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Economica" panose="020B0604020202020204" charset="0"/>
      <p:regular r:id="rId13"/>
      <p:bold r:id="rId14"/>
      <p:italic r:id="rId15"/>
      <p:boldItalic r:id="rId16"/>
    </p:embeddedFont>
    <p:embeddedFont>
      <p:font typeface="Oswald" panose="020B0604020202020204" charset="0"/>
      <p:regular r:id="rId17"/>
      <p:bold r:id="rId18"/>
    </p:embeddedFont>
    <p:embeddedFont>
      <p:font typeface="Source Code Pr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32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707d62927_0_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b707d62927_0_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707d62927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707d62927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707d62927_0_3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707d62927_0_38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f93e6c1f8_0_1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f93e6c1f8_0_1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f93e6c1f8_0_1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f93e6c1f8_0_15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f93e6c1f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f93e6c1f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f93e6c1f8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f93e6c1f8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af93e6c1f8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af93e6c1f8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f93e6c1f8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f93e6c1f8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4">
  <p:cSld name="AUTOLAYOUT_8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13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61" name="Google Shape;61;p13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1"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7500" y="0"/>
            <a:ext cx="9132300" cy="51435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7" name="Google Shape;67;p14"/>
          <p:cNvCxnSpPr/>
          <p:nvPr/>
        </p:nvCxnSpPr>
        <p:spPr>
          <a:xfrm>
            <a:off x="841350" y="460903"/>
            <a:ext cx="0" cy="42618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" name="Google Shape;68;p14"/>
          <p:cNvCxnSpPr/>
          <p:nvPr/>
        </p:nvCxnSpPr>
        <p:spPr>
          <a:xfrm>
            <a:off x="8337675" y="460903"/>
            <a:ext cx="0" cy="42618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p14"/>
          <p:cNvSpPr/>
          <p:nvPr/>
        </p:nvSpPr>
        <p:spPr>
          <a:xfrm rot="-5400000">
            <a:off x="4327200" y="853550"/>
            <a:ext cx="483000" cy="427200"/>
          </a:xfrm>
          <a:prstGeom prst="hexagon">
            <a:avLst>
              <a:gd name="adj" fmla="val 28666"/>
              <a:gd name="vf" fmla="val 115470"/>
            </a:avLst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sz="3600" b="1">
                <a:solidFill>
                  <a:srgbClr val="343C44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12">
    <p:bg>
      <p:bgPr>
        <a:solidFill>
          <a:srgbClr val="FF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5" name="Google Shape;75;p15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76" name="Google Shape;76;p15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_14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/>
          <p:nvPr/>
        </p:nvSpPr>
        <p:spPr>
          <a:xfrm rot="-5400000">
            <a:off x="4001650" y="900"/>
            <a:ext cx="5143500" cy="5141700"/>
          </a:xfrm>
          <a:prstGeom prst="rtTriangle">
            <a:avLst/>
          </a:prstGeom>
          <a:solidFill>
            <a:srgbClr val="FFFFFF">
              <a:alpha val="4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semontsharedprintalliance.org/glossary#usab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1"/>
                </a:solidFill>
              </a:rPr>
              <a:t>University of Connecticut </a:t>
            </a:r>
            <a:r>
              <a:rPr lang="en" sz="4000">
                <a:solidFill>
                  <a:schemeClr val="lt1"/>
                </a:solidFill>
              </a:rPr>
              <a:t>Brittle Books Project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subTitle" idx="1"/>
          </p:nvPr>
        </p:nvSpPr>
        <p:spPr>
          <a:xfrm>
            <a:off x="2429850" y="3493650"/>
            <a:ext cx="4287600" cy="9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Oswald"/>
                <a:ea typeface="Oswald"/>
                <a:cs typeface="Oswald"/>
                <a:sym typeface="Oswald"/>
              </a:rPr>
              <a:t>Michael Rodriguez </a:t>
            </a:r>
            <a:endParaRPr sz="2400" b="1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Oswald"/>
                <a:ea typeface="Oswald"/>
                <a:cs typeface="Oswald"/>
                <a:sym typeface="Oswald"/>
              </a:rPr>
              <a:t>PAN Forum 2021-01-22</a:t>
            </a:r>
            <a:endParaRPr sz="24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me: </a:t>
            </a:r>
            <a:r>
              <a:rPr lang="en" u="sng"/>
              <a:t>michaelr@uconn.edu </a:t>
            </a:r>
            <a:endParaRPr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Project Origins</a:t>
            </a:r>
            <a:endParaRPr sz="3800"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356600" y="1141800"/>
            <a:ext cx="5451300" cy="28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Since 2016 UConn has been an EAST monographs retention partner.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committed 283,000 titles to EAST.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○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Equivalent to 15% of our holdings.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Reclassing our Dewey-classed legacy books surfaced 250+ EAST titles in a brittle or otherwise unusable state.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81675" y="307975"/>
            <a:ext cx="26310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Brittle or Unusable State</a:t>
            </a:r>
            <a:endParaRPr sz="3800"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381100" y="363000"/>
            <a:ext cx="5451300" cy="44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Rosemont definition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" sz="22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usable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“A physical piece that is in adequate physical condition for lending via resource sharing, including loans or scans, is considered usable.”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Physical lending is the only widely supported way to access pbooks.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Brittle = irreparably broken binding, detached pages, crumbling paper.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in-house conservator determines unusable state. What next?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4663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/>
              <a:t>Current</a:t>
            </a:r>
            <a:r>
              <a:rPr lang="en" sz="4200"/>
              <a:t> Options for Disposition of Brittle Books</a:t>
            </a:r>
            <a:endParaRPr sz="4200"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367900" y="110150"/>
            <a:ext cx="5451300" cy="48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Retain</a:t>
            </a:r>
            <a:endParaRPr sz="2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Brittle books not lendable as urged by geographically distributed EAST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Repair</a:t>
            </a:r>
            <a:endParaRPr sz="2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Brittle books not repairable by our own conservator or commercial binderies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Replace</a:t>
            </a:r>
            <a:endParaRPr sz="2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Cost, deterioration, market scarcity, different editions bought unseen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Reallocate</a:t>
            </a:r>
            <a:endParaRPr sz="2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Same concern: Deterioration and scarcity of other libraries’ copies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4663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u="sng"/>
              <a:t>Potential</a:t>
            </a:r>
            <a:r>
              <a:rPr lang="en" sz="4200"/>
              <a:t> Options for Disposition of Brittle Books</a:t>
            </a:r>
            <a:endParaRPr sz="4200"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367900" y="227575"/>
            <a:ext cx="5451300" cy="48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Validate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Verify legibility and completeness of same-edition digital surrogates already available in full view in HathiTrust.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Digitize</a:t>
            </a:r>
            <a:endParaRPr sz="2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no digital surrogate is already in HathiTrust, scan our own print copy and contribute scans to HathiTrust.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Transfer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Offer print originals to our own special collections, other EAST members, or the Internet Archive, or deaccession.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4663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Hathi Trust Validation Study	</a:t>
            </a:r>
            <a:endParaRPr sz="4200"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365175" y="1141800"/>
            <a:ext cx="5526900" cy="28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Pilot project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Page-level validation of EAST digital surrogates in full view in HathiTrust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Download &amp; page through book PDF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Compare PDF to print copy in hand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 for completeness and legibility using a very simple checksum.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5290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Early Findings</a:t>
            </a:r>
            <a:endParaRPr sz="4200"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316175" y="363000"/>
            <a:ext cx="5498400" cy="44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250± brittle books in total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 in full view in HathiTrust; 40 in limited view; 60 not in HT at all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these 150, UConn has validated a random selection of 25 so far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○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9000 pgs in 600 min: 15pgs/min, 4 sec/pg, 360 pgs/book, 24min/book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 had no issues, 7 had page-level issues (e.g., grainy images or duplicate pages), 2 had significant issues (e.g., missing pages or concealed text)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4663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Next Steps</a:t>
            </a:r>
            <a:endParaRPr sz="4200"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3419600" y="557700"/>
            <a:ext cx="5451300" cy="40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with stakeholders.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○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Workflow for feeding validation data back to HathiTrust.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○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Deciding whether a digital surrogate is adequate.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validation study.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Digitize brittle books (regardless of copyright status) not yet in HT and contribute scans to HathiTrust for digital preservation and access.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290150" y="307975"/>
            <a:ext cx="2479500" cy="42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Consider Long Term</a:t>
            </a:r>
            <a:endParaRPr sz="4200"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353250" y="947100"/>
            <a:ext cx="5451300" cy="32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Preserving presumptively in-copyright (limited-view) digital surrogates in HT doesn’t solve the access problem.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Solving the access problem through controlled digital lending (CDL)?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with Last Copy Working Group at the Partnership for Shared Books.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Scale and sustain this pilot.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On-screen Show (16:9)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Economica</vt:lpstr>
      <vt:lpstr>Oswald</vt:lpstr>
      <vt:lpstr>Arial</vt:lpstr>
      <vt:lpstr>Source Code Pro</vt:lpstr>
      <vt:lpstr>Modern Writer</vt:lpstr>
      <vt:lpstr>University of Connecticut Brittle Books Project</vt:lpstr>
      <vt:lpstr>Project Origins</vt:lpstr>
      <vt:lpstr>Brittle or Unusable State</vt:lpstr>
      <vt:lpstr>Current Options for Disposition of Brittle Books</vt:lpstr>
      <vt:lpstr>Potential Options for Disposition of Brittle Books</vt:lpstr>
      <vt:lpstr>Hathi Trust Validation Study </vt:lpstr>
      <vt:lpstr>Early Findings</vt:lpstr>
      <vt:lpstr>Next Steps</vt:lpstr>
      <vt:lpstr>Consider Long Term</vt:lpstr>
      <vt:lpstr>Questions?  Contact me: michaelr@uconn.edu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Connecticut Brittle Books Project</dc:title>
  <dc:creator>Matthew Revitt</dc:creator>
  <cp:lastModifiedBy>Matthew Revitt</cp:lastModifiedBy>
  <cp:revision>1</cp:revision>
  <dcterms:modified xsi:type="dcterms:W3CDTF">2021-01-21T15:22:01Z</dcterms:modified>
</cp:coreProperties>
</file>