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78" r:id="rId5"/>
    <p:sldId id="304" r:id="rId6"/>
    <p:sldId id="308" r:id="rId7"/>
    <p:sldId id="317" r:id="rId8"/>
    <p:sldId id="309" r:id="rId9"/>
    <p:sldId id="305" r:id="rId10"/>
    <p:sldId id="306" r:id="rId11"/>
    <p:sldId id="307" r:id="rId12"/>
    <p:sldId id="314" r:id="rId13"/>
    <p:sldId id="315" r:id="rId14"/>
    <p:sldId id="311" r:id="rId15"/>
    <p:sldId id="312" r:id="rId16"/>
    <p:sldId id="313" r:id="rId17"/>
    <p:sldId id="318" r:id="rId18"/>
    <p:sldId id="319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E683D366-F8AB-464A-B23E-D9494F738092}">
          <p14:sldIdLst>
            <p14:sldId id="278"/>
            <p14:sldId id="304"/>
            <p14:sldId id="308"/>
            <p14:sldId id="317"/>
            <p14:sldId id="309"/>
            <p14:sldId id="305"/>
            <p14:sldId id="306"/>
            <p14:sldId id="307"/>
            <p14:sldId id="314"/>
            <p14:sldId id="315"/>
            <p14:sldId id="311"/>
            <p14:sldId id="312"/>
            <p14:sldId id="313"/>
            <p14:sldId id="318"/>
            <p14:sldId id="319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FFFFFF"/>
    <a:srgbClr val="F2F2F2"/>
    <a:srgbClr val="FBE5D6"/>
    <a:srgbClr val="000000"/>
    <a:srgbClr val="159BC7"/>
    <a:srgbClr val="FFD966"/>
    <a:srgbClr val="E2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68" autoAdjust="0"/>
    <p:restoredTop sz="94598" autoAdjust="0"/>
  </p:normalViewPr>
  <p:slideViewPr>
    <p:cSldViewPr snapToGrid="0">
      <p:cViewPr>
        <p:scale>
          <a:sx n="81" d="100"/>
          <a:sy n="81" d="100"/>
        </p:scale>
        <p:origin x="10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23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12CCFA-1CAE-440D-804F-AB5CEB83B1F5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A34A38-1E3E-4341-B1ED-0B3C0AC52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954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6EEEE-B446-4CF7-A3F0-285AC1A580E1}" type="datetimeFigureOut">
              <a:rPr lang="en-US"/>
              <a:t>6/23/2021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78335-0641-40AB-872F-34E17DED95E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54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78335-0641-40AB-872F-34E17DED95ED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28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78335-0641-40AB-872F-34E17DED95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67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78335-0641-40AB-872F-34E17DED95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66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78335-0641-40AB-872F-34E17DED95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31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78335-0641-40AB-872F-34E17DED95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82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n Academic Alliance White 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75" y="502993"/>
            <a:ext cx="2584450" cy="258445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extBox 6"/>
          <p:cNvSpPr txBox="1"/>
          <p:nvPr userDrawn="1"/>
        </p:nvSpPr>
        <p:spPr>
          <a:xfrm>
            <a:off x="2000250" y="4703770"/>
            <a:ext cx="81915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University of Illinois 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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Indiana University 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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University of Iowa  </a:t>
            </a:r>
          </a:p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University of Maryland 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 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University of Michigan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  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Michigan State University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 </a:t>
            </a:r>
          </a:p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University of Minnesota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   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University of Nebraska—Lincoln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   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Northwestern University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Ohio State University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    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Pennsylvania State University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   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Purdue University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 </a:t>
            </a:r>
          </a:p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Rutgers University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    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University of Wisconsin—Madison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97405" y="2864872"/>
            <a:ext cx="5160963" cy="1349375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047509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n Academic Alliance Whit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9" y="0"/>
            <a:ext cx="1479069" cy="1479069"/>
          </a:xfrm>
          <a:prstGeom prst="rect">
            <a:avLst/>
          </a:prstGeom>
          <a:effectLst/>
        </p:spPr>
      </p:pic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1371600"/>
            <a:ext cx="10515600" cy="50292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4000" b="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FontTx/>
              <a:buNone/>
              <a:defRPr sz="3200" baseline="0">
                <a:latin typeface="+mj-lt"/>
              </a:defRPr>
            </a:lvl2pPr>
            <a:lvl3pPr marL="914400" indent="0" algn="ctr">
              <a:buFontTx/>
              <a:buNone/>
              <a:defRPr sz="3200" baseline="0">
                <a:latin typeface="+mj-lt"/>
              </a:defRPr>
            </a:lvl3pPr>
            <a:lvl4pPr marL="1371600" indent="0" algn="ctr">
              <a:buFontTx/>
              <a:buNone/>
              <a:defRPr sz="3200" baseline="0">
                <a:latin typeface="+mj-lt"/>
              </a:defRPr>
            </a:lvl4pPr>
            <a:lvl5pPr marL="1828800" indent="0" algn="ctr">
              <a:buFontTx/>
              <a:buNone/>
              <a:defRPr sz="3200" baseline="0">
                <a:latin typeface="+mj-lt"/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376997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n Academic Alliance Whit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25" y="5487306"/>
            <a:ext cx="1280160" cy="1280160"/>
          </a:xfrm>
          <a:prstGeom prst="rect">
            <a:avLst/>
          </a:prstGeom>
          <a:effectLst/>
        </p:spPr>
      </p:pic>
      <p:sp>
        <p:nvSpPr>
          <p:cNvPr id="8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685800"/>
            <a:ext cx="10515600" cy="50292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4000" b="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FontTx/>
              <a:buNone/>
              <a:defRPr sz="3200" baseline="0">
                <a:latin typeface="+mj-lt"/>
              </a:defRPr>
            </a:lvl2pPr>
            <a:lvl3pPr marL="914400" indent="0" algn="ctr">
              <a:buFontTx/>
              <a:buNone/>
              <a:defRPr sz="3200" baseline="0">
                <a:latin typeface="+mj-lt"/>
              </a:defRPr>
            </a:lvl3pPr>
            <a:lvl4pPr marL="1371600" indent="0" algn="ctr">
              <a:buFontTx/>
              <a:buNone/>
              <a:defRPr sz="3200" baseline="0">
                <a:latin typeface="+mj-lt"/>
              </a:defRPr>
            </a:lvl4pPr>
            <a:lvl5pPr marL="1828800" indent="0" algn="ctr">
              <a:buFontTx/>
              <a:buNone/>
              <a:defRPr sz="3200" baseline="0">
                <a:latin typeface="+mj-lt"/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651350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n Academic Alliance Whit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120" y="172857"/>
            <a:ext cx="1280160" cy="1280160"/>
          </a:xfrm>
          <a:prstGeom prst="rect">
            <a:avLst/>
          </a:prstGeom>
          <a:effectLst/>
        </p:spPr>
      </p:pic>
      <p:cxnSp>
        <p:nvCxnSpPr>
          <p:cNvPr id="9" name="Straight Connector 8"/>
          <p:cNvCxnSpPr/>
          <p:nvPr/>
        </p:nvCxnSpPr>
        <p:spPr>
          <a:xfrm flipH="1">
            <a:off x="914401" y="812937"/>
            <a:ext cx="43670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58000" y="812937"/>
            <a:ext cx="457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14400" y="1371600"/>
            <a:ext cx="10515600" cy="50292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4000" b="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FontTx/>
              <a:buNone/>
              <a:defRPr>
                <a:solidFill>
                  <a:schemeClr val="accent5">
                    <a:lumMod val="75000"/>
                  </a:schemeClr>
                </a:solidFill>
              </a:defRPr>
            </a:lvl2pPr>
            <a:lvl3pPr marL="914400" indent="0" algn="ctr">
              <a:buFontTx/>
              <a:buNone/>
              <a:defRPr>
                <a:solidFill>
                  <a:schemeClr val="accent5">
                    <a:lumMod val="75000"/>
                  </a:schemeClr>
                </a:solidFill>
              </a:defRPr>
            </a:lvl3pPr>
            <a:lvl4pPr marL="1371600" indent="0" algn="ctr">
              <a:buFontTx/>
              <a:buNone/>
              <a:defRPr>
                <a:solidFill>
                  <a:schemeClr val="accent5">
                    <a:lumMod val="75000"/>
                  </a:schemeClr>
                </a:solidFill>
              </a:defRPr>
            </a:lvl4pPr>
            <a:lvl5pPr marL="1828800" indent="0" algn="ctr">
              <a:buFontTx/>
              <a:buNone/>
              <a:defRPr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339816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n Academic Alliance Whit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120" y="5476086"/>
            <a:ext cx="1280160" cy="1280160"/>
          </a:xfrm>
          <a:prstGeom prst="rect">
            <a:avLst/>
          </a:prstGeom>
          <a:effectLst/>
        </p:spPr>
      </p:pic>
      <p:cxnSp>
        <p:nvCxnSpPr>
          <p:cNvPr id="9" name="Straight Connector 8"/>
          <p:cNvCxnSpPr/>
          <p:nvPr/>
        </p:nvCxnSpPr>
        <p:spPr>
          <a:xfrm flipH="1" flipV="1">
            <a:off x="1284247" y="6116167"/>
            <a:ext cx="411480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6805702" y="6116166"/>
            <a:ext cx="411480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14400" y="685800"/>
            <a:ext cx="10515600" cy="50292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FontTx/>
              <a:buNone/>
              <a:defRPr>
                <a:solidFill>
                  <a:schemeClr val="accent5">
                    <a:lumMod val="75000"/>
                  </a:schemeClr>
                </a:solidFill>
                <a:latin typeface="+mj-lt"/>
              </a:defRPr>
            </a:lvl2pPr>
            <a:lvl3pPr marL="914400" indent="0" algn="ctr">
              <a:buFontTx/>
              <a:buNone/>
              <a:defRPr>
                <a:solidFill>
                  <a:schemeClr val="accent5">
                    <a:lumMod val="75000"/>
                  </a:schemeClr>
                </a:solidFill>
                <a:latin typeface="+mj-lt"/>
              </a:defRPr>
            </a:lvl3pPr>
            <a:lvl4pPr marL="1371600" indent="0" algn="ctr">
              <a:buFontTx/>
              <a:buNone/>
              <a:defRPr>
                <a:solidFill>
                  <a:schemeClr val="accent5">
                    <a:lumMod val="75000"/>
                  </a:schemeClr>
                </a:solidFill>
                <a:latin typeface="+mj-lt"/>
              </a:defRPr>
            </a:lvl4pPr>
            <a:lvl5pPr marL="1828800" indent="0" algn="ctr">
              <a:buFontTx/>
              <a:buNone/>
              <a:defRPr>
                <a:solidFill>
                  <a:schemeClr val="accent5">
                    <a:lumMod val="7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2335686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n Academic Alliance Whit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759" y="5943600"/>
            <a:ext cx="914400" cy="914400"/>
          </a:xfrm>
          <a:prstGeom prst="rect">
            <a:avLst/>
          </a:prstGeom>
          <a:effectLst/>
        </p:spPr>
      </p:pic>
      <p:cxnSp>
        <p:nvCxnSpPr>
          <p:cNvPr id="10" name="Straight Connector 9"/>
          <p:cNvCxnSpPr/>
          <p:nvPr/>
        </p:nvCxnSpPr>
        <p:spPr>
          <a:xfrm flipH="1" flipV="1">
            <a:off x="0" y="6400801"/>
            <a:ext cx="5596759" cy="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511159" y="6400800"/>
            <a:ext cx="568084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14400" y="685800"/>
            <a:ext cx="10515600" cy="50292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l">
              <a:buFontTx/>
              <a:buNone/>
              <a:defRPr sz="2800">
                <a:latin typeface="+mj-lt"/>
              </a:defRPr>
            </a:lvl2pPr>
            <a:lvl3pPr marL="914400" indent="0" algn="l">
              <a:buFontTx/>
              <a:buNone/>
              <a:defRPr sz="2400">
                <a:latin typeface="+mj-lt"/>
              </a:defRPr>
            </a:lvl3pPr>
            <a:lvl4pPr marL="1371600" indent="0" algn="l">
              <a:buFontTx/>
              <a:buNone/>
              <a:defRPr sz="2000">
                <a:latin typeface="+mj-lt"/>
              </a:defRPr>
            </a:lvl4pPr>
            <a:lvl5pPr marL="1828800" indent="0" algn="l">
              <a:buFontTx/>
              <a:buNone/>
              <a:defRPr sz="2000">
                <a:latin typeface="+mj-lt"/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3003433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n Academic Alliance Whit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51" y="5943600"/>
            <a:ext cx="914400" cy="914400"/>
          </a:xfrm>
          <a:prstGeom prst="rect">
            <a:avLst/>
          </a:prstGeom>
          <a:effectLst/>
        </p:spPr>
      </p:pic>
      <p:cxnSp>
        <p:nvCxnSpPr>
          <p:cNvPr id="14" name="Straight Connector 13"/>
          <p:cNvCxnSpPr/>
          <p:nvPr/>
        </p:nvCxnSpPr>
        <p:spPr>
          <a:xfrm flipH="1">
            <a:off x="1839686" y="6400800"/>
            <a:ext cx="1035231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0" y="6400800"/>
            <a:ext cx="709448" cy="23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685800"/>
            <a:ext cx="10515600" cy="5029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2114247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n Academic Alliance White 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hoots.cic.net/staffResources/communications/CIC%20Logos/CIC%20All%20Logos.jpe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149" t="64215" r="1979" b="23804"/>
          <a:stretch/>
        </p:blipFill>
        <p:spPr bwMode="auto">
          <a:xfrm>
            <a:off x="9309951" y="3172165"/>
            <a:ext cx="1719943" cy="68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81" y="11639"/>
            <a:ext cx="1463040" cy="1463040"/>
          </a:xfrm>
          <a:prstGeom prst="rect">
            <a:avLst/>
          </a:prstGeom>
          <a:effectLst/>
        </p:spPr>
      </p:pic>
      <p:cxnSp>
        <p:nvCxnSpPr>
          <p:cNvPr id="8" name="Straight Connector 7"/>
          <p:cNvCxnSpPr/>
          <p:nvPr userDrawn="1"/>
        </p:nvCxnSpPr>
        <p:spPr>
          <a:xfrm flipH="1">
            <a:off x="677242" y="740494"/>
            <a:ext cx="457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6803722" y="740494"/>
            <a:ext cx="457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ttps://cahoots.cic.net/staffResources/communications/CIC%20Logos/CIC%20All%20Logos.jpe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25" t="3451" b="87892"/>
          <a:stretch/>
        </p:blipFill>
        <p:spPr bwMode="auto">
          <a:xfrm>
            <a:off x="8682762" y="1674096"/>
            <a:ext cx="2974325" cy="4955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ahoots.cic.net/staffResources/communications/CIC%20Logos/CIC%20All%20Logos.jpe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51" r="68437" b="87322"/>
          <a:stretch/>
        </p:blipFill>
        <p:spPr bwMode="auto">
          <a:xfrm>
            <a:off x="1612617" y="1597024"/>
            <a:ext cx="1602730" cy="5281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cahoots.cic.net/staffResources/communications/CIC%20Logos/CIC%20All%20Logos.jpe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777" t="12108" r="30920" b="77623"/>
          <a:stretch/>
        </p:blipFill>
        <p:spPr bwMode="auto">
          <a:xfrm>
            <a:off x="5072885" y="1364597"/>
            <a:ext cx="2046516" cy="5878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cahoots.cic.net/staffResources/communications/CIC%20Logos/CIC%20All%20Logos.jpe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8" t="19524" r="68223" b="68306"/>
          <a:stretch/>
        </p:blipFill>
        <p:spPr bwMode="auto">
          <a:xfrm>
            <a:off x="3197486" y="2169625"/>
            <a:ext cx="1589314" cy="6966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cahoots.cic.net/staffResources/communications/CIC%20Logos/CIC%20All%20Logos.jpe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135" t="22567" r="31992" b="65452"/>
          <a:stretch/>
        </p:blipFill>
        <p:spPr bwMode="auto">
          <a:xfrm>
            <a:off x="5159831" y="2277841"/>
            <a:ext cx="1872343" cy="68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cahoots.cic.net/staffResources/communications/CIC%20Logos/CIC%20All%20Logos.jpe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436" t="12678" r="2194" b="67354"/>
          <a:stretch/>
        </p:blipFill>
        <p:spPr bwMode="auto">
          <a:xfrm>
            <a:off x="7462017" y="2073965"/>
            <a:ext cx="1491343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cahoots.cic.net/staffResources/communications/CIC%20Logos/CIC%20All%20Logos.jpe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8" t="38542" r="63077" b="42821"/>
          <a:stretch/>
        </p:blipFill>
        <p:spPr bwMode="auto">
          <a:xfrm>
            <a:off x="1664135" y="2887259"/>
            <a:ext cx="1828800" cy="1066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cahoots.cic.net/staffResources/communications/CIC%20Logos/CIC%20All%20Logos.jpe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281" t="35119" r="40781" b="47005"/>
          <a:stretch/>
        </p:blipFill>
        <p:spPr bwMode="auto">
          <a:xfrm>
            <a:off x="5589815" y="3130195"/>
            <a:ext cx="1012373" cy="10232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cahoots.cic.net/staffResources/communications/CIC%20Logos/CIC%20All%20Logos.jpe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923" t="55657" r="36280" b="30080"/>
          <a:stretch/>
        </p:blipFill>
        <p:spPr bwMode="auto">
          <a:xfrm>
            <a:off x="5443007" y="4316599"/>
            <a:ext cx="1360715" cy="8164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cahoots.cic.net/staffResources/communications/CIC%20Logos/CIC%20All%20Logos.jpe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4" t="63645" r="63078" b="22662"/>
          <a:stretch/>
        </p:blipFill>
        <p:spPr bwMode="auto">
          <a:xfrm>
            <a:off x="3164976" y="4144015"/>
            <a:ext cx="1785257" cy="7837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cahoots.cic.net/staffResources/communications/CIC%20Logos/CIC%20All%20Logos.jpe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494" t="75436" r="33921" b="10681"/>
          <a:stretch/>
        </p:blipFill>
        <p:spPr bwMode="auto">
          <a:xfrm>
            <a:off x="7451130" y="4190608"/>
            <a:ext cx="1502230" cy="7946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cahoots.cic.net/staffResources/communications/CIC%20Logos/CIC%20All%20Logos.jpe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222" t="81521" b="7347"/>
          <a:stretch/>
        </p:blipFill>
        <p:spPr bwMode="auto">
          <a:xfrm>
            <a:off x="9089722" y="5187815"/>
            <a:ext cx="1613611" cy="6371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cahoots.cic.net/staffResources/communications/CIC%20Logos/CIC%20All%20Logos.jpe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5" t="81141" r="63720" b="7347"/>
          <a:stretch/>
        </p:blipFill>
        <p:spPr bwMode="auto">
          <a:xfrm>
            <a:off x="1702234" y="5286557"/>
            <a:ext cx="1752601" cy="658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045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31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9EF33-3062-42EC-982A-71379FC8821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DD966-F88D-4B99-AFBE-1D11AD8EC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6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5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6" r:id="rId8"/>
    <p:sldLayoutId id="214748365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32.jpeg"/><Relationship Id="rId26" Type="http://schemas.openxmlformats.org/officeDocument/2006/relationships/image" Target="../media/image37.jpeg"/><Relationship Id="rId21" Type="http://schemas.openxmlformats.org/officeDocument/2006/relationships/image" Target="../media/image34.jpeg"/><Relationship Id="rId34" Type="http://schemas.microsoft.com/office/2007/relationships/hdphoto" Target="../media/hdphoto10.wdp"/><Relationship Id="rId7" Type="http://schemas.openxmlformats.org/officeDocument/2006/relationships/image" Target="../media/image25.png"/><Relationship Id="rId12" Type="http://schemas.openxmlformats.org/officeDocument/2006/relationships/image" Target="../media/image28.jpeg"/><Relationship Id="rId17" Type="http://schemas.microsoft.com/office/2007/relationships/hdphoto" Target="../media/hdphoto6.wdp"/><Relationship Id="rId25" Type="http://schemas.microsoft.com/office/2007/relationships/hdphoto" Target="../media/hdphoto8.wdp"/><Relationship Id="rId3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1.png"/><Relationship Id="rId20" Type="http://schemas.microsoft.com/office/2007/relationships/hdphoto" Target="../media/hdphoto7.wdp"/><Relationship Id="rId29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microsoft.com/office/2007/relationships/hdphoto" Target="../media/hdphoto4.wdp"/><Relationship Id="rId24" Type="http://schemas.openxmlformats.org/officeDocument/2006/relationships/image" Target="../media/image36.png"/><Relationship Id="rId32" Type="http://schemas.openxmlformats.org/officeDocument/2006/relationships/hyperlink" Target="https://it.rutgers.edu/zoom/knowledgebase/virtual-backgrounds-in-zoom/" TargetMode="External"/><Relationship Id="rId37" Type="http://schemas.microsoft.com/office/2007/relationships/hdphoto" Target="../media/hdphoto11.wdp"/><Relationship Id="rId5" Type="http://schemas.openxmlformats.org/officeDocument/2006/relationships/image" Target="../media/image23.jpeg"/><Relationship Id="rId15" Type="http://schemas.openxmlformats.org/officeDocument/2006/relationships/image" Target="../media/image30.jpeg"/><Relationship Id="rId23" Type="http://schemas.openxmlformats.org/officeDocument/2006/relationships/hyperlink" Target="https://newkensington.psu.edu/coronavirus-information/downloadable-activities/virtual-zoom-backgrounds" TargetMode="External"/><Relationship Id="rId28" Type="http://schemas.microsoft.com/office/2007/relationships/hdphoto" Target="../media/hdphoto9.wdp"/><Relationship Id="rId36" Type="http://schemas.openxmlformats.org/officeDocument/2006/relationships/image" Target="../media/image44.png"/><Relationship Id="rId10" Type="http://schemas.openxmlformats.org/officeDocument/2006/relationships/image" Target="../media/image27.png"/><Relationship Id="rId19" Type="http://schemas.openxmlformats.org/officeDocument/2006/relationships/image" Target="../media/image33.png"/><Relationship Id="rId31" Type="http://schemas.openxmlformats.org/officeDocument/2006/relationships/image" Target="../media/image41.jpg"/><Relationship Id="rId4" Type="http://schemas.openxmlformats.org/officeDocument/2006/relationships/image" Target="../media/image22.jpeg"/><Relationship Id="rId9" Type="http://schemas.openxmlformats.org/officeDocument/2006/relationships/image" Target="../media/image26.jpeg"/><Relationship Id="rId14" Type="http://schemas.microsoft.com/office/2007/relationships/hdphoto" Target="../media/hdphoto5.wdp"/><Relationship Id="rId22" Type="http://schemas.openxmlformats.org/officeDocument/2006/relationships/image" Target="../media/image35.jpg"/><Relationship Id="rId27" Type="http://schemas.openxmlformats.org/officeDocument/2006/relationships/image" Target="../media/image38.png"/><Relationship Id="rId30" Type="http://schemas.openxmlformats.org/officeDocument/2006/relationships/image" Target="../media/image40.png"/><Relationship Id="rId35" Type="http://schemas.openxmlformats.org/officeDocument/2006/relationships/image" Target="../media/image43.jpeg"/><Relationship Id="rId8" Type="http://schemas.microsoft.com/office/2007/relationships/hdphoto" Target="../media/hdphoto3.wdp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hyperlink" Target="https://creativecommons.org/licenses/by-nc-sa/2.0/?ref=ccsearch&amp;atype=rich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lickr.com/photos/34345942@N00" TargetMode="External"/><Relationship Id="rId5" Type="http://schemas.openxmlformats.org/officeDocument/2006/relationships/hyperlink" Target="https://www.flickr.com/photos/34345942@N00/527578924" TargetMode="External"/><Relationship Id="rId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78011127@N00/2549674908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-sa/2.0/?ref=ccsearch&amp;atype=rich" TargetMode="External"/><Relationship Id="rId4" Type="http://schemas.openxmlformats.org/officeDocument/2006/relationships/hyperlink" Target="https://www.flickr.com/photos/78011127@N0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openxmlformats.org/officeDocument/2006/relationships/hyperlink" Target="https://creativecommons.org/licenses/by-sa/2.0/?ref=ccsearch&amp;atype=rich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flickr.com/photos/43518209@N00" TargetMode="External"/><Relationship Id="rId5" Type="http://schemas.openxmlformats.org/officeDocument/2006/relationships/hyperlink" Target="https://www.flickr.com/photos/43518209@N00/2535158091" TargetMode="Externa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78011127@N00/2549674908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-sa/2.0/?ref=ccsearch&amp;atype=rich" TargetMode="External"/><Relationship Id="rId4" Type="http://schemas.openxmlformats.org/officeDocument/2006/relationships/hyperlink" Target="https://www.flickr.com/photos/78011127@N0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taa.org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80844901@N00/4324706459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creativecommons.org/licenses/by-nc-sa/2.0/?ref=ccsearch&amp;atype=rich" TargetMode="External"/><Relationship Id="rId4" Type="http://schemas.openxmlformats.org/officeDocument/2006/relationships/hyperlink" Target="https://www.flickr.com/photos/80844901@N0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80844901@N00/4324706459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creativecommons.org/licenses/by-nc-sa/2.0/?ref=ccsearch&amp;atype=rich" TargetMode="External"/><Relationship Id="rId4" Type="http://schemas.openxmlformats.org/officeDocument/2006/relationships/hyperlink" Target="https://www.flickr.com/photos/80844901@N0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s://creativecommons.org/licenses/by-nc/2.0/?ref=ccsearch&amp;atype=rich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lickr.com/photos/54101419@N02" TargetMode="External"/><Relationship Id="rId5" Type="http://schemas.openxmlformats.org/officeDocument/2006/relationships/hyperlink" Target="https://www.flickr.com/photos/54101419@N02/5029147286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taa.org/library/discovery-to-delivery/reports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hyperlink" Target="https://www.oclc.org/content/dam/research/publications/2019/oclcresearch-operationalizing-the-BIG-collective-collection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reativecommons.org/licenses/by-sa/2.0/?ref=ccsearch&amp;atype=rich" TargetMode="External"/><Relationship Id="rId5" Type="http://schemas.openxmlformats.org/officeDocument/2006/relationships/hyperlink" Target="https://www.flickr.com/photos/73941240@N04" TargetMode="External"/><Relationship Id="rId4" Type="http://schemas.openxmlformats.org/officeDocument/2006/relationships/hyperlink" Target="https://www.flickr.com/photos/73941240@N04/845333781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/2.0/?ref=ccsearch&amp;atype=rich" TargetMode="External"/><Relationship Id="rId5" Type="http://schemas.openxmlformats.org/officeDocument/2006/relationships/hyperlink" Target="https://www.flickr.com/photos/95329455@N02" TargetMode="External"/><Relationship Id="rId4" Type="http://schemas.openxmlformats.org/officeDocument/2006/relationships/hyperlink" Target="https://www.flickr.com/photos/95329455@N02/2581747559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89429" y="722084"/>
            <a:ext cx="10515600" cy="5029200"/>
          </a:xfrm>
        </p:spPr>
        <p:txBody>
          <a:bodyPr/>
          <a:lstStyle/>
          <a:p>
            <a:r>
              <a:rPr lang="en-US" sz="6600" dirty="0"/>
              <a:t>Building the BIG Collection</a:t>
            </a:r>
          </a:p>
          <a:p>
            <a:endParaRPr lang="en-US" sz="6600" dirty="0"/>
          </a:p>
          <a:p>
            <a:r>
              <a:rPr lang="en-US" sz="3600" b="1" dirty="0"/>
              <a:t>Rebecca Crist</a:t>
            </a:r>
          </a:p>
          <a:p>
            <a:r>
              <a:rPr lang="en-US" sz="2800" dirty="0"/>
              <a:t>Library Project Manager, Big Ten Academic Alliance</a:t>
            </a:r>
          </a:p>
          <a:p>
            <a:endParaRPr lang="en-US" sz="2800" dirty="0"/>
          </a:p>
          <a:p>
            <a:r>
              <a:rPr lang="en-US" sz="2800" dirty="0"/>
              <a:t>PAN Forum</a:t>
            </a:r>
          </a:p>
          <a:p>
            <a:r>
              <a:rPr lang="en-US" sz="2800" dirty="0"/>
              <a:t>June 25, 2021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5573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3ADFAF-9699-4603-848C-AE5328E67A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276" y="685800"/>
            <a:ext cx="5335130" cy="1287379"/>
          </a:xfrm>
        </p:spPr>
        <p:txBody>
          <a:bodyPr/>
          <a:lstStyle/>
          <a:p>
            <a:r>
              <a:rPr lang="en-US" dirty="0"/>
              <a:t>Communications Channels Established</a:t>
            </a:r>
          </a:p>
          <a:p>
            <a:endParaRPr lang="en-US" sz="8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A200C83-C2C8-4CE2-BE72-D079CA596733}"/>
              </a:ext>
            </a:extLst>
          </p:cNvPr>
          <p:cNvGrpSpPr/>
          <p:nvPr/>
        </p:nvGrpSpPr>
        <p:grpSpPr>
          <a:xfrm>
            <a:off x="5098424" y="276225"/>
            <a:ext cx="6591300" cy="6305550"/>
            <a:chOff x="4857750" y="0"/>
            <a:chExt cx="6591300" cy="630555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0644819-FBDF-4C12-9383-50BD8C84B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8406" y="0"/>
              <a:ext cx="5830644" cy="630555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D54D856-8842-43F6-9031-11F9AC100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0772" y="4464967"/>
              <a:ext cx="1895437" cy="1119041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1B49FFD-9B61-4B9E-8352-AFC94EE44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68"/>
            <a:stretch/>
          </p:blipFill>
          <p:spPr>
            <a:xfrm>
              <a:off x="9532522" y="2131624"/>
              <a:ext cx="1876097" cy="110512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C46B507-63DE-4A3E-AD35-2491C0731C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013"/>
            <a:stretch/>
          </p:blipFill>
          <p:spPr>
            <a:xfrm>
              <a:off x="7611949" y="997568"/>
              <a:ext cx="1876098" cy="1105127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53ACCBB-DBD2-4DD9-A321-3C05B664C7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24" b="99683" l="9916" r="89662">
                          <a14:foregroundMark x1="42827" y1="46032" x2="45992" y2="46032"/>
                          <a14:foregroundMark x1="48101" y1="90794" x2="59283" y2="91746"/>
                          <a14:foregroundMark x1="59283" y1="91746" x2="67722" y2="97460"/>
                          <a14:foregroundMark x1="47679" y1="99683" x2="48945" y2="91429"/>
                          <a14:foregroundMark x1="34000" y1="54021" x2="36920" y2="47302"/>
                          <a14:foregroundMark x1="33272" y1="55696" x2="33727" y2="54649"/>
                          <a14:foregroundMark x1="33333" y1="55556" x2="33223" y2="55809"/>
                          <a14:foregroundMark x1="36709" y1="46984" x2="36709" y2="46984"/>
                          <a14:foregroundMark x1="36920" y1="45714" x2="36920" y2="47619"/>
                          <a14:foregroundMark x1="38186" y1="20952" x2="44726" y2="11111"/>
                          <a14:foregroundMark x1="41772" y1="29206" x2="38397" y2="14286"/>
                          <a14:backgroundMark x1="38007" y1="42771" x2="29114" y2="38730"/>
                          <a14:backgroundMark x1="40295" y1="43810" x2="38085" y2="42806"/>
                          <a14:backgroundMark x1="29114" y1="38730" x2="25316" y2="54603"/>
                          <a14:backgroundMark x1="25316" y1="54603" x2="14979" y2="60000"/>
                          <a14:backgroundMark x1="14979" y1="60000" x2="14557" y2="4127"/>
                          <a14:backgroundMark x1="14557" y1="4127" x2="24895" y2="8254"/>
                          <a14:backgroundMark x1="24895" y1="8254" x2="32911" y2="40317"/>
                          <a14:backgroundMark x1="21308" y1="80635" x2="18143" y2="48571"/>
                          <a14:backgroundMark x1="32911" y1="50794" x2="32911" y2="47937"/>
                          <a14:backgroundMark x1="32489" y1="53333" x2="31857" y2="495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43"/>
            <a:stretch/>
          </p:blipFill>
          <p:spPr>
            <a:xfrm>
              <a:off x="9041950" y="2133944"/>
              <a:ext cx="1876098" cy="1105127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D41842B4-41FD-4202-8C82-CC7B10A37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5976" y="2146109"/>
              <a:ext cx="1871849" cy="10929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E70F0AD-D750-4337-8E3E-768DCE5A04D6}"/>
                </a:ext>
              </a:extLst>
            </p:cNvPr>
            <p:cNvSpPr/>
            <p:nvPr/>
          </p:nvSpPr>
          <p:spPr>
            <a:xfrm>
              <a:off x="9521741" y="991727"/>
              <a:ext cx="1892271" cy="1118184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56" descr="A picture containing stuffed, crowd&#10;&#10;Description automatically generated">
              <a:extLst>
                <a:ext uri="{FF2B5EF4-FFF2-40B4-BE49-F238E27FC236}">
                  <a16:creationId xmlns:a16="http://schemas.microsoft.com/office/drawing/2014/main" id="{98D2B53E-59FE-46B2-97FC-1C0056B3A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3" b="95751" l="9961" r="89990">
                          <a14:foregroundMark x1="23145" y1="20147" x2="30566" y2="41832"/>
                          <a14:foregroundMark x1="30566" y1="41832" x2="45996" y2="50110"/>
                          <a14:foregroundMark x1="45996" y1="50110" x2="41357" y2="24103"/>
                          <a14:foregroundMark x1="41357" y1="24103" x2="49268" y2="20513"/>
                          <a14:foregroundMark x1="49268" y1="20513" x2="54150" y2="30037"/>
                          <a14:foregroundMark x1="54150" y1="30037" x2="54150" y2="41905"/>
                          <a14:foregroundMark x1="54150" y1="41905" x2="57813" y2="52381"/>
                          <a14:foregroundMark x1="57813" y1="52381" x2="65137" y2="49084"/>
                          <a14:foregroundMark x1="65137" y1="49084" x2="73096" y2="27179"/>
                          <a14:foregroundMark x1="73096" y1="27179" x2="72266" y2="15311"/>
                          <a14:foregroundMark x1="44238" y1="95897" x2="52295" y2="95751"/>
                          <a14:foregroundMark x1="52295" y1="95751" x2="63623" y2="9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0" t="7252" r="9160" b="23094"/>
            <a:stretch/>
          </p:blipFill>
          <p:spPr>
            <a:xfrm>
              <a:off x="9521741" y="991727"/>
              <a:ext cx="1892271" cy="1118184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4C46A44-E9CA-420C-AAEF-6A0854132D9E}"/>
                </a:ext>
              </a:extLst>
            </p:cNvPr>
            <p:cNvSpPr/>
            <p:nvPr/>
          </p:nvSpPr>
          <p:spPr>
            <a:xfrm>
              <a:off x="7611949" y="2127404"/>
              <a:ext cx="1887682" cy="111818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5039B19B-A968-423B-8439-EEE57FD0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5975" y="2142993"/>
              <a:ext cx="1871849" cy="10929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0" name="Picture 59" descr="A picture containing tree, person, outdoor, person&#10;&#10;Description automatically generated">
              <a:extLst>
                <a:ext uri="{FF2B5EF4-FFF2-40B4-BE49-F238E27FC236}">
                  <a16:creationId xmlns:a16="http://schemas.microsoft.com/office/drawing/2014/main" id="{1E988661-7566-472F-8E6A-250CBACCB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926" b="99877" l="9988" r="99939">
                          <a14:foregroundMark x1="38940" y1="79861" x2="79105" y2="79371"/>
                          <a14:foregroundMark x1="79105" y1="79371" x2="99939" y2="84232"/>
                          <a14:foregroundMark x1="74602" y1="22304" x2="76471" y2="63603"/>
                          <a14:foregroundMark x1="59130" y1="18546" x2="64737" y2="72958"/>
                          <a14:foregroundMark x1="32384" y1="99877" x2="95251" y2="973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7019" y="2140949"/>
              <a:ext cx="1401682" cy="1092962"/>
            </a:xfrm>
            <a:prstGeom prst="rect">
              <a:avLst/>
            </a:prstGeom>
          </p:spPr>
        </p:pic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EEA7BFA-3BAD-4E83-83D6-E0B2EC4E36A7}"/>
                </a:ext>
              </a:extLst>
            </p:cNvPr>
            <p:cNvGrpSpPr/>
            <p:nvPr/>
          </p:nvGrpSpPr>
          <p:grpSpPr>
            <a:xfrm>
              <a:off x="5703638" y="3283832"/>
              <a:ext cx="1871850" cy="1092963"/>
              <a:chOff x="1658700" y="3020495"/>
              <a:chExt cx="1871850" cy="1092963"/>
            </a:xfrm>
          </p:grpSpPr>
          <p:pic>
            <p:nvPicPr>
              <p:cNvPr id="87" name="Picture 86" descr="A picture containing blurry, blur&#10;&#10;Description automatically generated">
                <a:extLst>
                  <a:ext uri="{FF2B5EF4-FFF2-40B4-BE49-F238E27FC236}">
                    <a16:creationId xmlns:a16="http://schemas.microsoft.com/office/drawing/2014/main" id="{1DD41397-706A-4E11-B3C1-BEEE92705E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7" r="8208" b="2325"/>
              <a:stretch/>
            </p:blipFill>
            <p:spPr>
              <a:xfrm>
                <a:off x="1658700" y="3020495"/>
                <a:ext cx="1871849" cy="1092963"/>
              </a:xfrm>
              <a:prstGeom prst="rect">
                <a:avLst/>
              </a:prstGeom>
            </p:spPr>
          </p:pic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A36C8EDD-D577-4A5C-AD62-CE13E41ECF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8202" b="97161" l="10000" r="90000">
                            <a14:foregroundMark x1="37778" y1="44479" x2="46667" y2="10410"/>
                            <a14:foregroundMark x1="46667" y1="10410" x2="70889" y2="23344"/>
                            <a14:foregroundMark x1="70889" y1="23344" x2="71556" y2="43849"/>
                            <a14:foregroundMark x1="41333" y1="12934" x2="34222" y2="26498"/>
                            <a14:foregroundMark x1="36444" y1="24921" x2="45778" y2="56467"/>
                            <a14:foregroundMark x1="42667" y1="58044" x2="41333" y2="50473"/>
                            <a14:foregroundMark x1="38889" y1="51104" x2="36444" y2="42587"/>
                            <a14:foregroundMark x1="35333" y1="41956" x2="33333" y2="34069"/>
                            <a14:foregroundMark x1="30000" y1="83912" x2="40222" y2="57413"/>
                            <a14:foregroundMark x1="68444" y1="79811" x2="56222" y2="53628"/>
                            <a14:foregroundMark x1="48222" y1="75394" x2="55556" y2="61514"/>
                            <a14:foregroundMark x1="53111" y1="71924" x2="70000" y2="75394"/>
                            <a14:foregroundMark x1="30889" y1="87382" x2="47778" y2="64984"/>
                            <a14:foregroundMark x1="27333" y1="88959" x2="36444" y2="91798"/>
                            <a14:foregroundMark x1="40889" y1="97161" x2="59111" y2="971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78"/>
              <a:stretch/>
            </p:blipFill>
            <p:spPr>
              <a:xfrm>
                <a:off x="1658701" y="3020496"/>
                <a:ext cx="1871849" cy="109296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8B87379-9091-4BF1-B577-837B3E893629}"/>
                </a:ext>
              </a:extLst>
            </p:cNvPr>
            <p:cNvGrpSpPr/>
            <p:nvPr/>
          </p:nvGrpSpPr>
          <p:grpSpPr>
            <a:xfrm>
              <a:off x="7544640" y="3281149"/>
              <a:ext cx="1917234" cy="1092962"/>
              <a:chOff x="1341456" y="4138812"/>
              <a:chExt cx="2189305" cy="1188720"/>
            </a:xfrm>
          </p:grpSpPr>
          <p:pic>
            <p:nvPicPr>
              <p:cNvPr id="85" name="Picture 84" descr="A picture containing water, tree, beach, outdoor&#10;&#10;Description automatically generated">
                <a:extLst>
                  <a:ext uri="{FF2B5EF4-FFF2-40B4-BE49-F238E27FC236}">
                    <a16:creationId xmlns:a16="http://schemas.microsoft.com/office/drawing/2014/main" id="{7D0CE71D-90ED-44F8-9C70-F91455148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7481" y="4138812"/>
                <a:ext cx="2113280" cy="1188720"/>
              </a:xfrm>
              <a:prstGeom prst="rect">
                <a:avLst/>
              </a:prstGeom>
            </p:spPr>
          </p:pic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7823FD35-72BD-400F-8FB8-4DD9C8F9ED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8664" b="91697" l="9912" r="96696">
                            <a14:foregroundMark x1="42511" y1="39350" x2="46916" y2="54152"/>
                            <a14:foregroundMark x1="54626" y1="39350" x2="59031" y2="41516"/>
                            <a14:foregroundMark x1="46256" y1="26715" x2="64317" y2="35018"/>
                            <a14:foregroundMark x1="35463" y1="89531" x2="50000" y2="91697"/>
                            <a14:foregroundMark x1="87885" y1="54874" x2="88546" y2="48014"/>
                            <a14:foregroundMark x1="91630" y1="49819" x2="96696" y2="49819"/>
                            <a14:foregroundMark x1="91410" y1="46570" x2="85022" y2="59567"/>
                            <a14:foregroundMark x1="96696" y1="46570" x2="96696" y2="4657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13410"/>
              <a:stretch/>
            </p:blipFill>
            <p:spPr>
              <a:xfrm>
                <a:off x="1341456" y="4241688"/>
                <a:ext cx="2077487" cy="1079010"/>
              </a:xfrm>
              <a:prstGeom prst="rect">
                <a:avLst/>
              </a:prstGeom>
            </p:spPr>
          </p:pic>
        </p:grp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028842E5-3C6C-4D5A-AB25-938758287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1837" y="4464968"/>
              <a:ext cx="1868910" cy="1092962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FD2D0B7-EF24-4809-B307-A12495B27F37}"/>
                </a:ext>
              </a:extLst>
            </p:cNvPr>
            <p:cNvSpPr/>
            <p:nvPr/>
          </p:nvSpPr>
          <p:spPr>
            <a:xfrm>
              <a:off x="9527357" y="3283832"/>
              <a:ext cx="1868910" cy="1092962"/>
            </a:xfrm>
            <a:prstGeom prst="rect">
              <a:avLst/>
            </a:prstGeom>
            <a:blipFill dpi="0" rotWithShape="1"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rcRect/>
              <a:stretch>
                <a:fillRect b="-8068"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 descr="A picture containing sitting, brown&#10;&#10;Description automatically generated">
              <a:extLst>
                <a:ext uri="{FF2B5EF4-FFF2-40B4-BE49-F238E27FC236}">
                  <a16:creationId xmlns:a16="http://schemas.microsoft.com/office/drawing/2014/main" id="{2B343376-3060-450B-BDD2-27014F7988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8192" b="89987" l="10000" r="91781">
                          <a14:foregroundMark x1="59452" y1="83225" x2="81918" y2="82055"/>
                          <a14:foregroundMark x1="91781" y1="73862" x2="83836" y2="75813"/>
                          <a14:foregroundMark x1="37808" y1="70741" x2="35068" y2="76983"/>
                          <a14:foregroundMark x1="41644" y1="63199" x2="57534" y2="63199"/>
                          <a14:foregroundMark x1="48219" y1="76983" x2="48219" y2="76983"/>
                          <a14:foregroundMark x1="33151" y1="80104" x2="33151" y2="80104"/>
                          <a14:foregroundMark x1="33151" y1="80104" x2="33151" y2="80104"/>
                          <a14:foregroundMark x1="37123" y1="75163" x2="37123" y2="75163"/>
                          <a14:foregroundMark x1="27808" y1="79584" x2="36438" y2="79584"/>
                          <a14:foregroundMark x1="38356" y1="8192" x2="52877" y2="94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97"/>
            <a:stretch/>
          </p:blipFill>
          <p:spPr>
            <a:xfrm flipH="1">
              <a:off x="9972512" y="3350411"/>
              <a:ext cx="1054130" cy="1026383"/>
            </a:xfrm>
            <a:prstGeom prst="rect">
              <a:avLst/>
            </a:prstGeom>
          </p:spPr>
        </p:pic>
        <p:pic>
          <p:nvPicPr>
            <p:cNvPr id="66" name="Picture 65" descr="Background pattern&#10;&#10;Description automatically generated">
              <a:extLst>
                <a:ext uri="{FF2B5EF4-FFF2-40B4-BE49-F238E27FC236}">
                  <a16:creationId xmlns:a16="http://schemas.microsoft.com/office/drawing/2014/main" id="{5E28C353-6B17-456A-B940-823FF7E8A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432" y="4464967"/>
              <a:ext cx="1868909" cy="109296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0F4C41DF-71A4-4663-A776-7DAB474248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backgroundMark x1="68000" y1="29000" x2="88167" y2="73250"/>
                          <a14:backgroundMark x1="34333" y1="53000" x2="34333" y2="53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089"/>
            <a:stretch/>
          </p:blipFill>
          <p:spPr>
            <a:xfrm>
              <a:off x="4857750" y="4114168"/>
              <a:ext cx="3311049" cy="1443761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5AB21A43-D415-4F08-8A6C-71D5DA1F45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16"/>
            <a:stretch/>
          </p:blipFill>
          <p:spPr>
            <a:xfrm>
              <a:off x="5702185" y="1004908"/>
              <a:ext cx="1855155" cy="10929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9" name="Picture 68" descr="Icon&#10;&#10;Description automatically generated">
              <a:extLst>
                <a:ext uri="{FF2B5EF4-FFF2-40B4-BE49-F238E27FC236}">
                  <a16:creationId xmlns:a16="http://schemas.microsoft.com/office/drawing/2014/main" id="{4AB94D0F-7998-4D10-9F3F-C7B485ADA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751" y="1888911"/>
              <a:ext cx="161733" cy="168148"/>
            </a:xfrm>
            <a:prstGeom prst="rect">
              <a:avLst/>
            </a:prstGeom>
          </p:spPr>
        </p:pic>
        <p:pic>
          <p:nvPicPr>
            <p:cNvPr id="70" name="Picture 69" descr="Icon&#10;&#10;Description automatically generated">
              <a:extLst>
                <a:ext uri="{FF2B5EF4-FFF2-40B4-BE49-F238E27FC236}">
                  <a16:creationId xmlns:a16="http://schemas.microsoft.com/office/drawing/2014/main" id="{2D44F092-65E2-40E5-9D64-7E15F118E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1119" y="1882977"/>
              <a:ext cx="161733" cy="168148"/>
            </a:xfrm>
            <a:prstGeom prst="rect">
              <a:avLst/>
            </a:prstGeom>
          </p:spPr>
        </p:pic>
        <p:pic>
          <p:nvPicPr>
            <p:cNvPr id="71" name="Picture 70" descr="Icon&#10;&#10;Description automatically generated">
              <a:extLst>
                <a:ext uri="{FF2B5EF4-FFF2-40B4-BE49-F238E27FC236}">
                  <a16:creationId xmlns:a16="http://schemas.microsoft.com/office/drawing/2014/main" id="{13E49DA2-58D5-4CD6-934C-A609AF424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7217" y="1881230"/>
              <a:ext cx="161733" cy="168148"/>
            </a:xfrm>
            <a:prstGeom prst="rect">
              <a:avLst/>
            </a:prstGeom>
          </p:spPr>
        </p:pic>
        <p:pic>
          <p:nvPicPr>
            <p:cNvPr id="72" name="Picture 71" descr="Icon&#10;&#10;Description automatically generated">
              <a:extLst>
                <a:ext uri="{FF2B5EF4-FFF2-40B4-BE49-F238E27FC236}">
                  <a16:creationId xmlns:a16="http://schemas.microsoft.com/office/drawing/2014/main" id="{A33E3561-4458-40ED-B139-6FDBE1D11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045" y="4183262"/>
              <a:ext cx="161733" cy="168148"/>
            </a:xfrm>
            <a:prstGeom prst="rect">
              <a:avLst/>
            </a:prstGeom>
          </p:spPr>
        </p:pic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id="{ADBFA4A5-6382-45D0-BAAB-EC7C6B339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5713" y="4183262"/>
              <a:ext cx="161733" cy="168148"/>
            </a:xfrm>
            <a:prstGeom prst="rect">
              <a:avLst/>
            </a:prstGeom>
          </p:spPr>
        </p:pic>
        <p:pic>
          <p:nvPicPr>
            <p:cNvPr id="74" name="Picture 73" descr="Icon&#10;&#10;Description automatically generated">
              <a:extLst>
                <a:ext uri="{FF2B5EF4-FFF2-40B4-BE49-F238E27FC236}">
                  <a16:creationId xmlns:a16="http://schemas.microsoft.com/office/drawing/2014/main" id="{AB1D3175-079D-44DE-BF21-3E7E16888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071" y="3034196"/>
              <a:ext cx="161733" cy="168148"/>
            </a:xfrm>
            <a:prstGeom prst="rect">
              <a:avLst/>
            </a:prstGeom>
          </p:spPr>
        </p:pic>
        <p:pic>
          <p:nvPicPr>
            <p:cNvPr id="75" name="Picture 74" descr="Icon&#10;&#10;Description automatically generated">
              <a:extLst>
                <a:ext uri="{FF2B5EF4-FFF2-40B4-BE49-F238E27FC236}">
                  <a16:creationId xmlns:a16="http://schemas.microsoft.com/office/drawing/2014/main" id="{35A0D335-4C74-4BE8-98F5-D9907FB48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438" y="3028262"/>
              <a:ext cx="161733" cy="168148"/>
            </a:xfrm>
            <a:prstGeom prst="rect">
              <a:avLst/>
            </a:prstGeom>
          </p:spPr>
        </p:pic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id="{83695006-E8F2-4D94-8DC1-B322165FF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7536" y="3026515"/>
              <a:ext cx="161733" cy="168148"/>
            </a:xfrm>
            <a:prstGeom prst="rect">
              <a:avLst/>
            </a:prstGeom>
          </p:spPr>
        </p:pic>
        <p:pic>
          <p:nvPicPr>
            <p:cNvPr id="77" name="Picture 76" descr="Icon&#10;&#10;Description automatically generated">
              <a:extLst>
                <a:ext uri="{FF2B5EF4-FFF2-40B4-BE49-F238E27FC236}">
                  <a16:creationId xmlns:a16="http://schemas.microsoft.com/office/drawing/2014/main" id="{A5DBE52A-F6A5-4F74-BB3B-470851E6A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0472" y="5359576"/>
              <a:ext cx="161733" cy="168148"/>
            </a:xfrm>
            <a:prstGeom prst="rect">
              <a:avLst/>
            </a:prstGeom>
          </p:spPr>
        </p:pic>
        <p:pic>
          <p:nvPicPr>
            <p:cNvPr id="78" name="Picture 77" descr="Icon&#10;&#10;Description automatically generated">
              <a:extLst>
                <a:ext uri="{FF2B5EF4-FFF2-40B4-BE49-F238E27FC236}">
                  <a16:creationId xmlns:a16="http://schemas.microsoft.com/office/drawing/2014/main" id="{3CC4B7FA-07D9-480F-BAD7-B4DE36E6F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3839" y="5353642"/>
              <a:ext cx="161733" cy="168148"/>
            </a:xfrm>
            <a:prstGeom prst="rect">
              <a:avLst/>
            </a:prstGeom>
          </p:spPr>
        </p:pic>
        <p:pic>
          <p:nvPicPr>
            <p:cNvPr id="79" name="Picture 78" descr="Icon&#10;&#10;Description automatically generated">
              <a:extLst>
                <a:ext uri="{FF2B5EF4-FFF2-40B4-BE49-F238E27FC236}">
                  <a16:creationId xmlns:a16="http://schemas.microsoft.com/office/drawing/2014/main" id="{C553E6A1-5D59-4CC5-A551-49C730BFF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5929" y="5381571"/>
              <a:ext cx="161733" cy="168148"/>
            </a:xfrm>
            <a:prstGeom prst="rect">
              <a:avLst/>
            </a:prstGeom>
          </p:spPr>
        </p:pic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5C17EB89-2DD0-4CF4-88F3-56E6B7234059}"/>
                </a:ext>
              </a:extLst>
            </p:cNvPr>
            <p:cNvSpPr/>
            <p:nvPr/>
          </p:nvSpPr>
          <p:spPr>
            <a:xfrm>
              <a:off x="5703638" y="1007953"/>
              <a:ext cx="1855155" cy="1092962"/>
            </a:xfrm>
            <a:prstGeom prst="rect">
              <a:avLst/>
            </a:prstGeom>
            <a:blipFill dpi="0" rotWithShape="1"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2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E0C3CFF9-EB0E-48E7-8C60-4812AB9344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6089" b="80796" l="10000" r="90000">
                          <a14:foregroundMark x1="34688" y1="6323" x2="53281" y2="6323"/>
                          <a14:foregroundMark x1="17344" y1="81967" x2="46563" y2="81967"/>
                          <a14:foregroundMark x1="46563" y1="81967" x2="72344" y2="80796"/>
                          <a14:foregroundMark x1="72344" y1="80796" x2="82813" y2="807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16"/>
            <a:stretch/>
          </p:blipFill>
          <p:spPr>
            <a:xfrm>
              <a:off x="5703638" y="1011836"/>
              <a:ext cx="1855155" cy="11265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C20FFF5-B042-4DED-8BA1-CD1482B2F02B}"/>
                </a:ext>
              </a:extLst>
            </p:cNvPr>
            <p:cNvGrpSpPr/>
            <p:nvPr/>
          </p:nvGrpSpPr>
          <p:grpSpPr>
            <a:xfrm>
              <a:off x="7605319" y="997569"/>
              <a:ext cx="1892271" cy="1110992"/>
              <a:chOff x="7487565" y="991246"/>
              <a:chExt cx="2113280" cy="1192079"/>
            </a:xfrm>
          </p:grpSpPr>
          <p:pic>
            <p:nvPicPr>
              <p:cNvPr id="83" name="Picture 82" descr="A picture containing indoor, room, tiled&#10;&#10;Description automatically generated">
                <a:extLst>
                  <a:ext uri="{FF2B5EF4-FFF2-40B4-BE49-F238E27FC236}">
                    <a16:creationId xmlns:a16="http://schemas.microsoft.com/office/drawing/2014/main" id="{9ECDE76E-6489-4C7D-8501-E866C579FD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7565" y="991246"/>
                <a:ext cx="2113280" cy="1188720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E53E23F8-FDFA-4A8B-B260-325A539A9B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971" b="99353" l="9956" r="89602">
                            <a14:foregroundMark x1="90265" y1="43366" x2="90265" y2="43366"/>
                            <a14:foregroundMark x1="42035" y1="5502" x2="52434" y2="6149"/>
                            <a14:foregroundMark x1="38053" y1="14239" x2="42699" y2="971"/>
                            <a14:foregroundMark x1="27655" y1="46926" x2="32301" y2="63107"/>
                            <a14:foregroundMark x1="32301" y1="63107" x2="58407" y2="94175"/>
                            <a14:foregroundMark x1="39159" y1="97735" x2="39602" y2="44013"/>
                            <a14:foregroundMark x1="59071" y1="77346" x2="80752" y2="99353"/>
                            <a14:foregroundMark x1="80752" y1="99353" x2="80752" y2="99353"/>
                            <a14:foregroundMark x1="48451" y1="18447" x2="58850" y2="27832"/>
                            <a14:foregroundMark x1="39159" y1="21359" x2="39159" y2="24919"/>
                            <a14:foregroundMark x1="24779" y1="63107" x2="31195" y2="69579"/>
                            <a14:foregroundMark x1="49115" y1="62136" x2="46460" y2="62783"/>
                            <a14:foregroundMark x1="42699" y1="66667" x2="57080" y2="69256"/>
                            <a14:foregroundMark x1="63938" y1="83172" x2="49558" y2="69579"/>
                            <a14:backgroundMark x1="60841" y1="60841" x2="69469" y2="7508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4013"/>
              <a:stretch/>
            </p:blipFill>
            <p:spPr>
              <a:xfrm>
                <a:off x="7684317" y="1078198"/>
                <a:ext cx="1876098" cy="1105127"/>
              </a:xfrm>
              <a:prstGeom prst="rect">
                <a:avLst/>
              </a:prstGeom>
            </p:spPr>
          </p:pic>
        </p:grpSp>
      </p:grpSp>
      <p:sp>
        <p:nvSpPr>
          <p:cNvPr id="89" name="Text Placeholder 1">
            <a:extLst>
              <a:ext uri="{FF2B5EF4-FFF2-40B4-BE49-F238E27FC236}">
                <a16:creationId xmlns:a16="http://schemas.microsoft.com/office/drawing/2014/main" id="{9AE63257-2402-45E8-8447-6729C3EB6C68}"/>
              </a:ext>
            </a:extLst>
          </p:cNvPr>
          <p:cNvSpPr txBox="1">
            <a:spLocks/>
          </p:cNvSpPr>
          <p:nvPr/>
        </p:nvSpPr>
        <p:spPr>
          <a:xfrm>
            <a:off x="462685" y="1970501"/>
            <a:ext cx="5335130" cy="14019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Monthly webinars, including guest speakers </a:t>
            </a:r>
          </a:p>
        </p:txBody>
      </p:sp>
      <p:sp>
        <p:nvSpPr>
          <p:cNvPr id="90" name="Text Placeholder 1">
            <a:extLst>
              <a:ext uri="{FF2B5EF4-FFF2-40B4-BE49-F238E27FC236}">
                <a16:creationId xmlns:a16="http://schemas.microsoft.com/office/drawing/2014/main" id="{38C3243B-5AC1-411B-AEE5-AD6EBF7AA789}"/>
              </a:ext>
            </a:extLst>
          </p:cNvPr>
          <p:cNvSpPr txBox="1">
            <a:spLocks/>
          </p:cNvSpPr>
          <p:nvPr/>
        </p:nvSpPr>
        <p:spPr>
          <a:xfrm>
            <a:off x="466711" y="4459487"/>
            <a:ext cx="5335130" cy="11190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Adopting new tools</a:t>
            </a:r>
          </a:p>
          <a:p>
            <a:endParaRPr lang="en-US" dirty="0"/>
          </a:p>
        </p:txBody>
      </p:sp>
      <p:sp>
        <p:nvSpPr>
          <p:cNvPr id="91" name="Text Placeholder 1">
            <a:extLst>
              <a:ext uri="{FF2B5EF4-FFF2-40B4-BE49-F238E27FC236}">
                <a16:creationId xmlns:a16="http://schemas.microsoft.com/office/drawing/2014/main" id="{6F75C051-BD91-4A37-BDA9-3D66C6D02ECB}"/>
              </a:ext>
            </a:extLst>
          </p:cNvPr>
          <p:cNvSpPr txBox="1">
            <a:spLocks/>
          </p:cNvSpPr>
          <p:nvPr/>
        </p:nvSpPr>
        <p:spPr>
          <a:xfrm>
            <a:off x="466711" y="3297372"/>
            <a:ext cx="5335130" cy="1939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Forms and guidelines in process for establishing pilot projects</a:t>
            </a:r>
            <a:br>
              <a:rPr lang="en-US" sz="32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380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3ADFAF-9699-4603-848C-AE5328E67A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34640" y="2619375"/>
            <a:ext cx="9203471" cy="3036842"/>
          </a:xfrm>
        </p:spPr>
        <p:txBody>
          <a:bodyPr/>
          <a:lstStyle/>
          <a:p>
            <a:pPr lvl="1" indent="0">
              <a:buNone/>
            </a:pPr>
            <a:endParaRPr lang="en-US" dirty="0">
              <a:latin typeface="+mj-lt"/>
            </a:endParaRPr>
          </a:p>
          <a:p>
            <a:pPr lvl="1" indent="0">
              <a:buNone/>
            </a:pPr>
            <a:r>
              <a:rPr lang="en-US" sz="2800" dirty="0">
                <a:latin typeface="+mj-lt"/>
              </a:rPr>
              <a:t>Include</a:t>
            </a:r>
          </a:p>
          <a:p>
            <a:pPr marL="1257300" lvl="1" indent="-571500"/>
            <a:r>
              <a:rPr lang="en-US" sz="2800" dirty="0">
                <a:latin typeface="+mj-lt"/>
              </a:rPr>
              <a:t>further development of </a:t>
            </a:r>
            <a:r>
              <a:rPr lang="en-US" sz="2800" dirty="0" err="1">
                <a:latin typeface="+mj-lt"/>
              </a:rPr>
              <a:t>consortial</a:t>
            </a:r>
            <a:r>
              <a:rPr lang="en-US" sz="2800" dirty="0">
                <a:latin typeface="+mj-lt"/>
              </a:rPr>
              <a:t> resource sharing, </a:t>
            </a:r>
          </a:p>
          <a:p>
            <a:pPr marL="1257300" lvl="1" indent="-571500"/>
            <a:r>
              <a:rPr lang="en-US" sz="2800" dirty="0">
                <a:latin typeface="+mj-lt"/>
              </a:rPr>
              <a:t>investigating discovery infrastructure, and </a:t>
            </a:r>
          </a:p>
          <a:p>
            <a:pPr marL="1257300" lvl="1" indent="-571500"/>
            <a:r>
              <a:rPr lang="en-US" sz="2800" dirty="0">
                <a:latin typeface="+mj-lt"/>
              </a:rPr>
              <a:t>adopting tools for the project</a:t>
            </a:r>
          </a:p>
          <a:p>
            <a:pPr lvl="1" indent="0">
              <a:buNone/>
            </a:pPr>
            <a:endParaRPr lang="en-US" dirty="0">
              <a:latin typeface="+mj-lt"/>
            </a:endParaRPr>
          </a:p>
          <a:p>
            <a:pPr marL="1257300" lvl="1" indent="-571500"/>
            <a:endParaRPr lang="en-US" dirty="0">
              <a:latin typeface="+mj-lt"/>
            </a:endParaRP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3BE449-FB1B-4E97-A8DB-ABD696E98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7" b="96333" l="500" r="90000">
                        <a14:foregroundMark x1="45750" y1="4667" x2="47000" y2="16000"/>
                        <a14:foregroundMark x1="500" y1="74333" x2="12250" y2="65667"/>
                        <a14:foregroundMark x1="12250" y1="65667" x2="19250" y2="64500"/>
                        <a14:foregroundMark x1="19250" y1="64500" x2="26500" y2="60333"/>
                        <a14:foregroundMark x1="16250" y1="96333" x2="34750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74372"/>
            <a:ext cx="4999513" cy="3749635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AA2CAF07-7032-4C47-BA0C-4E3A195D2826}"/>
              </a:ext>
            </a:extLst>
          </p:cNvPr>
          <p:cNvSpPr txBox="1">
            <a:spLocks/>
          </p:cNvSpPr>
          <p:nvPr/>
        </p:nvSpPr>
        <p:spPr>
          <a:xfrm>
            <a:off x="1257300" y="685800"/>
            <a:ext cx="6915150" cy="930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Initial Pilot Projects Approved</a:t>
            </a:r>
          </a:p>
          <a:p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B2BA3-48EA-4C71-A814-CAC1678644C9}"/>
              </a:ext>
            </a:extLst>
          </p:cNvPr>
          <p:cNvSpPr txBox="1"/>
          <p:nvPr/>
        </p:nvSpPr>
        <p:spPr>
          <a:xfrm>
            <a:off x="11884223" y="3733800"/>
            <a:ext cx="307777" cy="2573953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r>
              <a:rPr lang="en-US" sz="800" dirty="0">
                <a:hlinkClick r:id="rId5"/>
              </a:rPr>
              <a:t>"thumbs up"</a:t>
            </a:r>
            <a:r>
              <a:rPr lang="en-US" sz="800" dirty="0"/>
              <a:t> by </a:t>
            </a:r>
            <a:r>
              <a:rPr lang="en-US" sz="800" dirty="0">
                <a:hlinkClick r:id="rId6"/>
              </a:rPr>
              <a:t>.</a:t>
            </a:r>
            <a:r>
              <a:rPr lang="en-US" sz="800" dirty="0" err="1">
                <a:hlinkClick r:id="rId6"/>
              </a:rPr>
              <a:t>nate</a:t>
            </a:r>
            <a:r>
              <a:rPr lang="en-US" sz="800" dirty="0"/>
              <a:t> is licensed under </a:t>
            </a:r>
            <a:r>
              <a:rPr lang="en-US" sz="800" dirty="0">
                <a:hlinkClick r:id="rId7"/>
              </a:rPr>
              <a:t>CC BY-NC-SA 2.0 </a:t>
            </a:r>
            <a:endParaRPr lang="en-US" sz="800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A6CC0C9-D94C-4CA8-ADAA-C30D71727953}"/>
              </a:ext>
            </a:extLst>
          </p:cNvPr>
          <p:cNvSpPr txBox="1">
            <a:spLocks/>
          </p:cNvSpPr>
          <p:nvPr/>
        </p:nvSpPr>
        <p:spPr>
          <a:xfrm>
            <a:off x="697430" y="594633"/>
            <a:ext cx="8980714" cy="2596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pPr lvl="1" indent="0">
              <a:buFont typeface="Arial" panose="020B0604020202020204" pitchFamily="34" charset="0"/>
              <a:buNone/>
            </a:pPr>
            <a:r>
              <a:rPr lang="en-US" sz="2800" dirty="0">
                <a:latin typeface="+mj-lt"/>
              </a:rPr>
              <a:t>First round of pilot projects have been approved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by the Steering Committee</a:t>
            </a:r>
          </a:p>
          <a:p>
            <a:pPr marL="1257300" lvl="1" indent="-57150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095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DA4B30A-8EFB-4290-9016-1C0574787F3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4"/>
            <a:ext cx="7103359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57FC94-CE48-4DB5-9B28-10002D9EB5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8057" y="819835"/>
            <a:ext cx="6531630" cy="842710"/>
          </a:xfrm>
        </p:spPr>
        <p:txBody>
          <a:bodyPr/>
          <a:lstStyle/>
          <a:p>
            <a:r>
              <a:rPr lang="en-US" b="1" dirty="0"/>
              <a:t>OK, but this is </a:t>
            </a:r>
            <a:r>
              <a:rPr lang="en-US" sz="5400" b="1" dirty="0"/>
              <a:t>PAN Forum!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What are you doing with </a:t>
            </a:r>
            <a:br>
              <a:rPr lang="en-US" b="1" dirty="0"/>
            </a:br>
            <a:r>
              <a:rPr lang="en-US" b="1" dirty="0"/>
              <a:t>print retentions?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2BC83F-8B6A-4276-92D3-DD78EBF8D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359" y="7034"/>
            <a:ext cx="5130105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4E8433-5C09-4BE2-AEF6-52015761598C}"/>
              </a:ext>
            </a:extLst>
          </p:cNvPr>
          <p:cNvSpPr txBox="1"/>
          <p:nvPr/>
        </p:nvSpPr>
        <p:spPr>
          <a:xfrm>
            <a:off x="7103358" y="6668653"/>
            <a:ext cx="5707477" cy="215444"/>
          </a:xfrm>
          <a:prstGeom prst="rect">
            <a:avLst/>
          </a:prstGeom>
          <a:solidFill>
            <a:srgbClr val="FBE5D6">
              <a:alpha val="72157"/>
            </a:srgbClr>
          </a:solidFill>
        </p:spPr>
        <p:txBody>
          <a:bodyPr wrap="square">
            <a:spAutoFit/>
          </a:bodyPr>
          <a:lstStyle/>
          <a:p>
            <a:r>
              <a:rPr lang="en-US" sz="800" dirty="0">
                <a:hlinkClick r:id="rId3"/>
              </a:rPr>
              <a:t>"mountain of books"</a:t>
            </a:r>
            <a:r>
              <a:rPr lang="en-US" sz="800" dirty="0"/>
              <a:t> by </a:t>
            </a:r>
            <a:r>
              <a:rPr lang="en-US" sz="800" dirty="0" err="1">
                <a:hlinkClick r:id="rId4"/>
              </a:rPr>
              <a:t>ginnerobot</a:t>
            </a:r>
            <a:r>
              <a:rPr lang="en-US" sz="800" dirty="0"/>
              <a:t> is licensed under </a:t>
            </a:r>
            <a:r>
              <a:rPr lang="en-US" sz="800" dirty="0">
                <a:hlinkClick r:id="rId5"/>
              </a:rPr>
              <a:t>CC BY-SA 2.0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10365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5928448-2C89-4D64-AFB7-516DFFC9A2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56" y="0"/>
            <a:ext cx="5742784" cy="6851650"/>
          </a:xfrm>
          <a:prstGeom prst="rect">
            <a:avLst/>
          </a:prstGeom>
          <a:blipFill dpi="0" rotWithShape="1">
            <a:blip r:embed="rId4">
              <a:alphaModFix amt="70000"/>
            </a:blip>
            <a:srcRect/>
            <a:tile tx="0" ty="0" sx="100000" sy="100000" flip="none" algn="tl"/>
          </a:blipFill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2F126F-09B5-4DC8-B251-09377C11FB9F}"/>
              </a:ext>
            </a:extLst>
          </p:cNvPr>
          <p:cNvCxnSpPr/>
          <p:nvPr/>
        </p:nvCxnSpPr>
        <p:spPr>
          <a:xfrm>
            <a:off x="960582" y="415636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57FC94-CE48-4DB5-9B28-10002D9EB5B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864225" y="587375"/>
            <a:ext cx="6327775" cy="5676900"/>
          </a:xfrm>
          <a:solidFill>
            <a:srgbClr val="FFFFFF">
              <a:alpha val="80000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latin typeface="+mj-lt"/>
              </a:rPr>
              <a:t>Formally Retained Shared Print</a:t>
            </a:r>
            <a:endParaRPr lang="en-US" sz="3200" b="1" dirty="0">
              <a:latin typeface="+mj-lt"/>
            </a:endParaRPr>
          </a:p>
          <a:p>
            <a:endParaRPr lang="en-US" sz="1000" dirty="0"/>
          </a:p>
          <a:p>
            <a:pPr marL="0" indent="0">
              <a:buNone/>
            </a:pPr>
            <a:r>
              <a:rPr lang="en-US" sz="3200" dirty="0">
                <a:latin typeface="+mj-lt"/>
              </a:rPr>
              <a:t>10,713 serials titles retained in the </a:t>
            </a: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	BTAA Shared Print Repository</a:t>
            </a:r>
          </a:p>
          <a:p>
            <a:pPr marL="0" indent="0">
              <a:buNone/>
            </a:pPr>
            <a:r>
              <a:rPr lang="en-US" sz="3200" dirty="0">
                <a:latin typeface="+mj-lt"/>
              </a:rPr>
              <a:t>+   6 million monograph volumes </a:t>
            </a: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	retained through HathiTrust</a:t>
            </a:r>
          </a:p>
          <a:p>
            <a:pPr marL="0" indent="0">
              <a:buNone/>
            </a:pPr>
            <a:r>
              <a:rPr lang="en-US" sz="3200" dirty="0">
                <a:latin typeface="+mj-lt"/>
              </a:rPr>
              <a:t>+   additional commitments through</a:t>
            </a: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	state, local, and other 	networks</a:t>
            </a:r>
          </a:p>
          <a:p>
            <a:endParaRPr lang="en-US" sz="3200" dirty="0">
              <a:latin typeface="+mj-lt"/>
            </a:endParaRPr>
          </a:p>
          <a:p>
            <a:pPr marL="0" indent="0">
              <a:buNone/>
            </a:pPr>
            <a:r>
              <a:rPr lang="en-US" sz="3600" dirty="0">
                <a:latin typeface="+mj-lt"/>
              </a:rPr>
              <a:t>=  About 15% of the collective</a:t>
            </a:r>
            <a:br>
              <a:rPr lang="en-US" sz="3600" dirty="0">
                <a:latin typeface="+mj-lt"/>
              </a:rPr>
            </a:br>
            <a:r>
              <a:rPr lang="en-US" sz="3600" dirty="0">
                <a:latin typeface="+mj-lt"/>
              </a:rPr>
              <a:t>	 collection committed</a:t>
            </a:r>
          </a:p>
          <a:p>
            <a:endParaRPr lang="en-US" sz="3200" dirty="0"/>
          </a:p>
          <a:p>
            <a:endParaRPr lang="en-US" sz="32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B18007-47F0-4275-8606-546418654F2F}"/>
              </a:ext>
            </a:extLst>
          </p:cNvPr>
          <p:cNvCxnSpPr>
            <a:cxnSpLocks/>
          </p:cNvCxnSpPr>
          <p:nvPr/>
        </p:nvCxnSpPr>
        <p:spPr>
          <a:xfrm>
            <a:off x="5864232" y="4775200"/>
            <a:ext cx="59328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1FC02D4-565D-4C05-9EDF-70BDA9083C26}"/>
              </a:ext>
            </a:extLst>
          </p:cNvPr>
          <p:cNvSpPr txBox="1"/>
          <p:nvPr/>
        </p:nvSpPr>
        <p:spPr>
          <a:xfrm>
            <a:off x="43494" y="6454814"/>
            <a:ext cx="2751957" cy="215444"/>
          </a:xfrm>
          <a:prstGeom prst="rect">
            <a:avLst/>
          </a:prstGeom>
          <a:solidFill>
            <a:srgbClr val="EAEAEA">
              <a:alpha val="10196"/>
            </a:srgbClr>
          </a:solidFill>
        </p:spPr>
        <p:txBody>
          <a:bodyPr wrap="square">
            <a:spAutoFit/>
          </a:bodyPr>
          <a:lstStyle/>
          <a:p>
            <a:r>
              <a:rPr lang="en-US" sz="800" dirty="0">
                <a:hlinkClick r:id="rId5"/>
              </a:rPr>
              <a:t>"Locked &amp; Chained"</a:t>
            </a:r>
            <a:r>
              <a:rPr lang="en-US" sz="800" dirty="0"/>
              <a:t> by </a:t>
            </a:r>
            <a:r>
              <a:rPr lang="en-US" sz="800" dirty="0">
                <a:hlinkClick r:id="rId6"/>
              </a:rPr>
              <a:t>.</a:t>
            </a:r>
            <a:r>
              <a:rPr lang="en-US" sz="800" dirty="0" err="1">
                <a:hlinkClick r:id="rId6"/>
              </a:rPr>
              <a:t>Bala</a:t>
            </a:r>
            <a:r>
              <a:rPr lang="en-US" sz="800" dirty="0"/>
              <a:t> is licensed under </a:t>
            </a:r>
            <a:r>
              <a:rPr lang="en-US" sz="800" dirty="0">
                <a:hlinkClick r:id="rId7"/>
              </a:rPr>
              <a:t>CC BY-SA 2.0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92570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DA4B30A-8EFB-4290-9016-1C0574787F3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4"/>
            <a:ext cx="7103359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57FC94-CE48-4DB5-9B28-10002D9EB5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8057" y="819835"/>
            <a:ext cx="6531630" cy="842710"/>
          </a:xfrm>
        </p:spPr>
        <p:txBody>
          <a:bodyPr/>
          <a:lstStyle/>
          <a:p>
            <a:r>
              <a:rPr lang="en-US" b="1" dirty="0"/>
              <a:t>Then what?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2BC83F-8B6A-4276-92D3-DD78EBF8D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359" y="7034"/>
            <a:ext cx="5130105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4E8433-5C09-4BE2-AEF6-52015761598C}"/>
              </a:ext>
            </a:extLst>
          </p:cNvPr>
          <p:cNvSpPr txBox="1"/>
          <p:nvPr/>
        </p:nvSpPr>
        <p:spPr>
          <a:xfrm>
            <a:off x="7103358" y="6668653"/>
            <a:ext cx="5707477" cy="215444"/>
          </a:xfrm>
          <a:prstGeom prst="rect">
            <a:avLst/>
          </a:prstGeom>
          <a:solidFill>
            <a:srgbClr val="FBE5D6">
              <a:alpha val="72157"/>
            </a:srgbClr>
          </a:solidFill>
        </p:spPr>
        <p:txBody>
          <a:bodyPr wrap="square">
            <a:spAutoFit/>
          </a:bodyPr>
          <a:lstStyle/>
          <a:p>
            <a:r>
              <a:rPr lang="en-US" sz="800" dirty="0">
                <a:hlinkClick r:id="rId3"/>
              </a:rPr>
              <a:t>"mountain of books"</a:t>
            </a:r>
            <a:r>
              <a:rPr lang="en-US" sz="800" dirty="0"/>
              <a:t> by </a:t>
            </a:r>
            <a:r>
              <a:rPr lang="en-US" sz="800" dirty="0" err="1">
                <a:hlinkClick r:id="rId4"/>
              </a:rPr>
              <a:t>ginnerobot</a:t>
            </a:r>
            <a:r>
              <a:rPr lang="en-US" sz="800" dirty="0"/>
              <a:t> is licensed under </a:t>
            </a:r>
            <a:r>
              <a:rPr lang="en-US" sz="800" dirty="0">
                <a:hlinkClick r:id="rId5"/>
              </a:rPr>
              <a:t>CC BY-SA 2.0 </a:t>
            </a:r>
            <a:endParaRPr lang="en-US" sz="800" dirty="0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47F08CDF-3A6A-4760-BA99-9B64CE0F0134}"/>
              </a:ext>
            </a:extLst>
          </p:cNvPr>
          <p:cNvSpPr txBox="1">
            <a:spLocks/>
          </p:cNvSpPr>
          <p:nvPr/>
        </p:nvSpPr>
        <p:spPr>
          <a:xfrm>
            <a:off x="420154" y="1639453"/>
            <a:ext cx="6105833" cy="502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Goal of creating a fully integrated collective collection clearly includes coordinated curation of the print collection</a:t>
            </a:r>
          </a:p>
          <a:p>
            <a:endParaRPr lang="en-US" sz="3200" dirty="0"/>
          </a:p>
          <a:p>
            <a:r>
              <a:rPr lang="en-US" sz="3200" dirty="0"/>
              <a:t>5-year collection building phase begun in 2017 wrapping up; considering options for next area of focus now. Stay tuned!</a:t>
            </a:r>
          </a:p>
        </p:txBody>
      </p:sp>
    </p:spTree>
    <p:extLst>
      <p:ext uri="{BB962C8B-B14F-4D97-AF65-F5344CB8AC3E}">
        <p14:creationId xmlns:p14="http://schemas.microsoft.com/office/powerpoint/2010/main" val="1710386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35BF46-4243-4FAB-BB21-BA65F3605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8" y="114449"/>
            <a:ext cx="10126355" cy="54432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731097-63B2-4519-A7D1-3BC9141C2164}"/>
              </a:ext>
            </a:extLst>
          </p:cNvPr>
          <p:cNvSpPr txBox="1"/>
          <p:nvPr/>
        </p:nvSpPr>
        <p:spPr>
          <a:xfrm>
            <a:off x="3800104" y="5913912"/>
            <a:ext cx="4476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Find out more! </a:t>
            </a:r>
            <a:r>
              <a:rPr lang="en-US" sz="2400" dirty="0">
                <a:hlinkClick r:id="rId3"/>
              </a:rPr>
              <a:t>www.btaa.org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38890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53862" y="2714172"/>
            <a:ext cx="5160963" cy="1739561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Thanks!</a:t>
            </a:r>
          </a:p>
          <a:p>
            <a:endParaRPr lang="en-US" sz="2400" dirty="0"/>
          </a:p>
          <a:p>
            <a:r>
              <a:rPr lang="en-US" sz="2400" dirty="0"/>
              <a:t>Rebecca Crist</a:t>
            </a:r>
          </a:p>
          <a:p>
            <a:r>
              <a:rPr lang="en-US" sz="2400" dirty="0"/>
              <a:t>rebecca.crist@btaa.org</a:t>
            </a:r>
          </a:p>
        </p:txBody>
      </p:sp>
    </p:spTree>
    <p:extLst>
      <p:ext uri="{BB962C8B-B14F-4D97-AF65-F5344CB8AC3E}">
        <p14:creationId xmlns:p14="http://schemas.microsoft.com/office/powerpoint/2010/main" val="1001555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77A840-110A-4FCB-BAC2-D402C1A4CC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9952" y="696686"/>
            <a:ext cx="4720047" cy="1332411"/>
          </a:xfrm>
        </p:spPr>
        <p:txBody>
          <a:bodyPr/>
          <a:lstStyle/>
          <a:p>
            <a:r>
              <a:rPr lang="en-US" b="1" dirty="0">
                <a:solidFill>
                  <a:srgbClr val="159BC7"/>
                </a:solidFill>
              </a:rPr>
              <a:t>15</a:t>
            </a:r>
            <a:r>
              <a:rPr lang="en-US" dirty="0"/>
              <a:t> research universities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7CCD594-C331-46CC-859C-0680BA74A5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33" b="39039" l="3571" r="90000">
                        <a14:foregroundMark x1="9143" y1="17946" x2="8286" y2="29818"/>
                        <a14:foregroundMark x1="8286" y1="29818" x2="10143" y2="31861"/>
                        <a14:foregroundMark x1="10143" y1="31861" x2="8714" y2="36444"/>
                        <a14:foregroundMark x1="8714" y1="36444" x2="10143" y2="37327"/>
                        <a14:foregroundMark x1="45429" y1="24130" x2="62571" y2="21535"/>
                        <a14:foregroundMark x1="62571" y1="21535" x2="63000" y2="19713"/>
                        <a14:foregroundMark x1="2857" y1="34567" x2="1857" y2="22032"/>
                        <a14:foregroundMark x1="1857" y1="22032" x2="3571" y2="19934"/>
                        <a14:foregroundMark x1="3571" y1="19934" x2="3714" y2="17670"/>
                        <a14:backgroundMark x1="29286" y1="35450" x2="36714" y2="39260"/>
                        <a14:backgroundMark x1="36714" y1="39260" x2="36714" y2="39260"/>
                        <a14:backgroundMark x1="571" y1="36278" x2="5714" y2="37493"/>
                        <a14:backgroundMark x1="5714" y1="37493" x2="7286" y2="383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682" b="57841"/>
          <a:stretch/>
        </p:blipFill>
        <p:spPr>
          <a:xfrm>
            <a:off x="0" y="-292579"/>
            <a:ext cx="9440091" cy="74431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8B3FC-C67C-47BA-8346-13C796EFB40A}"/>
              </a:ext>
            </a:extLst>
          </p:cNvPr>
          <p:cNvSpPr txBox="1"/>
          <p:nvPr/>
        </p:nvSpPr>
        <p:spPr>
          <a:xfrm>
            <a:off x="6783976" y="2029097"/>
            <a:ext cx="47200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University of Chicago</a:t>
            </a:r>
          </a:p>
          <a:p>
            <a:r>
              <a:rPr lang="en-US" sz="1800" dirty="0"/>
              <a:t>University of Illinois–Urbana-Champaign</a:t>
            </a:r>
          </a:p>
          <a:p>
            <a:r>
              <a:rPr lang="en-US" sz="1800" dirty="0"/>
              <a:t>Indiana University</a:t>
            </a:r>
          </a:p>
          <a:p>
            <a:r>
              <a:rPr lang="en-US" sz="1800" dirty="0"/>
              <a:t>University of Iowa</a:t>
            </a:r>
          </a:p>
          <a:p>
            <a:r>
              <a:rPr lang="en-US" sz="1800" dirty="0"/>
              <a:t>University of Maryland</a:t>
            </a:r>
          </a:p>
          <a:p>
            <a:r>
              <a:rPr lang="en-US" sz="1800" dirty="0"/>
              <a:t>University of Michigan</a:t>
            </a:r>
          </a:p>
          <a:p>
            <a:r>
              <a:rPr lang="en-US" sz="1800" dirty="0"/>
              <a:t>Michigan State University</a:t>
            </a:r>
          </a:p>
          <a:p>
            <a:r>
              <a:rPr lang="en-US" sz="1800" dirty="0"/>
              <a:t>University of Minnesota</a:t>
            </a:r>
          </a:p>
          <a:p>
            <a:r>
              <a:rPr lang="en-US" sz="1800" dirty="0"/>
              <a:t>University of Nebraska–Lincoln</a:t>
            </a:r>
          </a:p>
          <a:p>
            <a:r>
              <a:rPr lang="en-US" sz="1800" dirty="0"/>
              <a:t>Northwestern University</a:t>
            </a:r>
          </a:p>
          <a:p>
            <a:r>
              <a:rPr lang="en-US" sz="1800" dirty="0"/>
              <a:t>Ohio State University</a:t>
            </a:r>
          </a:p>
          <a:p>
            <a:r>
              <a:rPr lang="en-US" sz="1800" dirty="0"/>
              <a:t>Pennsylvania State University</a:t>
            </a:r>
          </a:p>
          <a:p>
            <a:r>
              <a:rPr lang="en-US" sz="1800" dirty="0"/>
              <a:t>Purdue University</a:t>
            </a:r>
          </a:p>
          <a:p>
            <a:r>
              <a:rPr lang="en-US" sz="1800" dirty="0"/>
              <a:t>Rutgers University–New Brunswick</a:t>
            </a:r>
          </a:p>
          <a:p>
            <a:r>
              <a:rPr lang="en-US" sz="1800" dirty="0"/>
              <a:t>University of Wisconsin–Madison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96A52-BBC6-434F-B576-75720B3E71F1}"/>
              </a:ext>
            </a:extLst>
          </p:cNvPr>
          <p:cNvSpPr txBox="1"/>
          <p:nvPr/>
        </p:nvSpPr>
        <p:spPr>
          <a:xfrm>
            <a:off x="403761" y="368135"/>
            <a:ext cx="5078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Who We Are</a:t>
            </a:r>
          </a:p>
        </p:txBody>
      </p:sp>
    </p:spTree>
    <p:extLst>
      <p:ext uri="{BB962C8B-B14F-4D97-AF65-F5344CB8AC3E}">
        <p14:creationId xmlns:p14="http://schemas.microsoft.com/office/powerpoint/2010/main" val="141621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library, scene, indoor&#10;&#10;Description automatically generated">
            <a:extLst>
              <a:ext uri="{FF2B5EF4-FFF2-40B4-BE49-F238E27FC236}">
                <a16:creationId xmlns:a16="http://schemas.microsoft.com/office/drawing/2014/main" id="{9E7FDCDE-0FD8-4209-9888-7E47E70534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" y="-1896291"/>
            <a:ext cx="12191265" cy="909828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0C40D2-C29C-440E-B0F8-2EE44EB1A72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103458" y="403763"/>
            <a:ext cx="6088063" cy="6184243"/>
          </a:xfrm>
          <a:solidFill>
            <a:srgbClr val="F2F2F2">
              <a:alpha val="80000"/>
            </a:srgb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>
              <a:latin typeface="+mj-lt"/>
            </a:endParaRPr>
          </a:p>
          <a:p>
            <a:pPr marL="0" indent="0" algn="ctr">
              <a:buNone/>
            </a:pPr>
            <a:r>
              <a:rPr lang="en-US" sz="3600" dirty="0">
                <a:latin typeface="+mj-lt"/>
              </a:rPr>
              <a:t>Our libraries are </a:t>
            </a:r>
            <a:br>
              <a:rPr lang="en-US" sz="3600" dirty="0">
                <a:latin typeface="+mj-lt"/>
              </a:rPr>
            </a:br>
            <a:r>
              <a:rPr lang="en-US" sz="3600" dirty="0">
                <a:latin typeface="+mj-lt"/>
              </a:rPr>
              <a:t>LARGE</a:t>
            </a:r>
          </a:p>
          <a:p>
            <a:pPr marL="0" indent="0" algn="ctr">
              <a:buNone/>
            </a:pPr>
            <a:endParaRPr lang="en-US" dirty="0">
              <a:latin typeface="+mj-lt"/>
            </a:endParaRPr>
          </a:p>
          <a:p>
            <a:pPr marL="0" indent="0" algn="ctr">
              <a:buNone/>
            </a:pPr>
            <a:r>
              <a:rPr lang="en-US" dirty="0">
                <a:latin typeface="+mj-lt"/>
              </a:rPr>
              <a:t>About 115 million volumes</a:t>
            </a:r>
          </a:p>
          <a:p>
            <a:pPr marL="0" indent="0" algn="ctr">
              <a:buNone/>
            </a:pPr>
            <a:endParaRPr lang="en-US" dirty="0">
              <a:latin typeface="+mj-lt"/>
            </a:endParaRPr>
          </a:p>
          <a:p>
            <a:pPr marL="0" indent="0" algn="ctr">
              <a:buNone/>
            </a:pPr>
            <a:r>
              <a:rPr lang="en-US" dirty="0">
                <a:latin typeface="+mj-lt"/>
              </a:rPr>
              <a:t>13 million discrete print book titles</a:t>
            </a:r>
          </a:p>
          <a:p>
            <a:pPr marL="0" indent="0" algn="ctr">
              <a:buNone/>
            </a:pPr>
            <a:endParaRPr lang="en-US" dirty="0">
              <a:latin typeface="+mj-lt"/>
            </a:endParaRPr>
          </a:p>
          <a:p>
            <a:pPr marL="0" indent="0" algn="ctr">
              <a:buNone/>
            </a:pPr>
            <a:r>
              <a:rPr lang="en-US" dirty="0">
                <a:latin typeface="+mj-lt"/>
              </a:rPr>
              <a:t>630,000 students</a:t>
            </a:r>
          </a:p>
          <a:p>
            <a:pPr marL="0" indent="0" algn="ctr">
              <a:buNone/>
            </a:pPr>
            <a:endParaRPr lang="en-US" dirty="0">
              <a:latin typeface="+mj-lt"/>
            </a:endParaRPr>
          </a:p>
          <a:p>
            <a:pPr marL="0" indent="0" algn="ctr">
              <a:buNone/>
            </a:pPr>
            <a:r>
              <a:rPr lang="en-US" dirty="0">
                <a:latin typeface="+mj-lt"/>
              </a:rPr>
              <a:t>5 library management systems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C3BDF7-E784-44B1-B05B-078D165C86E8}"/>
              </a:ext>
            </a:extLst>
          </p:cNvPr>
          <p:cNvSpPr txBox="1"/>
          <p:nvPr/>
        </p:nvSpPr>
        <p:spPr>
          <a:xfrm>
            <a:off x="11894967" y="2194559"/>
            <a:ext cx="323165" cy="4133273"/>
          </a:xfrm>
          <a:prstGeom prst="rect">
            <a:avLst/>
          </a:prstGeom>
          <a:solidFill>
            <a:srgbClr val="F2F2F2">
              <a:alpha val="25000"/>
            </a:srgbClr>
          </a:solidFill>
        </p:spPr>
        <p:txBody>
          <a:bodyPr vert="vert270" wrap="square" rtlCol="0">
            <a:spAutoFit/>
          </a:bodyPr>
          <a:lstStyle/>
          <a:p>
            <a:r>
              <a:rPr lang="en-US" sz="900" dirty="0">
                <a:hlinkClick r:id="rId3"/>
              </a:rPr>
              <a:t>"Thompson Library 2674.JPG"</a:t>
            </a:r>
            <a:r>
              <a:rPr lang="en-US" sz="900" dirty="0"/>
              <a:t> by </a:t>
            </a:r>
            <a:r>
              <a:rPr lang="en-US" sz="900" dirty="0">
                <a:hlinkClick r:id="rId4"/>
              </a:rPr>
              <a:t>broken thoughts</a:t>
            </a:r>
            <a:r>
              <a:rPr lang="en-US" sz="900" dirty="0"/>
              <a:t> is licensed under </a:t>
            </a:r>
            <a:r>
              <a:rPr lang="en-US" sz="900" dirty="0">
                <a:hlinkClick r:id="rId5"/>
              </a:rPr>
              <a:t>CC BY-NC-SA 2.0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254406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library, scene, indoor&#10;&#10;Description automatically generated">
            <a:extLst>
              <a:ext uri="{FF2B5EF4-FFF2-40B4-BE49-F238E27FC236}">
                <a16:creationId xmlns:a16="http://schemas.microsoft.com/office/drawing/2014/main" id="{9E7FDCDE-0FD8-4209-9888-7E47E70534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6291"/>
            <a:ext cx="12192154" cy="914411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0C40D2-C29C-440E-B0F8-2EE44EB1A72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631493" y="265084"/>
            <a:ext cx="5560008" cy="6327832"/>
          </a:xfrm>
          <a:solidFill>
            <a:srgbClr val="F2F2F2">
              <a:alpha val="80000"/>
            </a:srgb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000" dirty="0">
              <a:latin typeface="+mj-lt"/>
            </a:endParaRPr>
          </a:p>
          <a:p>
            <a:pPr marL="0" indent="0" algn="ctr">
              <a:buNone/>
            </a:pPr>
            <a:r>
              <a:rPr lang="en-US" sz="3600" dirty="0">
                <a:latin typeface="+mj-lt"/>
              </a:rPr>
              <a:t>Our libraries are </a:t>
            </a:r>
            <a:br>
              <a:rPr lang="en-US" sz="3600" dirty="0">
                <a:latin typeface="+mj-lt"/>
              </a:rPr>
            </a:br>
            <a:r>
              <a:rPr lang="en-US" sz="3600" dirty="0">
                <a:latin typeface="+mj-lt"/>
              </a:rPr>
              <a:t>GEOGRAPHICALLY DISPERSED</a:t>
            </a:r>
          </a:p>
          <a:p>
            <a:pPr marL="0" indent="0" algn="ctr">
              <a:buNone/>
            </a:pPr>
            <a:endParaRPr lang="en-US" dirty="0">
              <a:latin typeface="+mj-lt"/>
            </a:endParaRPr>
          </a:p>
          <a:p>
            <a:pPr marL="0" indent="0" algn="ctr">
              <a:buNone/>
            </a:pPr>
            <a:r>
              <a:rPr lang="en-US" sz="3600" dirty="0">
                <a:latin typeface="+mj-lt"/>
              </a:rPr>
              <a:t>Our collections are HOMOGENOUS and UNIQUE</a:t>
            </a:r>
          </a:p>
          <a:p>
            <a:pPr marL="0" indent="0" algn="ctr">
              <a:buNone/>
            </a:pPr>
            <a:endParaRPr lang="en-US" sz="3200" dirty="0">
              <a:latin typeface="+mj-lt"/>
            </a:endParaRPr>
          </a:p>
          <a:p>
            <a:pPr marL="0" indent="0" algn="ctr">
              <a:buNone/>
            </a:pPr>
            <a:r>
              <a:rPr lang="en-US" sz="3600" dirty="0">
                <a:latin typeface="+mj-lt"/>
              </a:rPr>
              <a:t>Our collections are</a:t>
            </a:r>
            <a:br>
              <a:rPr lang="en-US" sz="3600" dirty="0">
                <a:latin typeface="+mj-lt"/>
              </a:rPr>
            </a:br>
            <a:r>
              <a:rPr lang="en-US" sz="3600" dirty="0">
                <a:latin typeface="+mj-lt"/>
              </a:rPr>
              <a:t>PART OF </a:t>
            </a:r>
            <a:br>
              <a:rPr lang="en-US" sz="3600" dirty="0">
                <a:latin typeface="+mj-lt"/>
              </a:rPr>
            </a:br>
            <a:r>
              <a:rPr lang="en-US" sz="3600" dirty="0">
                <a:latin typeface="+mj-lt"/>
              </a:rPr>
              <a:t>A LARGER COLLECTION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C3BDF7-E784-44B1-B05B-078D165C86E8}"/>
              </a:ext>
            </a:extLst>
          </p:cNvPr>
          <p:cNvSpPr txBox="1"/>
          <p:nvPr/>
        </p:nvSpPr>
        <p:spPr>
          <a:xfrm>
            <a:off x="11894967" y="2194559"/>
            <a:ext cx="323165" cy="4133273"/>
          </a:xfrm>
          <a:prstGeom prst="rect">
            <a:avLst/>
          </a:prstGeom>
          <a:solidFill>
            <a:srgbClr val="F2F2F2">
              <a:alpha val="25000"/>
            </a:srgbClr>
          </a:solidFill>
        </p:spPr>
        <p:txBody>
          <a:bodyPr vert="vert270" wrap="square" rtlCol="0">
            <a:spAutoFit/>
          </a:bodyPr>
          <a:lstStyle/>
          <a:p>
            <a:r>
              <a:rPr lang="en-US" sz="900" dirty="0">
                <a:hlinkClick r:id="rId3"/>
              </a:rPr>
              <a:t>"Thompson Library 2674.JPG"</a:t>
            </a:r>
            <a:r>
              <a:rPr lang="en-US" sz="900" dirty="0"/>
              <a:t> by </a:t>
            </a:r>
            <a:r>
              <a:rPr lang="en-US" sz="900" dirty="0">
                <a:hlinkClick r:id="rId4"/>
              </a:rPr>
              <a:t>broken thoughts</a:t>
            </a:r>
            <a:r>
              <a:rPr lang="en-US" sz="900" dirty="0"/>
              <a:t> is licensed under </a:t>
            </a:r>
            <a:r>
              <a:rPr lang="en-US" sz="900" dirty="0">
                <a:hlinkClick r:id="rId5"/>
              </a:rPr>
              <a:t>CC BY-NC-SA 2.0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987515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B41B-4CD7-4470-9403-C20B6F65B6B2}"/>
              </a:ext>
            </a:extLst>
          </p:cNvPr>
          <p:cNvGrpSpPr/>
          <p:nvPr/>
        </p:nvGrpSpPr>
        <p:grpSpPr>
          <a:xfrm>
            <a:off x="-1095" y="1330918"/>
            <a:ext cx="12193095" cy="5679482"/>
            <a:chOff x="164374" y="1748932"/>
            <a:chExt cx="12132129" cy="557212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F9B84C-EF4A-47B0-8B89-182CEB9D0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885" y="1754776"/>
              <a:ext cx="7737565" cy="556151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CCDA5C-B709-4243-8E8A-F709515CE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63419" y="1748932"/>
              <a:ext cx="3433084" cy="557212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2A033A-4D71-4904-A00F-368500B78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4374" y="1896563"/>
              <a:ext cx="989511" cy="5419725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09ACE0-6C18-455E-A499-157142439E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931" y="267786"/>
            <a:ext cx="10515600" cy="5029200"/>
          </a:xfrm>
        </p:spPr>
        <p:txBody>
          <a:bodyPr/>
          <a:lstStyle/>
          <a:p>
            <a:r>
              <a:rPr lang="en-US" dirty="0"/>
              <a:t>To deal with growing demands and shrinking budgets, the library directors and their librarians recognized </a:t>
            </a:r>
            <a:r>
              <a:rPr lang="en-US" sz="4400" b="1" dirty="0"/>
              <a:t>collaboration</a:t>
            </a:r>
            <a:r>
              <a:rPr lang="en-US" sz="4400" dirty="0"/>
              <a:t> is the way forward.</a:t>
            </a:r>
            <a:r>
              <a:rPr lang="en-US" dirty="0"/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2A69FD0-62AF-4341-BAB0-D06D23EBAEB9}"/>
              </a:ext>
            </a:extLst>
          </p:cNvPr>
          <p:cNvGrpSpPr/>
          <p:nvPr/>
        </p:nvGrpSpPr>
        <p:grpSpPr>
          <a:xfrm>
            <a:off x="1835326" y="1296084"/>
            <a:ext cx="5776230" cy="801189"/>
            <a:chOff x="2000795" y="1714098"/>
            <a:chExt cx="5776230" cy="801189"/>
          </a:xfrm>
        </p:grpSpPr>
        <p:sp>
          <p:nvSpPr>
            <p:cNvPr id="10" name="Star: 7 Points 9">
              <a:extLst>
                <a:ext uri="{FF2B5EF4-FFF2-40B4-BE49-F238E27FC236}">
                  <a16:creationId xmlns:a16="http://schemas.microsoft.com/office/drawing/2014/main" id="{848E514A-4D16-43BA-A80C-99F0F4BB01A3}"/>
                </a:ext>
              </a:extLst>
            </p:cNvPr>
            <p:cNvSpPr/>
            <p:nvPr/>
          </p:nvSpPr>
          <p:spPr>
            <a:xfrm>
              <a:off x="2000795" y="1748932"/>
              <a:ext cx="5776230" cy="766355"/>
            </a:xfrm>
            <a:prstGeom prst="star7">
              <a:avLst/>
            </a:prstGeom>
            <a:solidFill>
              <a:srgbClr val="FFD966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3613876-76EE-4588-8966-970293BA890D}"/>
                </a:ext>
              </a:extLst>
            </p:cNvPr>
            <p:cNvSpPr txBox="1"/>
            <p:nvPr/>
          </p:nvSpPr>
          <p:spPr>
            <a:xfrm>
              <a:off x="3222168" y="1714098"/>
              <a:ext cx="3370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+mj-lt"/>
                </a:rPr>
                <a:t>collaboration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83D6116-7A53-460F-9AF1-7DDF04B12099}"/>
              </a:ext>
            </a:extLst>
          </p:cNvPr>
          <p:cNvSpPr txBox="1"/>
          <p:nvPr/>
        </p:nvSpPr>
        <p:spPr>
          <a:xfrm flipH="1">
            <a:off x="11884223" y="3210000"/>
            <a:ext cx="307777" cy="3569621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r>
              <a:rPr lang="en-US" sz="800" dirty="0">
                <a:hlinkClick r:id="rId5"/>
              </a:rPr>
              <a:t>"people working together"</a:t>
            </a:r>
            <a:r>
              <a:rPr lang="en-US" sz="800" dirty="0"/>
              <a:t> by </a:t>
            </a:r>
            <a:r>
              <a:rPr lang="en-US" sz="800" dirty="0">
                <a:hlinkClick r:id="rId6"/>
              </a:rPr>
              <a:t>isbg6</a:t>
            </a:r>
            <a:r>
              <a:rPr lang="en-US" sz="800" dirty="0"/>
              <a:t> is licensed under </a:t>
            </a:r>
            <a:r>
              <a:rPr lang="en-US" sz="800" dirty="0">
                <a:hlinkClick r:id="rId7"/>
              </a:rPr>
              <a:t>CC BY-NC 2.0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21941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17FE9B-5AFE-4722-9AAD-26F4C4860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59" y="132022"/>
            <a:ext cx="3312297" cy="41274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F415-9659-4449-86B7-1B5236C2A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583" y="695805"/>
            <a:ext cx="3244936" cy="3937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AAE224-71C7-49A9-A718-97918F37F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747" y="1410789"/>
            <a:ext cx="3618678" cy="4323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ABD844-7F27-48A5-91F6-94FC66DA6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3676" y="2049847"/>
            <a:ext cx="3114916" cy="40172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0405C5-7F48-4DF8-B32F-2DE3EF415A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4139" y="2645228"/>
            <a:ext cx="3100954" cy="38043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CC810A-9F1C-4430-8C64-1323F85C1F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6045" y="401959"/>
            <a:ext cx="3905601" cy="48535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C231BD-B205-4D70-9BF0-B2B141B5C51C}"/>
              </a:ext>
            </a:extLst>
          </p:cNvPr>
          <p:cNvSpPr txBox="1"/>
          <p:nvPr/>
        </p:nvSpPr>
        <p:spPr>
          <a:xfrm>
            <a:off x="8636713" y="5637962"/>
            <a:ext cx="349753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8"/>
              </a:rPr>
              <a:t>https://www.btaa.org/library/discovery-to-delivery/reports</a:t>
            </a:r>
            <a:endParaRPr lang="en-US" sz="900" dirty="0"/>
          </a:p>
          <a:p>
            <a:endParaRPr lang="en-US" sz="900" dirty="0"/>
          </a:p>
          <a:p>
            <a:r>
              <a:rPr lang="en-US" sz="900" dirty="0">
                <a:hlinkClick r:id="rId9"/>
              </a:rPr>
              <a:t>https://www.oclc.org/content/dam/research/publications/2019/oclcresearch-operationalizing-the-BIG-collective-collection.pdf</a:t>
            </a:r>
            <a:endParaRPr lang="en-US" sz="900" dirty="0"/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849597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445BB8-4A0D-4335-B041-7AB9B376D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452" y="1123536"/>
            <a:ext cx="2342297" cy="983939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78C96942-EF2B-4D7F-BF0D-40CE684E0E73}"/>
              </a:ext>
            </a:extLst>
          </p:cNvPr>
          <p:cNvSpPr txBox="1">
            <a:spLocks/>
          </p:cNvSpPr>
          <p:nvPr/>
        </p:nvSpPr>
        <p:spPr>
          <a:xfrm>
            <a:off x="4453236" y="1393370"/>
            <a:ext cx="4013563" cy="792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2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latin typeface="Verdana" panose="020B0604030504040204" pitchFamily="34" charset="0"/>
                <a:ea typeface="Verdana" panose="020B0604030504040204" pitchFamily="34" charset="0"/>
              </a:rPr>
              <a:t>Collection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CDA7AA-E1A1-4834-9883-40C921CC7CEB}"/>
              </a:ext>
            </a:extLst>
          </p:cNvPr>
          <p:cNvSpPr txBox="1"/>
          <p:nvPr/>
        </p:nvSpPr>
        <p:spPr>
          <a:xfrm>
            <a:off x="1099037" y="2637692"/>
            <a:ext cx="10092703" cy="2782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3200" dirty="0">
                <a:latin typeface="+mj-lt"/>
              </a:rPr>
              <a:t>Commitment from the library directors to: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Create a more seamless network environment for users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Expand existing programs to coordinate collections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Ensure the longevity of existing print and digital collections </a:t>
            </a:r>
          </a:p>
          <a:p>
            <a:endParaRPr lang="en-US" sz="2400" dirty="0"/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729A2B98-E5D0-43C3-8D8A-2BCABA68D7CF}"/>
              </a:ext>
            </a:extLst>
          </p:cNvPr>
          <p:cNvSpPr txBox="1">
            <a:spLocks/>
          </p:cNvSpPr>
          <p:nvPr/>
        </p:nvSpPr>
        <p:spPr>
          <a:xfrm>
            <a:off x="888275" y="1393370"/>
            <a:ext cx="1637210" cy="7924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en-US" sz="4800" dirty="0"/>
              <a:t>	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8768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3ADFAF-9699-4603-848C-AE5328E67AD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33211" y="724437"/>
            <a:ext cx="6656231" cy="3293771"/>
          </a:xfrm>
          <a:solidFill>
            <a:srgbClr val="FFFFFF">
              <a:alpha val="80000"/>
            </a:srgbClr>
          </a:solidFill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latin typeface="+mj-lt"/>
              </a:rPr>
              <a:t>Where Are We Now?</a:t>
            </a:r>
          </a:p>
          <a:p>
            <a:endParaRPr lang="en-US" dirty="0">
              <a:latin typeface="+mj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Governance structure established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Communications channels set up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Initial pilot projects approved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A66E63-8C69-4D37-B449-238D6C939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0" b="89898" l="3516" r="99805">
                        <a14:foregroundMark x1="5762" y1="48609" x2="3516" y2="73060"/>
                        <a14:foregroundMark x1="3516" y1="73060" x2="10254" y2="79502"/>
                        <a14:foregroundMark x1="10254" y1="79502" x2="10645" y2="79502"/>
                        <a14:foregroundMark x1="87305" y1="38507" x2="91504" y2="49780"/>
                        <a14:foregroundMark x1="91504" y1="49780" x2="93457" y2="73353"/>
                        <a14:foregroundMark x1="93457" y1="73353" x2="89648" y2="83455"/>
                        <a14:foregroundMark x1="89648" y1="83455" x2="85840" y2="83455"/>
                        <a14:foregroundMark x1="98084" y1="60322" x2="99707" y2="55783"/>
                        <a14:foregroundMark x1="96094" y1="65886" x2="97070" y2="63157"/>
                        <a14:foregroundMark x1="99707" y1="55783" x2="99805" y2="55783"/>
                        <a14:backgroundMark x1="977" y1="56076" x2="977" y2="90776"/>
                        <a14:backgroundMark x1="98730" y1="60322" x2="98730" y2="8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414" y="3709114"/>
            <a:ext cx="5441586" cy="36294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47D63F-FF46-48D6-AF81-32005D01D147}"/>
              </a:ext>
            </a:extLst>
          </p:cNvPr>
          <p:cNvSpPr txBox="1"/>
          <p:nvPr/>
        </p:nvSpPr>
        <p:spPr>
          <a:xfrm flipH="1">
            <a:off x="11884223" y="1782114"/>
            <a:ext cx="307777" cy="3293771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r>
              <a:rPr lang="en-US" sz="800" dirty="0">
                <a:hlinkClick r:id="rId4"/>
              </a:rPr>
              <a:t>"119/365 - One old compass"</a:t>
            </a:r>
            <a:r>
              <a:rPr lang="en-US" sz="800" dirty="0"/>
              <a:t> by </a:t>
            </a:r>
            <a:r>
              <a:rPr lang="en-US" sz="800" dirty="0" err="1">
                <a:hlinkClick r:id="rId5"/>
              </a:rPr>
              <a:t>olfiika</a:t>
            </a:r>
            <a:r>
              <a:rPr lang="en-US" sz="800" dirty="0"/>
              <a:t> is licensed under </a:t>
            </a:r>
            <a:r>
              <a:rPr lang="en-US" sz="800" dirty="0">
                <a:hlinkClick r:id="rId6"/>
              </a:rPr>
              <a:t>CC BY-SA 2.0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253951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children jumping on a trampoline&#10;&#10;Description automatically generated">
            <a:extLst>
              <a:ext uri="{FF2B5EF4-FFF2-40B4-BE49-F238E27FC236}">
                <a16:creationId xmlns:a16="http://schemas.microsoft.com/office/drawing/2014/main" id="{1E306759-96DE-4F44-B49B-429A9EC8B0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" t="3598" r="1895" b="3665"/>
          <a:stretch/>
        </p:blipFill>
        <p:spPr>
          <a:xfrm>
            <a:off x="-898408" y="1912"/>
            <a:ext cx="13388453" cy="741073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3ADFAF-9699-4603-848C-AE5328E67A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22" y="68239"/>
            <a:ext cx="7697338" cy="653567"/>
          </a:xfrm>
          <a:solidFill>
            <a:srgbClr val="F2F2F2">
              <a:alpha val="61176"/>
            </a:srgbClr>
          </a:solidFill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Governance Structure Established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38FE0E-A3DE-4E72-ACFA-2538784681FA}"/>
              </a:ext>
            </a:extLst>
          </p:cNvPr>
          <p:cNvSpPr txBox="1"/>
          <p:nvPr/>
        </p:nvSpPr>
        <p:spPr>
          <a:xfrm flipH="1">
            <a:off x="11716607" y="2993958"/>
            <a:ext cx="307777" cy="3828667"/>
          </a:xfrm>
          <a:prstGeom prst="rect">
            <a:avLst/>
          </a:prstGeom>
          <a:solidFill>
            <a:srgbClr val="F2F2F2">
              <a:alpha val="30196"/>
            </a:srgbClr>
          </a:solidFill>
        </p:spPr>
        <p:txBody>
          <a:bodyPr vert="vert270" wrap="square">
            <a:spAutoFit/>
          </a:bodyPr>
          <a:lstStyle/>
          <a:p>
            <a:r>
              <a:rPr lang="en-US" sz="800" dirty="0">
                <a:hlinkClick r:id="rId4"/>
              </a:rPr>
              <a:t>"Young women dancing on the steps"</a:t>
            </a:r>
            <a:r>
              <a:rPr lang="en-US" sz="800" dirty="0"/>
              <a:t> by </a:t>
            </a:r>
            <a:r>
              <a:rPr lang="en-US" sz="800" dirty="0" err="1">
                <a:hlinkClick r:id="rId5"/>
              </a:rPr>
              <a:t>simpleinsomnia</a:t>
            </a:r>
            <a:r>
              <a:rPr lang="en-US" sz="800" dirty="0"/>
              <a:t> is licensed under </a:t>
            </a:r>
            <a:r>
              <a:rPr lang="en-US" sz="800" dirty="0">
                <a:hlinkClick r:id="rId6"/>
              </a:rPr>
              <a:t>CC BY 2.0 </a:t>
            </a:r>
            <a:endParaRPr lang="en-US" sz="800" dirty="0"/>
          </a:p>
        </p:txBody>
      </p:sp>
      <p:sp>
        <p:nvSpPr>
          <p:cNvPr id="7" name="Callout: Line 6">
            <a:extLst>
              <a:ext uri="{FF2B5EF4-FFF2-40B4-BE49-F238E27FC236}">
                <a16:creationId xmlns:a16="http://schemas.microsoft.com/office/drawing/2014/main" id="{9C6BB755-86B8-4E34-A5DA-2B6C7F0052C0}"/>
              </a:ext>
            </a:extLst>
          </p:cNvPr>
          <p:cNvSpPr/>
          <p:nvPr/>
        </p:nvSpPr>
        <p:spPr>
          <a:xfrm>
            <a:off x="4659745" y="813621"/>
            <a:ext cx="2272145" cy="701964"/>
          </a:xfrm>
          <a:prstGeom prst="borderCallout1">
            <a:avLst>
              <a:gd name="adj1" fmla="val 329"/>
              <a:gd name="adj2" fmla="val 426"/>
              <a:gd name="adj3" fmla="val 332198"/>
              <a:gd name="adj4" fmla="val 44192"/>
            </a:avLst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Callout: Line 37">
            <a:extLst>
              <a:ext uri="{FF2B5EF4-FFF2-40B4-BE49-F238E27FC236}">
                <a16:creationId xmlns:a16="http://schemas.microsoft.com/office/drawing/2014/main" id="{29779BA1-1976-4016-9DBB-96850134B9DC}"/>
              </a:ext>
            </a:extLst>
          </p:cNvPr>
          <p:cNvSpPr/>
          <p:nvPr/>
        </p:nvSpPr>
        <p:spPr>
          <a:xfrm>
            <a:off x="2248295" y="5952225"/>
            <a:ext cx="3680693" cy="875146"/>
          </a:xfrm>
          <a:prstGeom prst="borderCallout1">
            <a:avLst>
              <a:gd name="adj1" fmla="val 2450"/>
              <a:gd name="adj2" fmla="val 32953"/>
              <a:gd name="adj3" fmla="val -405386"/>
              <a:gd name="adj4" fmla="val -630"/>
            </a:avLst>
          </a:prstGeom>
          <a:solidFill>
            <a:srgbClr val="00B0F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8A060-088F-4225-B51F-F18FD92FF0FC}"/>
              </a:ext>
            </a:extLst>
          </p:cNvPr>
          <p:cNvSpPr txBox="1"/>
          <p:nvPr/>
        </p:nvSpPr>
        <p:spPr>
          <a:xfrm>
            <a:off x="4793671" y="831701"/>
            <a:ext cx="2059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LIBRARY DIRECTORS </a:t>
            </a:r>
          </a:p>
          <a:p>
            <a:r>
              <a:rPr lang="en-US" dirty="0">
                <a:solidFill>
                  <a:schemeClr val="bg1"/>
                </a:solidFill>
              </a:rPr>
              <a:t>establish direction</a:t>
            </a:r>
          </a:p>
        </p:txBody>
      </p:sp>
      <p:sp>
        <p:nvSpPr>
          <p:cNvPr id="9" name="Callout: Line 8">
            <a:extLst>
              <a:ext uri="{FF2B5EF4-FFF2-40B4-BE49-F238E27FC236}">
                <a16:creationId xmlns:a16="http://schemas.microsoft.com/office/drawing/2014/main" id="{29982CDF-A54E-400F-AE8C-86B06E70AA15}"/>
              </a:ext>
            </a:extLst>
          </p:cNvPr>
          <p:cNvSpPr/>
          <p:nvPr/>
        </p:nvSpPr>
        <p:spPr>
          <a:xfrm>
            <a:off x="1076037" y="3956849"/>
            <a:ext cx="3403600" cy="875146"/>
          </a:xfrm>
          <a:prstGeom prst="borderCallout1">
            <a:avLst>
              <a:gd name="adj1" fmla="val 96381"/>
              <a:gd name="adj2" fmla="val 833"/>
              <a:gd name="adj3" fmla="val -95459"/>
              <a:gd name="adj4" fmla="val 90754"/>
            </a:avLst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0F264A-8BDE-4F3B-AD0A-C18345427A7D}"/>
              </a:ext>
            </a:extLst>
          </p:cNvPr>
          <p:cNvSpPr txBox="1"/>
          <p:nvPr/>
        </p:nvSpPr>
        <p:spPr>
          <a:xfrm>
            <a:off x="1177635" y="4007529"/>
            <a:ext cx="3505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STEERING COMMITTEE</a:t>
            </a:r>
          </a:p>
          <a:p>
            <a:r>
              <a:rPr lang="en-US" dirty="0">
                <a:solidFill>
                  <a:srgbClr val="C00000"/>
                </a:solidFill>
              </a:rPr>
              <a:t>guides pilots and working groups</a:t>
            </a:r>
          </a:p>
        </p:txBody>
      </p:sp>
      <p:sp>
        <p:nvSpPr>
          <p:cNvPr id="23" name="Callout: Line 22">
            <a:extLst>
              <a:ext uri="{FF2B5EF4-FFF2-40B4-BE49-F238E27FC236}">
                <a16:creationId xmlns:a16="http://schemas.microsoft.com/office/drawing/2014/main" id="{6D27CB70-0AB3-405B-A33E-B3840DC2EB32}"/>
              </a:ext>
            </a:extLst>
          </p:cNvPr>
          <p:cNvSpPr/>
          <p:nvPr/>
        </p:nvSpPr>
        <p:spPr>
          <a:xfrm>
            <a:off x="6848763" y="4998113"/>
            <a:ext cx="4073237" cy="766737"/>
          </a:xfrm>
          <a:prstGeom prst="borderCallout1">
            <a:avLst>
              <a:gd name="adj1" fmla="val -1518"/>
              <a:gd name="adj2" fmla="val 51092"/>
              <a:gd name="adj3" fmla="val -274734"/>
              <a:gd name="adj4" fmla="val 42922"/>
            </a:avLst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7E8474-8843-49C9-B497-AFBF5DF16665}"/>
              </a:ext>
            </a:extLst>
          </p:cNvPr>
          <p:cNvSpPr txBox="1"/>
          <p:nvPr/>
        </p:nvSpPr>
        <p:spPr>
          <a:xfrm>
            <a:off x="6931890" y="5048793"/>
            <a:ext cx="4073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PILOT TEAMS and PEER GROUPS</a:t>
            </a:r>
          </a:p>
          <a:p>
            <a:r>
              <a:rPr lang="en-US" dirty="0">
                <a:solidFill>
                  <a:schemeClr val="bg1"/>
                </a:solidFill>
              </a:rPr>
              <a:t>develop and execute pilots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0360698-0040-41FF-AB20-0658CD6CD282}"/>
              </a:ext>
            </a:extLst>
          </p:cNvPr>
          <p:cNvCxnSpPr>
            <a:cxnSpLocks/>
          </p:cNvCxnSpPr>
          <p:nvPr/>
        </p:nvCxnSpPr>
        <p:spPr>
          <a:xfrm>
            <a:off x="3331522" y="2727901"/>
            <a:ext cx="5327570" cy="237157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C44965-2F4C-4EF7-A5B1-9E0B3B56FC9E}"/>
              </a:ext>
            </a:extLst>
          </p:cNvPr>
          <p:cNvCxnSpPr>
            <a:cxnSpLocks/>
          </p:cNvCxnSpPr>
          <p:nvPr/>
        </p:nvCxnSpPr>
        <p:spPr>
          <a:xfrm flipH="1">
            <a:off x="2576946" y="2993958"/>
            <a:ext cx="4581236" cy="96289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D6B7A19-D794-4B53-9117-20B592DD5565}"/>
              </a:ext>
            </a:extLst>
          </p:cNvPr>
          <p:cNvCxnSpPr>
            <a:cxnSpLocks/>
          </p:cNvCxnSpPr>
          <p:nvPr/>
        </p:nvCxnSpPr>
        <p:spPr>
          <a:xfrm flipV="1">
            <a:off x="9361056" y="2569087"/>
            <a:ext cx="1160068" cy="239174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F884F1-F230-4510-9051-787FA629F356}"/>
              </a:ext>
            </a:extLst>
          </p:cNvPr>
          <p:cNvCxnSpPr>
            <a:cxnSpLocks/>
          </p:cNvCxnSpPr>
          <p:nvPr/>
        </p:nvCxnSpPr>
        <p:spPr>
          <a:xfrm flipH="1">
            <a:off x="3875965" y="2727901"/>
            <a:ext cx="5570264" cy="322432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BC608CF-6329-4F08-8DB7-6CB53F577578}"/>
              </a:ext>
            </a:extLst>
          </p:cNvPr>
          <p:cNvCxnSpPr>
            <a:cxnSpLocks/>
          </p:cNvCxnSpPr>
          <p:nvPr/>
        </p:nvCxnSpPr>
        <p:spPr>
          <a:xfrm>
            <a:off x="1270000" y="2281761"/>
            <a:ext cx="6518315" cy="276703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23444F3-B9E6-44A2-9C4A-CB672CA03E2A}"/>
              </a:ext>
            </a:extLst>
          </p:cNvPr>
          <p:cNvSpPr txBox="1"/>
          <p:nvPr/>
        </p:nvSpPr>
        <p:spPr>
          <a:xfrm>
            <a:off x="2349894" y="6002905"/>
            <a:ext cx="3505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BTAA STAFF</a:t>
            </a:r>
          </a:p>
          <a:p>
            <a:r>
              <a:rPr lang="en-US" dirty="0">
                <a:solidFill>
                  <a:schemeClr val="bg1"/>
                </a:solidFill>
              </a:rPr>
              <a:t>coordinates and supports the work</a:t>
            </a:r>
          </a:p>
        </p:txBody>
      </p:sp>
    </p:spTree>
    <p:extLst>
      <p:ext uri="{BB962C8B-B14F-4D97-AF65-F5344CB8AC3E}">
        <p14:creationId xmlns:p14="http://schemas.microsoft.com/office/powerpoint/2010/main" val="89312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8" grpId="0" animBg="1"/>
      <p:bldP spid="8" grpId="0"/>
      <p:bldP spid="9" grpId="0" animBg="1"/>
      <p:bldP spid="10" grpId="0"/>
      <p:bldP spid="23" grpId="0" animBg="1"/>
      <p:bldP spid="24" grpId="0"/>
      <p:bldP spid="3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3892E4A3EFA3439B5BC4E58DF91675" ma:contentTypeVersion="1" ma:contentTypeDescription="Create a new document." ma:contentTypeScope="" ma:versionID="9e5c705deb93dc7a19747932067b7604">
  <xsd:schema xmlns:xsd="http://www.w3.org/2001/XMLSchema" xmlns:xs="http://www.w3.org/2001/XMLSchema" xmlns:p="http://schemas.microsoft.com/office/2006/metadata/properties" xmlns:ns2="http://schemas.microsoft.com/sharepoint/v4" targetNamespace="http://schemas.microsoft.com/office/2006/metadata/properties" ma:root="true" ma:fieldsID="23c11eee0d542004c4a7d729835418c6" ns2:_=""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8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AC3AF4-A9CE-4E41-B3EA-95C00A3B4B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D419C4-91B3-4175-8E2D-454E11F636BE}">
  <ds:schemaRefs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sharepoint/v4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856C504-BC9D-42EA-9DCB-E68885DA51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3880</TotalTime>
  <Words>576</Words>
  <Application>Microsoft Office PowerPoint</Application>
  <PresentationFormat>Widescreen</PresentationFormat>
  <Paragraphs>114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Symbol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Houston, Susan Mae</dc:creator>
  <cp:lastModifiedBy>Crist, Rebecca D</cp:lastModifiedBy>
  <cp:revision>144</cp:revision>
  <dcterms:created xsi:type="dcterms:W3CDTF">2015-08-03T15:53:07Z</dcterms:created>
  <dcterms:modified xsi:type="dcterms:W3CDTF">2021-06-24T17:04:52Z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0x0101009C3892E4A3EFA3439B5BC4E58DF91675</vt:lpwstr>
  </property>
  <property fmtid="{D5CDD505-2E9C-101B-9397-08002B2CF9AE}" pid="3" name="IsMyDocuments">
    <vt:bool>true</vt:bool>
  </property>
</Properties>
</file>