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32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75faf5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75faf57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75faf574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75faf574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75faf574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75faf574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75faf574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75faf574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75faf574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75faf574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75faf574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75faf574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fwalker@ufl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 Retention and Needs Listing (JRNL) Update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22225"/>
            <a:ext cx="4868400" cy="8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Print Archive Network 2021 Midwinter Virtual Meeting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311700" y="2673174"/>
            <a:ext cx="4242600" cy="8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Ben Walker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University of Florida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 Retention and Needs Listing (JRNL) History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421450" y="113025"/>
            <a:ext cx="4654800" cy="49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Purpose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erriweather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Allows libraries to expose lists of print journals for which they have made retention commitments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erriweather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Express needs (or gaps) in their holdings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erriweather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Communicate offers to fill gaps in other participating libraries’ holdings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Development history</a:t>
            </a:r>
            <a:endParaRPr sz="14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2013: Initial development for Scholars Trust Print Journal Retention Program;  ISSN # initially the primary identifier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2015: WEST joins; shift to the OCLC # as primary identifier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2017: BTAA joins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2020: Major enhancement to allow gap statements rather than listing gaps individually by volume 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JRNL Overview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484100" y="268000"/>
            <a:ext cx="4434300" cy="46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Administration</a:t>
            </a:r>
            <a:endParaRPr sz="64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"/>
              <a:buChar char="●"/>
            </a:pPr>
            <a:r>
              <a:rPr lang="en" sz="6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Managed by UF for all partners</a:t>
            </a:r>
            <a:endParaRPr sz="6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"/>
              <a:buChar char="●"/>
            </a:pPr>
            <a:r>
              <a:rPr lang="en" sz="6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MOU signed by each program that outlines administration and governance</a:t>
            </a:r>
            <a:endParaRPr sz="6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4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Governance</a:t>
            </a:r>
            <a:endParaRPr sz="64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"/>
              <a:buChar char="●"/>
            </a:pPr>
            <a:r>
              <a:rPr lang="en" sz="6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JRNL Oversight Committee develops outline and schedule of enhancements, policy changes, etc.</a:t>
            </a:r>
            <a:endParaRPr sz="6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"/>
              <a:buChar char="●"/>
            </a:pPr>
            <a:r>
              <a:rPr lang="en" sz="6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Those recommendations taken to each program executive for final decision</a:t>
            </a:r>
            <a:endParaRPr sz="6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4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Funding</a:t>
            </a:r>
            <a:endParaRPr sz="64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"/>
              <a:buChar char="●"/>
            </a:pPr>
            <a:r>
              <a:rPr lang="en" sz="6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Each program pays equal share to offset development costs</a:t>
            </a:r>
            <a:endParaRPr sz="6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erriweather"/>
              <a:buChar char="●"/>
            </a:pPr>
            <a:r>
              <a:rPr lang="en" sz="6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 funding set at $31,500</a:t>
            </a:r>
            <a:endParaRPr sz="6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Participating Programs</a:t>
            </a:r>
            <a:endParaRPr/>
          </a:p>
        </p:txBody>
      </p:sp>
      <p:grpSp>
        <p:nvGrpSpPr>
          <p:cNvPr id="84" name="Google Shape;84;p16"/>
          <p:cNvGrpSpPr/>
          <p:nvPr/>
        </p:nvGrpSpPr>
        <p:grpSpPr>
          <a:xfrm>
            <a:off x="2047560" y="1538677"/>
            <a:ext cx="6783595" cy="3403377"/>
            <a:chOff x="5157993" y="1665630"/>
            <a:chExt cx="2936367" cy="1919667"/>
          </a:xfrm>
        </p:grpSpPr>
        <p:sp>
          <p:nvSpPr>
            <p:cNvPr id="85" name="Google Shape;85;p16"/>
            <p:cNvSpPr/>
            <p:nvPr/>
          </p:nvSpPr>
          <p:spPr>
            <a:xfrm>
              <a:off x="5379189" y="1665630"/>
              <a:ext cx="365958" cy="271518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highlight>
                  <a:srgbClr val="1155CC"/>
                </a:highlight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5925596" y="2621843"/>
              <a:ext cx="384509" cy="394627"/>
            </a:xfrm>
            <a:custGeom>
              <a:avLst/>
              <a:gdLst/>
              <a:ahLst/>
              <a:cxnLst/>
              <a:rect l="l" t="t" r="r" b="b"/>
              <a:pathLst>
                <a:path w="228" h="234" extrusionOk="0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6068942" y="2696047"/>
              <a:ext cx="762272" cy="752154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5613603" y="2574622"/>
              <a:ext cx="369330" cy="435102"/>
            </a:xfrm>
            <a:custGeom>
              <a:avLst/>
              <a:gdLst/>
              <a:ahLst/>
              <a:cxnLst/>
              <a:rect l="l" t="t" r="r" b="b"/>
              <a:pathLst>
                <a:path w="259" h="304" extrusionOk="0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239213" y="2105792"/>
              <a:ext cx="433415" cy="750468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6303359" y="2660632"/>
              <a:ext cx="473890" cy="254654"/>
            </a:xfrm>
            <a:custGeom>
              <a:avLst/>
              <a:gdLst/>
              <a:ahLst/>
              <a:cxnLst/>
              <a:rect l="l" t="t" r="r" b="b"/>
              <a:pathLst>
                <a:path w="332" h="178" extrusionOk="0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6364071" y="2454886"/>
              <a:ext cx="401373" cy="222611"/>
            </a:xfrm>
            <a:custGeom>
              <a:avLst/>
              <a:gdLst/>
              <a:ahLst/>
              <a:cxnLst/>
              <a:rect l="l" t="t" r="r" b="b"/>
              <a:pathLst>
                <a:path w="282" h="156" extrusionOk="0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279749" y="2242394"/>
              <a:ext cx="446907" cy="225984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solidFill>
              <a:srgbClr val="4A86E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6293240" y="2040021"/>
              <a:ext cx="384509" cy="256340"/>
            </a:xfrm>
            <a:custGeom>
              <a:avLst/>
              <a:gdLst/>
              <a:ahLst/>
              <a:cxnLst/>
              <a:rect l="l" t="t" r="r" b="b"/>
              <a:pathLst>
                <a:path w="269" h="180" extrusionOk="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5922223" y="2058571"/>
              <a:ext cx="386195" cy="318738"/>
            </a:xfrm>
            <a:custGeom>
              <a:avLst/>
              <a:gdLst/>
              <a:ahLst/>
              <a:cxnLst/>
              <a:rect l="l" t="t" r="r" b="b"/>
              <a:pathLst>
                <a:path w="229" h="189" extrusionOk="0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6313478" y="1829214"/>
              <a:ext cx="359212" cy="231044"/>
            </a:xfrm>
            <a:custGeom>
              <a:avLst/>
              <a:gdLst/>
              <a:ahLst/>
              <a:cxnLst/>
              <a:rect l="l" t="t" r="r" b="b"/>
              <a:pathLst>
                <a:path w="251" h="162" extrusionOk="0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5982935" y="2348640"/>
              <a:ext cx="401373" cy="315365"/>
            </a:xfrm>
            <a:custGeom>
              <a:avLst/>
              <a:gdLst/>
              <a:ahLst/>
              <a:cxnLst/>
              <a:rect l="l" t="t" r="r" b="b"/>
              <a:pathLst>
                <a:path w="281" h="221" extrusionOk="0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5716477" y="2235648"/>
              <a:ext cx="308619" cy="386196"/>
            </a:xfrm>
            <a:custGeom>
              <a:avLst/>
              <a:gdLst/>
              <a:ahLst/>
              <a:cxnLst/>
              <a:rect l="l" t="t" r="r" b="b"/>
              <a:pathLst>
                <a:path w="183" h="229" extrusionOk="0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5428095" y="2164818"/>
              <a:ext cx="354153" cy="536288"/>
            </a:xfrm>
            <a:custGeom>
              <a:avLst/>
              <a:gdLst/>
              <a:ahLst/>
              <a:cxnLst/>
              <a:rect l="l" t="t" r="r" b="b"/>
              <a:pathLst>
                <a:path w="248" h="375" extrusionOk="0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5278002" y="1830902"/>
              <a:ext cx="440161" cy="372704"/>
            </a:xfrm>
            <a:custGeom>
              <a:avLst/>
              <a:gdLst/>
              <a:ahLst/>
              <a:cxnLst/>
              <a:rect l="l" t="t" r="r" b="b"/>
              <a:pathLst>
                <a:path w="308" h="261" extrusionOk="0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5637213" y="1731401"/>
              <a:ext cx="325483" cy="532916"/>
            </a:xfrm>
            <a:custGeom>
              <a:avLst/>
              <a:gdLst/>
              <a:ahLst/>
              <a:cxnLst/>
              <a:rect l="l" t="t" r="r" b="b"/>
              <a:pathLst>
                <a:path w="228" h="373" extrusionOk="0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5775502" y="1743206"/>
              <a:ext cx="558212" cy="360899"/>
            </a:xfrm>
            <a:custGeom>
              <a:avLst/>
              <a:gdLst/>
              <a:ahLst/>
              <a:cxnLst/>
              <a:rect l="l" t="t" r="r" b="b"/>
              <a:pathLst>
                <a:path w="391" h="252" extrusionOk="0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7897046" y="1787054"/>
              <a:ext cx="197314" cy="315365"/>
            </a:xfrm>
            <a:custGeom>
              <a:avLst/>
              <a:gdLst/>
              <a:ahLst/>
              <a:cxnLst/>
              <a:rect l="l" t="t" r="r" b="b"/>
              <a:pathLst>
                <a:path w="117" h="187" extrusionOk="0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7517598" y="2002920"/>
              <a:ext cx="408119" cy="300187"/>
            </a:xfrm>
            <a:custGeom>
              <a:avLst/>
              <a:gdLst/>
              <a:ahLst/>
              <a:cxnLst/>
              <a:rect l="l" t="t" r="r" b="b"/>
              <a:pathLst>
                <a:path w="242" h="178" extrusionOk="0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7792488" y="1982681"/>
              <a:ext cx="94441" cy="170331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7866691" y="1960757"/>
              <a:ext cx="84322" cy="187195"/>
            </a:xfrm>
            <a:custGeom>
              <a:avLst/>
              <a:gdLst/>
              <a:ahLst/>
              <a:cxnLst/>
              <a:rect l="l" t="t" r="r" b="b"/>
              <a:pathLst>
                <a:path w="50" h="111" extrusionOk="0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7834650" y="2188428"/>
              <a:ext cx="94441" cy="86009"/>
            </a:xfrm>
            <a:custGeom>
              <a:avLst/>
              <a:gdLst/>
              <a:ahLst/>
              <a:cxnLst/>
              <a:rect l="l" t="t" r="r" b="b"/>
              <a:pathLst>
                <a:path w="56" h="51" extrusionOk="0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7918972" y="2179995"/>
              <a:ext cx="40475" cy="52280"/>
            </a:xfrm>
            <a:custGeom>
              <a:avLst/>
              <a:gdLst/>
              <a:ahLst/>
              <a:cxnLst/>
              <a:rect l="l" t="t" r="r" b="b"/>
              <a:pathLst>
                <a:path w="24" h="31" extrusionOk="0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7834650" y="2119282"/>
              <a:ext cx="183822" cy="92755"/>
            </a:xfrm>
            <a:custGeom>
              <a:avLst/>
              <a:gdLst/>
              <a:ahLst/>
              <a:cxnLst/>
              <a:rect l="l" t="t" r="r" b="b"/>
              <a:pathLst>
                <a:path w="109" h="55" extrusionOk="0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7976311" y="2205292"/>
              <a:ext cx="16864" cy="1180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7763818" y="2269378"/>
              <a:ext cx="70830" cy="158525"/>
            </a:xfrm>
            <a:custGeom>
              <a:avLst/>
              <a:gdLst/>
              <a:ahLst/>
              <a:cxnLst/>
              <a:rect l="l" t="t" r="r" b="b"/>
              <a:pathLst>
                <a:path w="42" h="94" extrusionOk="0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4A86E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750327" y="2378996"/>
              <a:ext cx="55652" cy="91068"/>
            </a:xfrm>
            <a:custGeom>
              <a:avLst/>
              <a:gdLst/>
              <a:ahLst/>
              <a:cxnLst/>
              <a:rect l="l" t="t" r="r" b="b"/>
              <a:pathLst>
                <a:path w="33" h="54" extrusionOk="0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480496" y="2227215"/>
              <a:ext cx="317051" cy="205746"/>
            </a:xfrm>
            <a:custGeom>
              <a:avLst/>
              <a:gdLst/>
              <a:ahLst/>
              <a:cxnLst/>
              <a:rect l="l" t="t" r="r" b="b"/>
              <a:pathLst>
                <a:path w="188" h="122" extrusionOk="0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rgbClr val="4A86E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83682" y="3051887"/>
              <a:ext cx="490754" cy="384509"/>
            </a:xfrm>
            <a:custGeom>
              <a:avLst/>
              <a:gdLst/>
              <a:ahLst/>
              <a:cxnLst/>
              <a:rect l="l" t="t" r="r" b="b"/>
              <a:pathLst>
                <a:path w="291" h="228" extrusionOk="0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9900"/>
            </a:solidFill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6802546" y="2950699"/>
              <a:ext cx="306933" cy="271518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6765444" y="2707852"/>
              <a:ext cx="274890" cy="247908"/>
            </a:xfrm>
            <a:custGeom>
              <a:avLst/>
              <a:gdLst/>
              <a:ahLst/>
              <a:cxnLst/>
              <a:rect l="l" t="t" r="r" b="b"/>
              <a:pathLst>
                <a:path w="163" h="147" extrusionOk="0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011665" y="2657259"/>
              <a:ext cx="465458" cy="151779"/>
            </a:xfrm>
            <a:custGeom>
              <a:avLst/>
              <a:gdLst/>
              <a:ahLst/>
              <a:cxnLst/>
              <a:rect l="l" t="t" r="r" b="b"/>
              <a:pathLst>
                <a:path w="326" h="107" extrusionOk="0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342208" y="2606665"/>
              <a:ext cx="465458" cy="205746"/>
            </a:xfrm>
            <a:custGeom>
              <a:avLst/>
              <a:gdLst/>
              <a:ahLst/>
              <a:cxnLst/>
              <a:rect l="l" t="t" r="r" b="b"/>
              <a:pathLst>
                <a:path w="326" h="144" extrusionOk="0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274750" y="2775310"/>
              <a:ext cx="286695" cy="308620"/>
            </a:xfrm>
            <a:custGeom>
              <a:avLst/>
              <a:gdLst/>
              <a:ahLst/>
              <a:cxnLst/>
              <a:rect l="l" t="t" r="r" b="b"/>
              <a:pathLst>
                <a:path w="201" h="216" extrusionOk="0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69191" y="2432962"/>
              <a:ext cx="418238" cy="234416"/>
            </a:xfrm>
            <a:custGeom>
              <a:avLst/>
              <a:gdLst/>
              <a:ahLst/>
              <a:cxnLst/>
              <a:rect l="l" t="t" r="r" b="b"/>
              <a:pathLst>
                <a:path w="248" h="139" extrusionOk="0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7406292" y="2750013"/>
              <a:ext cx="269831" cy="209119"/>
            </a:xfrm>
            <a:custGeom>
              <a:avLst/>
              <a:gdLst/>
              <a:ahLst/>
              <a:cxnLst/>
              <a:rect l="l" t="t" r="r" b="b"/>
              <a:pathLst>
                <a:path w="189" h="147" extrusionOk="0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7128029" y="2788801"/>
              <a:ext cx="212492" cy="340661"/>
            </a:xfrm>
            <a:custGeom>
              <a:avLst/>
              <a:gdLst/>
              <a:ahLst/>
              <a:cxnLst/>
              <a:rect l="l" t="t" r="r" b="b"/>
              <a:pathLst>
                <a:path w="126" h="202" extrusionOk="0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942520" y="2800606"/>
              <a:ext cx="195628" cy="342348"/>
            </a:xfrm>
            <a:custGeom>
              <a:avLst/>
              <a:gdLst/>
              <a:ahLst/>
              <a:cxnLst/>
              <a:rect l="l" t="t" r="r" b="b"/>
              <a:pathLst>
                <a:path w="116" h="203" extrusionOk="0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7559760" y="2387428"/>
              <a:ext cx="242848" cy="177077"/>
            </a:xfrm>
            <a:custGeom>
              <a:avLst/>
              <a:gdLst/>
              <a:ahLst/>
              <a:cxnLst/>
              <a:rect l="l" t="t" r="r" b="b"/>
              <a:pathLst>
                <a:path w="170" h="123" extrusionOk="0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rgbClr val="4A86E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7411352" y="2367191"/>
              <a:ext cx="249594" cy="246221"/>
            </a:xfrm>
            <a:custGeom>
              <a:avLst/>
              <a:gdLst/>
              <a:ahLst/>
              <a:cxnLst/>
              <a:rect l="l" t="t" r="r" b="b"/>
              <a:pathLst>
                <a:path w="148" h="146" extrusionOk="0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7045395" y="2498733"/>
              <a:ext cx="398000" cy="205746"/>
            </a:xfrm>
            <a:custGeom>
              <a:avLst/>
              <a:gdLst/>
              <a:ahLst/>
              <a:cxnLst/>
              <a:rect l="l" t="t" r="r" b="b"/>
              <a:pathLst>
                <a:path w="236" h="122" extrusionOk="0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706419" y="2426216"/>
              <a:ext cx="362585" cy="315365"/>
            </a:xfrm>
            <a:custGeom>
              <a:avLst/>
              <a:gdLst/>
              <a:ahLst/>
              <a:cxnLst/>
              <a:rect l="l" t="t" r="r" b="b"/>
              <a:pathLst>
                <a:path w="254" h="221" extrusionOk="0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solidFill>
              <a:srgbClr val="0B5394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642333" y="1820782"/>
              <a:ext cx="350780" cy="408119"/>
            </a:xfrm>
            <a:custGeom>
              <a:avLst/>
              <a:gdLst/>
              <a:ahLst/>
              <a:cxnLst/>
              <a:rect l="l" t="t" r="r" b="b"/>
              <a:pathLst>
                <a:path w="208" h="242" extrusionOk="0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solidFill>
              <a:srgbClr val="4A86E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8" name="Google Shape;128;p16"/>
            <p:cNvCxnSpPr/>
            <p:nvPr/>
          </p:nvCxnSpPr>
          <p:spPr>
            <a:xfrm>
              <a:off x="6881810" y="2014724"/>
              <a:ext cx="0" cy="0"/>
            </a:xfrm>
            <a:prstGeom prst="straightConnector1">
              <a:avLst/>
            </a:prstGeom>
            <a:solidFill>
              <a:srgbClr val="D8D8D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6"/>
            <p:cNvCxnSpPr/>
            <p:nvPr/>
          </p:nvCxnSpPr>
          <p:spPr>
            <a:xfrm>
              <a:off x="6881810" y="2014724"/>
              <a:ext cx="0" cy="0"/>
            </a:xfrm>
            <a:prstGeom prst="straightConnector1">
              <a:avLst/>
            </a:pr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30" name="Google Shape;130;p16"/>
            <p:cNvSpPr/>
            <p:nvPr/>
          </p:nvSpPr>
          <p:spPr>
            <a:xfrm>
              <a:off x="6964446" y="1940520"/>
              <a:ext cx="409805" cy="386196"/>
            </a:xfrm>
            <a:custGeom>
              <a:avLst/>
              <a:gdLst/>
              <a:ahLst/>
              <a:cxnLst/>
              <a:rect l="l" t="t" r="r" b="b"/>
              <a:pathLst>
                <a:path w="287" h="270" extrusionOk="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4A86E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6848081" y="1986054"/>
              <a:ext cx="286695" cy="305247"/>
            </a:xfrm>
            <a:custGeom>
              <a:avLst/>
              <a:gdLst/>
              <a:ahLst/>
              <a:cxnLst/>
              <a:rect l="l" t="t" r="r" b="b"/>
              <a:pathLst>
                <a:path w="201" h="213" extrusionOk="0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solidFill>
              <a:srgbClr val="4A86E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268005" y="2274435"/>
              <a:ext cx="229357" cy="263085"/>
            </a:xfrm>
            <a:custGeom>
              <a:avLst/>
              <a:gdLst/>
              <a:ahLst/>
              <a:cxnLst/>
              <a:rect l="l" t="t" r="r" b="b"/>
              <a:pathLst>
                <a:path w="136" h="156" extrusionOk="0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rgbClr val="4A86E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119598" y="2319970"/>
              <a:ext cx="168644" cy="290068"/>
            </a:xfrm>
            <a:custGeom>
              <a:avLst/>
              <a:gdLst/>
              <a:ahLst/>
              <a:cxnLst/>
              <a:rect l="l" t="t" r="r" b="b"/>
              <a:pathLst>
                <a:path w="100" h="172" extrusionOk="0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solidFill>
              <a:srgbClr val="4A86E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6929030" y="2282869"/>
              <a:ext cx="217551" cy="381136"/>
            </a:xfrm>
            <a:custGeom>
              <a:avLst/>
              <a:gdLst/>
              <a:ahLst/>
              <a:cxnLst/>
              <a:rect l="l" t="t" r="r" b="b"/>
              <a:pathLst>
                <a:path w="129" h="226" extrusionOk="0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solidFill>
              <a:srgbClr val="4A86E8"/>
            </a:solidFill>
            <a:ln w="38100" cap="flat" cmpd="sng">
              <a:solidFill>
                <a:srgbClr val="0B539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662572" y="2198545"/>
              <a:ext cx="330543" cy="242848"/>
            </a:xfrm>
            <a:custGeom>
              <a:avLst/>
              <a:gdLst/>
              <a:ahLst/>
              <a:cxnLst/>
              <a:rect l="l" t="t" r="r" b="b"/>
              <a:pathLst>
                <a:path w="231" h="170" extrusionOk="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solidFill>
              <a:srgbClr val="4A86E8"/>
            </a:solidFill>
            <a:ln w="38100" cap="flat" cmpd="sng">
              <a:solidFill>
                <a:srgbClr val="0B539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5157993" y="3013097"/>
              <a:ext cx="736197" cy="572200"/>
            </a:xfrm>
            <a:custGeom>
              <a:avLst/>
              <a:gdLst/>
              <a:ahLst/>
              <a:cxnLst/>
              <a:rect l="l" t="t" r="r" b="b"/>
              <a:pathLst>
                <a:path w="770887" h="599162" extrusionOk="0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957637" y="3282926"/>
              <a:ext cx="448982" cy="285257"/>
            </a:xfrm>
            <a:custGeom>
              <a:avLst/>
              <a:gdLst/>
              <a:ahLst/>
              <a:cxnLst/>
              <a:rect l="l" t="t" r="r" b="b"/>
              <a:pathLst>
                <a:path w="470138" h="298698" extrusionOk="0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8" name="Google Shape;138;p16"/>
          <p:cNvSpPr txBox="1"/>
          <p:nvPr/>
        </p:nvSpPr>
        <p:spPr>
          <a:xfrm>
            <a:off x="191400" y="1551575"/>
            <a:ext cx="1779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WEST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: 66 libraries (dark blue)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BTAA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: 14 libraries (light blue)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Scholars Trust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: 36 libraries (red)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FLARE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: 12 libraries (orange)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Merriweather"/>
                <a:ea typeface="Merriweather"/>
                <a:cs typeface="Merriweather"/>
                <a:sym typeface="Merriweather"/>
              </a:rPr>
              <a:t>*States with borders have representation in more than one program</a:t>
            </a:r>
            <a:endParaRPr i="1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139500" y="4343450"/>
            <a:ext cx="8885400" cy="7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500"/>
              <a:t>JRNL Title List allows libraries to expose lists of print journals for which they have made retention commitments. See  guides.uflib.ufl.edu/JRNL</a:t>
            </a:r>
            <a:endParaRPr sz="1500"/>
          </a:p>
        </p:txBody>
      </p:sp>
      <p:pic>
        <p:nvPicPr>
          <p:cNvPr id="144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9199" cy="43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152350" y="4485000"/>
            <a:ext cx="8937000" cy="57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505"/>
              <a:t>JRNL Gaps allows libraries to express needs (gaps) in holdings as well as communicate offers to fill gaps in participating libraries’ holdings. See guides.uflib.ufl.edu/JRNL </a:t>
            </a:r>
            <a:endParaRPr sz="1505"/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600"/>
            <a:ext cx="9089201" cy="432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 idx="4294967295"/>
          </p:nvPr>
        </p:nvSpPr>
        <p:spPr>
          <a:xfrm>
            <a:off x="311675" y="588800"/>
            <a:ext cx="8276100" cy="4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You!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For more details see: guides.uflib.ufl.edu/JRNL 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Read only access available for those considering JRNL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Or contact me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bfwalker@ufl.edu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 Sans</vt:lpstr>
      <vt:lpstr>Roboto</vt:lpstr>
      <vt:lpstr>Merriweather</vt:lpstr>
      <vt:lpstr>Arial</vt:lpstr>
      <vt:lpstr>Montserrat</vt:lpstr>
      <vt:lpstr>Paradigm</vt:lpstr>
      <vt:lpstr>Journal Retention and Needs Listing (JRNL) Update</vt:lpstr>
      <vt:lpstr>Journal Retention and Needs Listing (JRNL) History </vt:lpstr>
      <vt:lpstr>JRNL Overview</vt:lpstr>
      <vt:lpstr>Participating Programs</vt:lpstr>
      <vt:lpstr>PowerPoint Presentation</vt:lpstr>
      <vt:lpstr>PowerPoint Presentation</vt:lpstr>
      <vt:lpstr>Thank You!  For more details see: guides.uflib.ufl.edu/JRNL  Read only access available for those considering JRNL  Or contact me at bfwalker@ufl.edu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Retention and Needs Listing (JRNL) Update</dc:title>
  <dc:creator>Matthew Revitt</dc:creator>
  <cp:lastModifiedBy>Matthew Revitt</cp:lastModifiedBy>
  <cp:revision>1</cp:revision>
  <dcterms:modified xsi:type="dcterms:W3CDTF">2021-01-20T20:16:52Z</dcterms:modified>
</cp:coreProperties>
</file>