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61" r:id="rId4"/>
    <p:sldId id="263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67839" autoAdjust="0"/>
  </p:normalViewPr>
  <p:slideViewPr>
    <p:cSldViewPr snapToGrid="0" snapToObjects="1">
      <p:cViewPr varScale="1">
        <p:scale>
          <a:sx n="86" d="100"/>
          <a:sy n="86" d="100"/>
        </p:scale>
        <p:origin x="53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Smith" userId="49aeffb3-f78c-4d4a-8a69-f8e83d755324" providerId="ADAL" clId="{E4935C93-7FAB-4DB8-B9D4-DDD895038D89}"/>
    <pc:docChg chg="delSld modSld">
      <pc:chgData name="Steve Smith" userId="49aeffb3-f78c-4d4a-8a69-f8e83d755324" providerId="ADAL" clId="{E4935C93-7FAB-4DB8-B9D4-DDD895038D89}" dt="2023-01-26T19:57:53.948" v="28" actId="20577"/>
      <pc:docMkLst>
        <pc:docMk/>
      </pc:docMkLst>
      <pc:sldChg chg="modNotesTx">
        <pc:chgData name="Steve Smith" userId="49aeffb3-f78c-4d4a-8a69-f8e83d755324" providerId="ADAL" clId="{E4935C93-7FAB-4DB8-B9D4-DDD895038D89}" dt="2023-01-26T19:53:00.316" v="0" actId="6549"/>
        <pc:sldMkLst>
          <pc:docMk/>
          <pc:sldMk cId="3382243898" sldId="257"/>
        </pc:sldMkLst>
      </pc:sldChg>
      <pc:sldChg chg="del">
        <pc:chgData name="Steve Smith" userId="49aeffb3-f78c-4d4a-8a69-f8e83d755324" providerId="ADAL" clId="{E4935C93-7FAB-4DB8-B9D4-DDD895038D89}" dt="2023-01-26T19:53:20.651" v="3" actId="2696"/>
        <pc:sldMkLst>
          <pc:docMk/>
          <pc:sldMk cId="99237646" sldId="258"/>
        </pc:sldMkLst>
      </pc:sldChg>
      <pc:sldChg chg="modNotesTx">
        <pc:chgData name="Steve Smith" userId="49aeffb3-f78c-4d4a-8a69-f8e83d755324" providerId="ADAL" clId="{E4935C93-7FAB-4DB8-B9D4-DDD895038D89}" dt="2023-01-26T19:53:25.955" v="4" actId="6549"/>
        <pc:sldMkLst>
          <pc:docMk/>
          <pc:sldMk cId="2929051650" sldId="260"/>
        </pc:sldMkLst>
      </pc:sldChg>
      <pc:sldChg chg="modSp mod modNotesTx">
        <pc:chgData name="Steve Smith" userId="49aeffb3-f78c-4d4a-8a69-f8e83d755324" providerId="ADAL" clId="{E4935C93-7FAB-4DB8-B9D4-DDD895038D89}" dt="2023-01-26T19:55:16.270" v="20" actId="20577"/>
        <pc:sldMkLst>
          <pc:docMk/>
          <pc:sldMk cId="3968363216" sldId="261"/>
        </pc:sldMkLst>
        <pc:spChg chg="mod">
          <ac:chgData name="Steve Smith" userId="49aeffb3-f78c-4d4a-8a69-f8e83d755324" providerId="ADAL" clId="{E4935C93-7FAB-4DB8-B9D4-DDD895038D89}" dt="2023-01-26T19:55:16.270" v="20" actId="20577"/>
          <ac:spMkLst>
            <pc:docMk/>
            <pc:sldMk cId="3968363216" sldId="261"/>
            <ac:spMk id="3" creationId="{E3DAD7ED-9FB1-4187-A287-873CD5B3AE9A}"/>
          </ac:spMkLst>
        </pc:spChg>
      </pc:sldChg>
      <pc:sldChg chg="modSp mod modNotesTx">
        <pc:chgData name="Steve Smith" userId="49aeffb3-f78c-4d4a-8a69-f8e83d755324" providerId="ADAL" clId="{E4935C93-7FAB-4DB8-B9D4-DDD895038D89}" dt="2023-01-26T19:57:53.948" v="28" actId="20577"/>
        <pc:sldMkLst>
          <pc:docMk/>
          <pc:sldMk cId="174544895" sldId="263"/>
        </pc:sldMkLst>
        <pc:spChg chg="mod">
          <ac:chgData name="Steve Smith" userId="49aeffb3-f78c-4d4a-8a69-f8e83d755324" providerId="ADAL" clId="{E4935C93-7FAB-4DB8-B9D4-DDD895038D89}" dt="2023-01-26T19:57:53.948" v="28" actId="20577"/>
          <ac:spMkLst>
            <pc:docMk/>
            <pc:sldMk cId="174544895" sldId="263"/>
            <ac:spMk id="3" creationId="{0B0EEBE5-596D-4391-A8BE-083A8C085F0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A9F6A0-C627-B54D-855F-5A0CD656D8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7E5DFE-C170-0244-8137-231884CB08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4630C-362D-B34E-86B8-57D58266F311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02B90F-0445-2A45-BF61-FA80DD02F2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DB874-7984-B54D-90DF-01AD07D5B0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BCC9B-E10F-E640-9F97-A8844EA2C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98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D85BB-DA88-4900-AC11-8FE099E7DC9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643A0-53B3-4FAA-A275-E1F78A42A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82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643A0-53B3-4FAA-A275-E1F78A42A0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88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643A0-53B3-4FAA-A275-E1F78A42A0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85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643A0-53B3-4FAA-A275-E1F78A42A0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8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643A0-53B3-4FAA-A275-E1F78A42A0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64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A245-7032-3043-AA47-8B239CEBF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0C83FC-B1B4-4F48-A390-7AEB2090E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EFD0B-2275-A34A-9A6D-3FCA434AA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1EE1E-A419-014E-A419-FAD2E77B4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027F2-1BDC-AF40-83B4-977C3B154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30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80CCA-FCCE-F747-9BB9-6EF484809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01F71D-7C62-744E-AF2D-B05D9CC91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7BB37-8AEA-CA41-B7BE-1D918372A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B3277-D071-C04C-8F3C-33CA2CF39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88DC5-D591-7143-8911-BC3DF69BF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5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662F9D-0338-CC48-AC66-AE00A0A248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5DB9B5-4CC2-2E44-B516-19E5874FE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7A81B-C1D6-EA4A-9C26-7C7E709E7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2291E-66DA-6343-AF8B-F79A6B490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4366C-7D32-494F-BBED-2B05044D2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0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AC2AD-D8B8-614E-8A8D-C0AB51856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F91E4-6FA6-0C4A-8826-E38E4501A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A4611-CE0B-4149-BBBC-CAF964EB1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698B8-45A8-2043-AE20-00690F2FF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C72D6-2965-324A-B975-3F369AB24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5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9993-ED71-E242-B87D-976FF899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D443D-408A-EE40-8A42-430A55C85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DFB07-5A82-3E45-8359-13342E5E4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D1058-F81A-114E-90DE-A59DC85A2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1518E-8262-4D47-BF80-0603A48D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08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4A4D4-BBF4-CE4F-A840-A35744151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C7AF0-4B00-C74E-A281-C8CB66406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08568-C038-DB4B-98F0-6068E3908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232269-9F83-1145-9948-B5EBFDF69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5CECD-544B-6241-ADFA-C1C06C92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991DF-179E-1449-ADD9-C89E959B4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E227E-8E16-4D4E-AC20-3E064E404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35DCD-7582-F84A-9349-76AB5B7A9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1CDF6-B4BB-6A40-9D8F-EF2D0CEDB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68E3E8-6C2A-344E-AA54-A31544DF9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0E22FB-935D-A14B-AC33-EFAA365ECB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24AC08-E05D-CC42-8B2A-837343166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EFE4F-C383-3C4B-9F87-F062586F0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1A6FA9-D714-894F-81D6-D28EF4B8D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30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B2905-604E-8046-A369-219D945A7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235D21-F290-B74C-B560-11D519F5E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9D89C4-28E8-1147-A5A2-F11B53023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5B6A73-7B39-2846-9023-56E53CA23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46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FD4C22-2BD9-2543-AA5A-6D7A07EEA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EDBFEE-3820-6641-B0C0-74F249B36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B6995-33C9-A54D-92F5-211CB6127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21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57869-6CB1-FE4F-8B2D-BF50EF52C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88569-2405-A749-B81A-CFBD1F8C3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39C-1E6A-124A-898B-4F6CD8B6D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DB7D5D-2DFB-B141-9250-9FBC4877C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69329-F6C7-594B-B64A-F6959E110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1618A-FB8E-7B4F-8D55-08EE1C199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9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5C2E1-A5DC-8147-954E-006004053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F248B0-C4E5-2F44-A8F7-88B009A351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DE334E-A061-B04C-8A8C-96C0AEB4D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1C199-F920-2E41-AAE1-ECB1839CB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2A269-8097-B147-8C81-F1FB51409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1F332-2219-D045-9292-8A203C54D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1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C0B91A-54E5-324D-8B71-1B3E51FC2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54C03-6202-D545-9428-F029FDE70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5F94-BB41-6541-910A-22F16AFEF7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B894C-E416-2042-BC05-DBC0A882990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AADD4-58C4-1E48-8AA9-7B6B825B1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760B0-B503-F64E-A854-A76FBB652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27D52EB5-D656-7543-AF41-FDF76D7DB9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359FAA99-0E1C-636A-A93E-516004ECB84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0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B0630-F3D8-4F42-A965-C56EFD3813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CDL-for-ILL </a:t>
            </a:r>
            <a:br>
              <a:rPr lang="en-US" b="1" dirty="0"/>
            </a:br>
            <a:r>
              <a:rPr lang="en-US" b="1" dirty="0"/>
              <a:t>Collection Analysis</a:t>
            </a:r>
            <a:br>
              <a:rPr lang="en-US" dirty="0"/>
            </a:br>
            <a:r>
              <a:rPr lang="en-US" sz="4800" dirty="0"/>
              <a:t>BLC CDL Steering Committee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A2118B-1B9C-D14F-91AC-BEBE56B951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Steve Smith</a:t>
            </a:r>
          </a:p>
          <a:p>
            <a:r>
              <a:rPr lang="en-US" dirty="0"/>
              <a:t>Collection Analysis &amp; Development Librarian</a:t>
            </a:r>
            <a:br>
              <a:rPr lang="en-US" dirty="0"/>
            </a:br>
            <a:r>
              <a:rPr lang="en-US" dirty="0"/>
              <a:t>UMass Boston</a:t>
            </a:r>
          </a:p>
          <a:p>
            <a:r>
              <a:rPr lang="en-US" i="1" dirty="0"/>
              <a:t>steven.smith@umb.edu</a:t>
            </a:r>
          </a:p>
        </p:txBody>
      </p:sp>
    </p:spTree>
    <p:extLst>
      <p:ext uri="{BB962C8B-B14F-4D97-AF65-F5344CB8AC3E}">
        <p14:creationId xmlns:p14="http://schemas.microsoft.com/office/powerpoint/2010/main" val="1823714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9F3BA-3BC1-4EFE-86FA-2E962B729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Boston Library Consortium </a:t>
            </a:r>
            <a:br>
              <a:rPr lang="en-US" dirty="0"/>
            </a:br>
            <a:r>
              <a:rPr lang="en-US" dirty="0"/>
              <a:t>CDL-for-ILL Initiative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47684-76E3-4021-82AA-9A5FD028A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Launched September 2021 </a:t>
            </a:r>
          </a:p>
          <a:p>
            <a:r>
              <a:rPr lang="en-US" dirty="0"/>
              <a:t>Charge: Implement controlled digital lending (CDL) as a mechanism for loaning print monographs among interested member libraries.</a:t>
            </a:r>
          </a:p>
          <a:p>
            <a:r>
              <a:rPr lang="en-US" dirty="0"/>
              <a:t>Objectives:</a:t>
            </a:r>
          </a:p>
          <a:p>
            <a:pPr lvl="1"/>
            <a:r>
              <a:rPr lang="en-US" dirty="0"/>
              <a:t>develop and document best practices and service standards</a:t>
            </a:r>
          </a:p>
          <a:p>
            <a:pPr lvl="1"/>
            <a:r>
              <a:rPr lang="en-US" b="1" dirty="0"/>
              <a:t>identify an initial title list to seed a shared repository</a:t>
            </a:r>
          </a:p>
          <a:p>
            <a:pPr lvl="1"/>
            <a:r>
              <a:rPr lang="en-US" dirty="0"/>
              <a:t>develop interoperable technology infrastructure</a:t>
            </a:r>
          </a:p>
          <a:p>
            <a:pPr lvl="1"/>
            <a:r>
              <a:rPr lang="en-US" dirty="0"/>
              <a:t>develop copyright guidelines</a:t>
            </a:r>
          </a:p>
          <a:p>
            <a:pPr lvl="1"/>
            <a:r>
              <a:rPr lang="en-US" dirty="0"/>
              <a:t>design assessment and evaluation framework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243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7D21F-25D3-4237-98C1-86181CC1F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Analysis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AD7ED-9FB1-4187-A287-873CD5B3A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Provide a list of titles for a potential CDL ‘corpus’</a:t>
            </a:r>
          </a:p>
          <a:p>
            <a:r>
              <a:rPr lang="en-US" dirty="0"/>
              <a:t>Predict future use based on past patterns</a:t>
            </a:r>
          </a:p>
          <a:p>
            <a:r>
              <a:rPr lang="en-US" dirty="0"/>
              <a:t>Monographs routinely </a:t>
            </a:r>
            <a:r>
              <a:rPr lang="en-US" dirty="0" err="1"/>
              <a:t>ILL’d</a:t>
            </a:r>
            <a:r>
              <a:rPr lang="en-US" dirty="0"/>
              <a:t> among BLC libraries over the past 5 years </a:t>
            </a:r>
          </a:p>
          <a:p>
            <a:r>
              <a:rPr lang="en-US" dirty="0"/>
              <a:t>Include criteria for further refinement</a:t>
            </a:r>
          </a:p>
          <a:p>
            <a:pPr lvl="1"/>
            <a:r>
              <a:rPr lang="en-US" dirty="0"/>
              <a:t>Publication date</a:t>
            </a:r>
          </a:p>
          <a:p>
            <a:pPr lvl="1"/>
            <a:r>
              <a:rPr lang="en-US" dirty="0"/>
              <a:t>Publisher/publisher type (university press, trade)</a:t>
            </a:r>
          </a:p>
          <a:p>
            <a:pPr lvl="1"/>
            <a:r>
              <a:rPr lang="en-US" dirty="0"/>
              <a:t>Holdings among BLC libraries</a:t>
            </a:r>
          </a:p>
          <a:p>
            <a:pPr lvl="1"/>
            <a:r>
              <a:rPr lang="en-US" dirty="0" err="1"/>
              <a:t>Ebook</a:t>
            </a:r>
            <a:r>
              <a:rPr lang="en-US" dirty="0"/>
              <a:t> availability</a:t>
            </a:r>
          </a:p>
        </p:txBody>
      </p:sp>
    </p:spTree>
    <p:extLst>
      <p:ext uri="{BB962C8B-B14F-4D97-AF65-F5344CB8AC3E}">
        <p14:creationId xmlns:p14="http://schemas.microsoft.com/office/powerpoint/2010/main" val="3968363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5BF5C-0245-4FBD-B12A-D020734A3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Analysis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EEBE5-596D-4391-A8BE-083A8C085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RapidR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transactions, 2018-2022, 13 BLC libraries/24 OCLC symbols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Removed transactions for non-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returnables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De-duped by year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standardized – ISBN, OCLC#, title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verlap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 years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Enriched with publisher, year of publication, and LCC information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Publisher standardized; publisher type and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ebook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availability added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BLC holdings added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44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78148-8E7E-42D3-8AE1-76F602836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59AFD-6646-4DF9-BD65-9C7A125A3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analysis valued accuracy over completeness</a:t>
            </a:r>
          </a:p>
          <a:p>
            <a:r>
              <a:rPr lang="en-US" dirty="0"/>
              <a:t>ILL data is limited (title, ISBN, OCLC#) &amp; inconsistent</a:t>
            </a:r>
          </a:p>
          <a:p>
            <a:r>
              <a:rPr lang="en-US" dirty="0"/>
              <a:t>Establishing ‘meaningful’ differences between editions</a:t>
            </a:r>
          </a:p>
          <a:p>
            <a:r>
              <a:rPr lang="en-US" dirty="0"/>
              <a:t>Options for spontaneous peer/assessment groups</a:t>
            </a:r>
          </a:p>
          <a:p>
            <a:r>
              <a:rPr lang="en-US" dirty="0"/>
              <a:t>Methodologies &amp; tools for predictive analyses/assessments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051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FB58C-CE36-4A08-BD20-3DD6B4552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90274-B17E-44B5-A891-04572AC37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Martha </a:t>
            </a:r>
            <a:r>
              <a:rPr lang="en-US" dirty="0" err="1"/>
              <a:t>Kelehan</a:t>
            </a:r>
            <a:r>
              <a:rPr lang="en-US" dirty="0"/>
              <a:t>, Tufts U.</a:t>
            </a:r>
          </a:p>
          <a:p>
            <a:r>
              <a:rPr lang="en-US" dirty="0"/>
              <a:t>BLC Heads of Resource Management Committee</a:t>
            </a:r>
          </a:p>
          <a:p>
            <a:r>
              <a:rPr lang="en-US" dirty="0"/>
              <a:t>K. </a:t>
            </a:r>
            <a:r>
              <a:rPr lang="en-US" dirty="0" err="1"/>
              <a:t>Zdepski</a:t>
            </a:r>
            <a:r>
              <a:rPr lang="en-US" dirty="0"/>
              <a:t>, Charlie Barlow, Nathan </a:t>
            </a:r>
            <a:r>
              <a:rPr lang="en-US" dirty="0" err="1"/>
              <a:t>Mealey</a:t>
            </a:r>
            <a:r>
              <a:rPr lang="en-US" dirty="0"/>
              <a:t>, Michael Rodriguez, and the entire BLC CDL Steering Committee</a:t>
            </a:r>
          </a:p>
          <a:p>
            <a:r>
              <a:rPr lang="en-US" dirty="0"/>
              <a:t>Data support from colleagues across the BLC including Sarah Fitzgerald, Viral Amin, Steve McDonald; from Sara Amato and Susan Stearns of EAST; and from vendor colleagues, including Mike </a:t>
            </a:r>
            <a:r>
              <a:rPr lang="en-US" dirty="0" err="1"/>
              <a:t>Richins</a:t>
            </a:r>
            <a:r>
              <a:rPr lang="en-US" dirty="0"/>
              <a:t> and Laura </a:t>
            </a:r>
            <a:r>
              <a:rPr lang="en-US" dirty="0" err="1"/>
              <a:t>Zusman</a:t>
            </a:r>
            <a:r>
              <a:rPr lang="en-US" dirty="0"/>
              <a:t> Foss.</a:t>
            </a:r>
          </a:p>
          <a:p>
            <a:endParaRPr lang="en-US" dirty="0"/>
          </a:p>
          <a:p>
            <a:r>
              <a:rPr lang="en-US" dirty="0"/>
              <a:t>BLC CDL-for-ILL https://blc.org/news/120355</a:t>
            </a:r>
          </a:p>
        </p:txBody>
      </p:sp>
    </p:spTree>
    <p:extLst>
      <p:ext uri="{BB962C8B-B14F-4D97-AF65-F5344CB8AC3E}">
        <p14:creationId xmlns:p14="http://schemas.microsoft.com/office/powerpoint/2010/main" val="386380152"/>
      </p:ext>
    </p:extLst>
  </p:cSld>
  <p:clrMapOvr>
    <a:masterClrMapping/>
  </p:clrMapOvr>
</p:sld>
</file>

<file path=ppt/theme/theme1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8540</TotalTime>
  <Words>330</Words>
  <Application>Microsoft Office PowerPoint</Application>
  <PresentationFormat>Widescreen</PresentationFormat>
  <Paragraphs>48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Symbol</vt:lpstr>
      <vt:lpstr>5_Custom Design</vt:lpstr>
      <vt:lpstr>CDL-for-ILL  Collection Analysis BLC CDL Steering Committee</vt:lpstr>
      <vt:lpstr>Boston Library Consortium  CDL-for-ILL Initiative</vt:lpstr>
      <vt:lpstr>Collection Analysis Overview</vt:lpstr>
      <vt:lpstr>Collection Analysis Process</vt:lpstr>
      <vt:lpstr>Conclusions</vt:lpstr>
      <vt:lpstr>Acknowledgments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Steve Smith</cp:lastModifiedBy>
  <cp:revision>5</cp:revision>
  <dcterms:created xsi:type="dcterms:W3CDTF">2022-03-16T19:11:37Z</dcterms:created>
  <dcterms:modified xsi:type="dcterms:W3CDTF">2023-01-26T19:58:01Z</dcterms:modified>
</cp:coreProperties>
</file>