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ora" panose="020B0604020202020204" charset="0"/>
      <p:regular r:id="rId13"/>
      <p:bold r:id="rId14"/>
      <p:italic r:id="rId15"/>
      <p:boldItalic r:id="rId16"/>
    </p:embeddedFont>
    <p:embeddedFont>
      <p:font typeface="Open Sans"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Nunito" panose="020B0604020202020204" charset="0"/>
      <p:regular r:id="rId25"/>
      <p:bold r:id="rId26"/>
      <p:italic r:id="rId27"/>
      <p:boldItalic r:id="rId28"/>
    </p:embeddedFont>
    <p:embeddedFont>
      <p:font typeface="Montserra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560210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alci.org/about/members/member-lis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2550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d392ca95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d392ca95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EZBorrow, PALCI’s expedited interlibrary loan service, is a keystone of our healthy sharing ecosystem. Users at PALCI institutions should see the PALCI shared collection as an easily accessible extension of their local collections. EZBorrow relies upon</a:t>
            </a:r>
            <a:endParaRPr sz="1500"/>
          </a:p>
          <a:p>
            <a:pPr marL="0" lvl="0" indent="0" algn="l" rtl="0">
              <a:spcBef>
                <a:spcPts val="0"/>
              </a:spcBef>
              <a:spcAft>
                <a:spcPts val="0"/>
              </a:spcAft>
              <a:buNone/>
            </a:pPr>
            <a:endParaRPr sz="1500"/>
          </a:p>
          <a:p>
            <a:pPr marL="457200" lvl="0" indent="-323850" algn="l" rtl="0">
              <a:lnSpc>
                <a:spcPct val="100000"/>
              </a:lnSpc>
              <a:spcBef>
                <a:spcPts val="0"/>
              </a:spcBef>
              <a:spcAft>
                <a:spcPts val="0"/>
              </a:spcAft>
              <a:buClr>
                <a:srgbClr val="3D4594"/>
              </a:buClr>
              <a:buSzPts val="1500"/>
              <a:buFont typeface="Arial"/>
              <a:buChar char="●"/>
            </a:pPr>
            <a:r>
              <a:rPr lang="en" sz="1500">
                <a:solidFill>
                  <a:srgbClr val="3D4594"/>
                </a:solidFill>
              </a:rPr>
              <a:t>Excellent User Experience:</a:t>
            </a:r>
            <a:endParaRPr sz="1500">
              <a:solidFill>
                <a:srgbClr val="3D4594"/>
              </a:solidFill>
            </a:endParaRPr>
          </a:p>
          <a:p>
            <a:pPr marL="914400" lvl="1" indent="-323850" algn="l" rtl="0">
              <a:lnSpc>
                <a:spcPct val="100000"/>
              </a:lnSpc>
              <a:spcBef>
                <a:spcPts val="0"/>
              </a:spcBef>
              <a:spcAft>
                <a:spcPts val="0"/>
              </a:spcAft>
              <a:buClr>
                <a:srgbClr val="3D4594"/>
              </a:buClr>
              <a:buSzPts val="1500"/>
              <a:buFont typeface="Arial"/>
              <a:buChar char="○"/>
            </a:pPr>
            <a:r>
              <a:rPr lang="en" sz="1500">
                <a:solidFill>
                  <a:srgbClr val="3D4594"/>
                </a:solidFill>
              </a:rPr>
              <a:t>Intuitive user interface</a:t>
            </a:r>
            <a:endParaRPr sz="1500">
              <a:solidFill>
                <a:srgbClr val="3D4594"/>
              </a:solidFill>
            </a:endParaRPr>
          </a:p>
          <a:p>
            <a:pPr marL="914400" lvl="1" indent="-323850" algn="l" rtl="0">
              <a:lnSpc>
                <a:spcPct val="100000"/>
              </a:lnSpc>
              <a:spcBef>
                <a:spcPts val="0"/>
              </a:spcBef>
              <a:spcAft>
                <a:spcPts val="0"/>
              </a:spcAft>
              <a:buClr>
                <a:srgbClr val="3D4594"/>
              </a:buClr>
              <a:buSzPts val="1500"/>
              <a:buFont typeface="Arial"/>
              <a:buChar char="○"/>
            </a:pPr>
            <a:r>
              <a:rPr lang="en" sz="1500">
                <a:solidFill>
                  <a:srgbClr val="3D4594"/>
                </a:solidFill>
              </a:rPr>
              <a:t>Reliable - High fill rate and 3-5 day turnaround time: users can count on getting materials in a reasonable timeframe. </a:t>
            </a:r>
            <a:endParaRPr sz="1500">
              <a:solidFill>
                <a:srgbClr val="3D4594"/>
              </a:solidFill>
            </a:endParaRPr>
          </a:p>
          <a:p>
            <a:pPr marL="914400" lvl="1" indent="-271462" algn="l" rtl="0">
              <a:lnSpc>
                <a:spcPct val="100000"/>
              </a:lnSpc>
              <a:spcBef>
                <a:spcPts val="0"/>
              </a:spcBef>
              <a:spcAft>
                <a:spcPts val="0"/>
              </a:spcAft>
              <a:buClr>
                <a:srgbClr val="3D4594"/>
              </a:buClr>
              <a:buSzPts val="675"/>
              <a:buFont typeface="Calibri"/>
              <a:buChar char="○"/>
            </a:pPr>
            <a:r>
              <a:rPr lang="en" sz="1500">
                <a:solidFill>
                  <a:srgbClr val="3D4594"/>
                </a:solidFill>
              </a:rPr>
              <a:t>Loan lengthen - full semester</a:t>
            </a:r>
            <a:endParaRPr sz="1500">
              <a:solidFill>
                <a:srgbClr val="3D4594"/>
              </a:solidFill>
            </a:endParaRPr>
          </a:p>
          <a:p>
            <a:pPr marL="914400" lvl="1" indent="-271462" algn="l" rtl="0">
              <a:lnSpc>
                <a:spcPct val="100000"/>
              </a:lnSpc>
              <a:spcBef>
                <a:spcPts val="0"/>
              </a:spcBef>
              <a:spcAft>
                <a:spcPts val="0"/>
              </a:spcAft>
              <a:buClr>
                <a:srgbClr val="3D4594"/>
              </a:buClr>
              <a:buSzPts val="675"/>
              <a:buFont typeface="Calibri"/>
              <a:buChar char="○"/>
            </a:pPr>
            <a:endParaRPr sz="1500">
              <a:solidFill>
                <a:srgbClr val="3D4594"/>
              </a:solidFill>
            </a:endParaRPr>
          </a:p>
          <a:p>
            <a:pPr marL="457200" lvl="0" indent="-323850" algn="l" rtl="0">
              <a:lnSpc>
                <a:spcPct val="100000"/>
              </a:lnSpc>
              <a:spcBef>
                <a:spcPts val="0"/>
              </a:spcBef>
              <a:spcAft>
                <a:spcPts val="0"/>
              </a:spcAft>
              <a:buClr>
                <a:srgbClr val="3D4594"/>
              </a:buClr>
              <a:buSzPts val="1500"/>
              <a:buFont typeface="Arial"/>
              <a:buChar char="●"/>
            </a:pPr>
            <a:r>
              <a:rPr lang="en" sz="1500">
                <a:solidFill>
                  <a:srgbClr val="3D4594"/>
                </a:solidFill>
              </a:rPr>
              <a:t>Sustainable for Libraries</a:t>
            </a:r>
            <a:endParaRPr sz="1500">
              <a:solidFill>
                <a:srgbClr val="3D4594"/>
              </a:solidFill>
            </a:endParaRPr>
          </a:p>
          <a:p>
            <a:pPr marL="914400" lvl="1" indent="-323850" algn="l" rtl="0">
              <a:lnSpc>
                <a:spcPct val="100000"/>
              </a:lnSpc>
              <a:spcBef>
                <a:spcPts val="0"/>
              </a:spcBef>
              <a:spcAft>
                <a:spcPts val="0"/>
              </a:spcAft>
              <a:buClr>
                <a:srgbClr val="3D4594"/>
              </a:buClr>
              <a:buSzPts val="1500"/>
              <a:buFont typeface="Arial"/>
              <a:buChar char="○"/>
            </a:pPr>
            <a:r>
              <a:rPr lang="en" sz="1500">
                <a:solidFill>
                  <a:srgbClr val="3D4594"/>
                </a:solidFill>
              </a:rPr>
              <a:t>Predictable shipping costs</a:t>
            </a:r>
            <a:endParaRPr sz="1500">
              <a:solidFill>
                <a:srgbClr val="3D4594"/>
              </a:solidFill>
            </a:endParaRPr>
          </a:p>
          <a:p>
            <a:pPr marL="914400" lvl="1" indent="-323850" algn="l" rtl="0">
              <a:lnSpc>
                <a:spcPct val="100000"/>
              </a:lnSpc>
              <a:spcBef>
                <a:spcPts val="0"/>
              </a:spcBef>
              <a:spcAft>
                <a:spcPts val="0"/>
              </a:spcAft>
              <a:buClr>
                <a:srgbClr val="3D4594"/>
              </a:buClr>
              <a:buSzPts val="1500"/>
              <a:buFont typeface="Arial"/>
              <a:buChar char="○"/>
            </a:pPr>
            <a:r>
              <a:rPr lang="en" sz="1500">
                <a:solidFill>
                  <a:srgbClr val="3D4594"/>
                </a:solidFill>
              </a:rPr>
              <a:t>Unmediated processing &amp; intuitive, efficient workflows. </a:t>
            </a:r>
            <a:endParaRPr sz="1500">
              <a:solidFill>
                <a:srgbClr val="3D4594"/>
              </a:solidFill>
            </a:endParaRPr>
          </a:p>
          <a:p>
            <a:pPr marL="914400" lvl="1" indent="-271462" algn="l" rtl="0">
              <a:lnSpc>
                <a:spcPct val="100000"/>
              </a:lnSpc>
              <a:spcBef>
                <a:spcPts val="0"/>
              </a:spcBef>
              <a:spcAft>
                <a:spcPts val="0"/>
              </a:spcAft>
              <a:buClr>
                <a:srgbClr val="3D4594"/>
              </a:buClr>
              <a:buSzPts val="675"/>
              <a:buFont typeface="Calibri"/>
              <a:buChar char="○"/>
            </a:pPr>
            <a:r>
              <a:rPr lang="en" sz="1500">
                <a:solidFill>
                  <a:srgbClr val="3D4594"/>
                </a:solidFill>
              </a:rPr>
              <a:t>Ability to integrate system with other tools for resource sharing (back to standards)</a:t>
            </a:r>
            <a:endParaRPr sz="1500">
              <a:solidFill>
                <a:srgbClr val="3D4594"/>
              </a:solidFill>
            </a:endParaRPr>
          </a:p>
          <a:p>
            <a:pPr marL="914400" lvl="0" indent="0" algn="l" rtl="0">
              <a:lnSpc>
                <a:spcPct val="100000"/>
              </a:lnSpc>
              <a:spcBef>
                <a:spcPts val="0"/>
              </a:spcBef>
              <a:spcAft>
                <a:spcPts val="0"/>
              </a:spcAft>
              <a:buNone/>
            </a:pPr>
            <a:endParaRPr sz="1500">
              <a:solidFill>
                <a:srgbClr val="3D4594"/>
              </a:solidFill>
            </a:endParaRPr>
          </a:p>
          <a:p>
            <a:pPr marL="457200" lvl="0" indent="-323850" algn="l" rtl="0">
              <a:lnSpc>
                <a:spcPct val="100000"/>
              </a:lnSpc>
              <a:spcBef>
                <a:spcPts val="0"/>
              </a:spcBef>
              <a:spcAft>
                <a:spcPts val="0"/>
              </a:spcAft>
              <a:buClr>
                <a:srgbClr val="3D4594"/>
              </a:buClr>
              <a:buSzPts val="1500"/>
              <a:buFont typeface="Arial"/>
              <a:buChar char="●"/>
            </a:pPr>
            <a:r>
              <a:rPr lang="en" sz="1500">
                <a:solidFill>
                  <a:srgbClr val="3D4594"/>
                </a:solidFill>
              </a:rPr>
              <a:t>Community:</a:t>
            </a:r>
            <a:endParaRPr sz="1500">
              <a:solidFill>
                <a:srgbClr val="3D4594"/>
              </a:solidFill>
            </a:endParaRPr>
          </a:p>
          <a:p>
            <a:pPr marL="914400" lvl="1" indent="-323850" algn="l" rtl="0">
              <a:lnSpc>
                <a:spcPct val="100000"/>
              </a:lnSpc>
              <a:spcBef>
                <a:spcPts val="0"/>
              </a:spcBef>
              <a:spcAft>
                <a:spcPts val="0"/>
              </a:spcAft>
              <a:buClr>
                <a:srgbClr val="3D4594"/>
              </a:buClr>
              <a:buSzPts val="1500"/>
              <a:buFont typeface="Arial"/>
              <a:buChar char="○"/>
            </a:pPr>
            <a:r>
              <a:rPr lang="en" sz="1500">
                <a:solidFill>
                  <a:srgbClr val="3D4594"/>
                </a:solidFill>
              </a:rPr>
              <a:t>Practitioners who are invested in working together and learning from each other. </a:t>
            </a:r>
            <a:endParaRPr sz="1500">
              <a:solidFill>
                <a:srgbClr val="3D4594"/>
              </a:solidFill>
            </a:endParaRPr>
          </a:p>
          <a:p>
            <a:pPr marL="914400" lvl="1" indent="-271462" algn="l" rtl="0">
              <a:lnSpc>
                <a:spcPct val="100000"/>
              </a:lnSpc>
              <a:spcBef>
                <a:spcPts val="0"/>
              </a:spcBef>
              <a:spcAft>
                <a:spcPts val="0"/>
              </a:spcAft>
              <a:buClr>
                <a:srgbClr val="3D4594"/>
              </a:buClr>
              <a:buSzPts val="675"/>
              <a:buFont typeface="Calibri"/>
              <a:buChar char="○"/>
            </a:pPr>
            <a:r>
              <a:rPr lang="en" sz="1500">
                <a:solidFill>
                  <a:srgbClr val="3D4594"/>
                </a:solidFill>
              </a:rPr>
              <a:t>People who are willing to complain, test, and participate in making the service better.</a:t>
            </a:r>
            <a:endParaRPr sz="1500">
              <a:solidFill>
                <a:srgbClr val="3D4594"/>
              </a:solidFill>
            </a:endParaRPr>
          </a:p>
          <a:p>
            <a:pPr marL="914400" lvl="1" indent="-323850" algn="l" rtl="0">
              <a:lnSpc>
                <a:spcPct val="100000"/>
              </a:lnSpc>
              <a:spcBef>
                <a:spcPts val="0"/>
              </a:spcBef>
              <a:spcAft>
                <a:spcPts val="0"/>
              </a:spcAft>
              <a:buClr>
                <a:srgbClr val="3D4594"/>
              </a:buClr>
              <a:buSzPts val="1500"/>
              <a:buFont typeface="Arial"/>
              <a:buChar char="○"/>
            </a:pPr>
            <a:endParaRPr sz="1500">
              <a:solidFill>
                <a:srgbClr val="3D4594"/>
              </a:solidFill>
            </a:endParaRPr>
          </a:p>
          <a:p>
            <a:pPr marL="457200" lvl="0" indent="-323850" algn="l" rtl="0">
              <a:lnSpc>
                <a:spcPct val="100000"/>
              </a:lnSpc>
              <a:spcBef>
                <a:spcPts val="0"/>
              </a:spcBef>
              <a:spcAft>
                <a:spcPts val="0"/>
              </a:spcAft>
              <a:buClr>
                <a:srgbClr val="3D4594"/>
              </a:buClr>
              <a:buSzPts val="1500"/>
              <a:buFont typeface="Arial"/>
              <a:buChar char="●"/>
            </a:pPr>
            <a:r>
              <a:rPr lang="en" sz="1500">
                <a:solidFill>
                  <a:srgbClr val="3D4594"/>
                </a:solidFill>
              </a:rPr>
              <a:t>Commitment to growth</a:t>
            </a:r>
            <a:endParaRPr sz="1500">
              <a:solidFill>
                <a:srgbClr val="3D4594"/>
              </a:solidFill>
            </a:endParaRPr>
          </a:p>
          <a:p>
            <a:pPr marL="914400" lvl="1" indent="-323850" algn="l" rtl="0">
              <a:lnSpc>
                <a:spcPct val="115000"/>
              </a:lnSpc>
              <a:spcBef>
                <a:spcPts val="0"/>
              </a:spcBef>
              <a:spcAft>
                <a:spcPts val="0"/>
              </a:spcAft>
              <a:buClr>
                <a:schemeClr val="dk1"/>
              </a:buClr>
              <a:buSzPts val="1500"/>
              <a:buFont typeface="Arial"/>
              <a:buChar char="○"/>
            </a:pPr>
            <a:r>
              <a:rPr lang="en" sz="1500">
                <a:solidFill>
                  <a:schemeClr val="dk1"/>
                </a:solidFill>
              </a:rPr>
              <a:t>A commitment to explore alternative delivery such as controlled digital lending or consider sharing formats other than books</a:t>
            </a:r>
            <a:endParaRPr sz="1500">
              <a:solidFill>
                <a:schemeClr val="dk1"/>
              </a:solidFill>
            </a:endParaRPr>
          </a:p>
          <a:p>
            <a:pPr marL="0" lvl="0" indent="0" algn="l" rtl="0">
              <a:lnSpc>
                <a:spcPct val="115000"/>
              </a:lnSpc>
              <a:spcBef>
                <a:spcPts val="0"/>
              </a:spcBef>
              <a:spcAft>
                <a:spcPts val="0"/>
              </a:spcAft>
              <a:buNone/>
            </a:pPr>
            <a:endParaRPr sz="1500">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302287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bf9276f07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bf9276f07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759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bf9276f07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bf9276f07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82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bf9276f07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bf9276f07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ReShare? Agency, no extra costs for various systems, reduction in overall costs, shared index</a:t>
            </a:r>
            <a:endParaRPr/>
          </a:p>
          <a:p>
            <a:pPr marL="0" lvl="0" indent="0" algn="l" rtl="0">
              <a:spcBef>
                <a:spcPts val="0"/>
              </a:spcBef>
              <a:spcAft>
                <a:spcPts val="0"/>
              </a:spcAft>
              <a:buNone/>
            </a:pPr>
            <a:r>
              <a:rPr lang="en"/>
              <a:t>Why now? ConnectNY was ready for a change. Looking for a more open system that can interoperate across networks, hope to attract new members</a:t>
            </a:r>
            <a:endParaRPr/>
          </a:p>
          <a:p>
            <a:pPr marL="0" lvl="0" indent="0" algn="l" rtl="0">
              <a:spcBef>
                <a:spcPts val="0"/>
              </a:spcBef>
              <a:spcAft>
                <a:spcPts val="0"/>
              </a:spcAft>
              <a:buNone/>
            </a:pPr>
            <a:r>
              <a:rPr lang="en"/>
              <a:t>How’s it going? CNY went live on September 1, 2021 with Index Data as the service provider. So far, so good.</a:t>
            </a:r>
            <a:endParaRPr/>
          </a:p>
        </p:txBody>
      </p:sp>
    </p:spTree>
    <p:extLst>
      <p:ext uri="{BB962C8B-B14F-4D97-AF65-F5344CB8AC3E}">
        <p14:creationId xmlns:p14="http://schemas.microsoft.com/office/powerpoint/2010/main" val="35313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ee9b520f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ee9b520f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PALCI - p</a:t>
            </a:r>
            <a:r>
              <a:rPr lang="en" sz="750">
                <a:solidFill>
                  <a:srgbClr val="FFFFFF"/>
                </a:solidFill>
                <a:highlight>
                  <a:srgbClr val="1C3761"/>
                </a:highlight>
                <a:latin typeface="Calibri"/>
                <a:ea typeface="Calibri"/>
                <a:cs typeface="Calibri"/>
                <a:sym typeface="Calibri"/>
              </a:rPr>
              <a:t>ARTNERSHIP FOR ACADEMIC LIBRARY COLLABORATION &amp; INNOVATION </a:t>
            </a:r>
            <a:r>
              <a:rPr lang="en">
                <a:latin typeface="Calibri"/>
                <a:ea typeface="Calibri"/>
                <a:cs typeface="Calibri"/>
                <a:sym typeface="Calibri"/>
              </a:rPr>
              <a:t> </a:t>
            </a:r>
            <a:r>
              <a:rPr lang="en" sz="1050">
                <a:solidFill>
                  <a:srgbClr val="4A4E57"/>
                </a:solidFill>
                <a:highlight>
                  <a:srgbClr val="FFFFFF"/>
                </a:highlight>
                <a:latin typeface="Calibri"/>
                <a:ea typeface="Calibri"/>
                <a:cs typeface="Calibri"/>
                <a:sym typeface="Calibri"/>
              </a:rPr>
              <a:t>consists of </a:t>
            </a:r>
            <a:r>
              <a:rPr lang="en" sz="1050">
                <a:solidFill>
                  <a:srgbClr val="2D91AA"/>
                </a:solidFill>
                <a:uFill>
                  <a:noFill/>
                </a:uFill>
                <a:latin typeface="Calibri"/>
                <a:ea typeface="Calibri"/>
                <a:cs typeface="Calibri"/>
                <a:sym typeface="Calibri"/>
                <a:hlinkClick r:id="rId3">
                  <a:extLst>
                    <a:ext uri="{A12FA001-AC4F-418D-AE19-62706E023703}">
                      <ahyp:hlinkClr xmlns:ahyp="http://schemas.microsoft.com/office/drawing/2018/hyperlinkcolor" xmlns="" val="tx"/>
                    </a:ext>
                  </a:extLst>
                </a:hlinkClick>
              </a:rPr>
              <a:t>74 academic and research libraries</a:t>
            </a:r>
            <a:r>
              <a:rPr lang="en" sz="1050">
                <a:solidFill>
                  <a:srgbClr val="4A4E57"/>
                </a:solidFill>
                <a:highlight>
                  <a:srgbClr val="FFFFFF"/>
                </a:highlight>
                <a:latin typeface="Calibri"/>
                <a:ea typeface="Calibri"/>
                <a:cs typeface="Calibri"/>
                <a:sym typeface="Calibri"/>
              </a:rPr>
              <a:t>, private and public, in Pennsylvania, New Jersey, New York, and West Virginia. Member institutions range from small liberal arts colleges to publicly funded universities to ARL institutions and the State Library of Pennsylvania. Libraries in PALCI have holdings in excess of 36 million volumes and a combined FTE of over 550,000 students and faculty.</a:t>
            </a:r>
            <a:endParaRPr sz="1050">
              <a:solidFill>
                <a:srgbClr val="4A4E57"/>
              </a:solidFill>
              <a:highlight>
                <a:srgbClr val="FFFFFF"/>
              </a:highlight>
              <a:latin typeface="Calibri"/>
              <a:ea typeface="Calibri"/>
              <a:cs typeface="Calibri"/>
              <a:sym typeface="Calibri"/>
            </a:endParaRPr>
          </a:p>
          <a:p>
            <a:pPr marL="0" lvl="0" indent="0" algn="l" rtl="0">
              <a:spcBef>
                <a:spcPts val="0"/>
              </a:spcBef>
              <a:spcAft>
                <a:spcPts val="0"/>
              </a:spcAft>
              <a:buNone/>
            </a:pPr>
            <a:endParaRPr sz="1050">
              <a:solidFill>
                <a:srgbClr val="4A4E57"/>
              </a:solidFill>
              <a:highlight>
                <a:srgbClr val="FFFFFF"/>
              </a:highlight>
              <a:latin typeface="Calibri"/>
              <a:ea typeface="Calibri"/>
              <a:cs typeface="Calibri"/>
              <a:sym typeface="Calibri"/>
            </a:endParaRPr>
          </a:p>
          <a:p>
            <a:pPr marL="0" lvl="0" indent="0" algn="l" rtl="0">
              <a:lnSpc>
                <a:spcPct val="136000"/>
              </a:lnSpc>
              <a:spcBef>
                <a:spcPts val="0"/>
              </a:spcBef>
              <a:spcAft>
                <a:spcPts val="0"/>
              </a:spcAft>
              <a:buClr>
                <a:schemeClr val="dk1"/>
              </a:buClr>
              <a:buSzPts val="1100"/>
              <a:buFont typeface="Arial"/>
              <a:buNone/>
            </a:pPr>
            <a:r>
              <a:rPr lang="en" sz="1500">
                <a:solidFill>
                  <a:srgbClr val="2D91AA"/>
                </a:solidFill>
                <a:latin typeface="Montserrat"/>
                <a:ea typeface="Montserrat"/>
                <a:cs typeface="Montserrat"/>
                <a:sym typeface="Montserrat"/>
              </a:rPr>
              <a:t>In October 26, 2018 </a:t>
            </a:r>
            <a:r>
              <a:rPr lang="en" sz="1050">
                <a:solidFill>
                  <a:srgbClr val="4A4E57"/>
                </a:solidFill>
                <a:latin typeface="Montserrat"/>
                <a:ea typeface="Montserrat"/>
                <a:cs typeface="Montserrat"/>
                <a:sym typeface="Montserrat"/>
              </a:rPr>
              <a:t>The PALCI Board of Directors unanimously approved up to $100,000 in funding to Project ReShare – a new open-source, community-owned resource sharing solution.</a:t>
            </a:r>
            <a:endParaRPr sz="1050">
              <a:solidFill>
                <a:srgbClr val="4A4E57"/>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050">
                <a:solidFill>
                  <a:srgbClr val="4A4E57"/>
                </a:solidFill>
                <a:latin typeface="Montserrat"/>
                <a:ea typeface="Montserrat"/>
                <a:cs typeface="Montserrat"/>
                <a:sym typeface="Montserrat"/>
              </a:rPr>
              <a:t>This course of action was unanimously recommended by the PALCI Future of Resource Delivery Working Group (R&amp;D), for PALCI Libraries to proceed with Project ReShare as our resource sharing software supporting the next generation of the E-ZBorrow Service with piloting and testing beginning in Fall 2019</a:t>
            </a:r>
            <a:endParaRPr sz="1050">
              <a:solidFill>
                <a:srgbClr val="4A4E57"/>
              </a:solidFill>
              <a:latin typeface="Montserrat"/>
              <a:ea typeface="Montserrat"/>
              <a:cs typeface="Montserrat"/>
              <a:sym typeface="Montserrat"/>
            </a:endParaRPr>
          </a:p>
          <a:p>
            <a:pPr marL="0" lvl="0" indent="0" algn="l" rtl="0">
              <a:spcBef>
                <a:spcPts val="1500"/>
              </a:spcBef>
              <a:spcAft>
                <a:spcPts val="0"/>
              </a:spcAft>
              <a:buNone/>
            </a:pPr>
            <a:endParaRPr sz="1050">
              <a:solidFill>
                <a:srgbClr val="4A4E57"/>
              </a:solidFill>
              <a:highlight>
                <a:srgbClr val="FFFFFF"/>
              </a:highlight>
              <a:latin typeface="Calibri"/>
              <a:ea typeface="Calibri"/>
              <a:cs typeface="Calibri"/>
              <a:sym typeface="Calibri"/>
            </a:endParaRPr>
          </a:p>
          <a:p>
            <a:pPr marL="0" lvl="0" indent="0" algn="l" rtl="0">
              <a:spcBef>
                <a:spcPts val="0"/>
              </a:spcBef>
              <a:spcAft>
                <a:spcPts val="0"/>
              </a:spcAft>
              <a:buNone/>
            </a:pPr>
            <a:endParaRPr sz="1050">
              <a:solidFill>
                <a:srgbClr val="4A4E57"/>
              </a:solidFill>
              <a:highlight>
                <a:srgbClr val="FFFFFF"/>
              </a:highlight>
              <a:latin typeface="Calibri"/>
              <a:ea typeface="Calibri"/>
              <a:cs typeface="Calibri"/>
              <a:sym typeface="Calibri"/>
            </a:endParaRPr>
          </a:p>
          <a:p>
            <a:pPr marL="0" lvl="0" indent="0" algn="l" rtl="0">
              <a:spcBef>
                <a:spcPts val="0"/>
              </a:spcBef>
              <a:spcAft>
                <a:spcPts val="0"/>
              </a:spcAft>
              <a:buNone/>
            </a:pPr>
            <a:endParaRPr sz="1050">
              <a:solidFill>
                <a:srgbClr val="4A4E57"/>
              </a:solidFill>
              <a:highlight>
                <a:srgbClr val="FFFFFF"/>
              </a:highlight>
              <a:latin typeface="Calibri"/>
              <a:ea typeface="Calibri"/>
              <a:cs typeface="Calibri"/>
              <a:sym typeface="Calibri"/>
            </a:endParaRPr>
          </a:p>
          <a:p>
            <a:pPr marL="0" lvl="0" indent="0" algn="l" rtl="0">
              <a:spcBef>
                <a:spcPts val="0"/>
              </a:spcBef>
              <a:spcAft>
                <a:spcPts val="0"/>
              </a:spcAft>
              <a:buNone/>
            </a:pPr>
            <a:endParaRPr sz="1050">
              <a:solidFill>
                <a:srgbClr val="4A4E57"/>
              </a:solidFill>
              <a:highlight>
                <a:srgbClr val="FFFFFF"/>
              </a:highlight>
              <a:latin typeface="Calibri"/>
              <a:ea typeface="Calibri"/>
              <a:cs typeface="Calibri"/>
              <a:sym typeface="Calibri"/>
            </a:endParaRPr>
          </a:p>
          <a:p>
            <a:pPr marL="0" lvl="0" indent="0" algn="l" rtl="0">
              <a:spcBef>
                <a:spcPts val="0"/>
              </a:spcBef>
              <a:spcAft>
                <a:spcPts val="0"/>
              </a:spcAft>
              <a:buNone/>
            </a:pPr>
            <a:endParaRPr sz="1050">
              <a:solidFill>
                <a:srgbClr val="4A4E57"/>
              </a:solidFill>
              <a:highlight>
                <a:srgbClr val="FFFFFF"/>
              </a:highlight>
              <a:latin typeface="Calibri"/>
              <a:ea typeface="Calibri"/>
              <a:cs typeface="Calibri"/>
              <a:sym typeface="Calibri"/>
            </a:endParaRPr>
          </a:p>
          <a:p>
            <a:pPr marL="0" lvl="0" indent="0" algn="l" rtl="0">
              <a:spcBef>
                <a:spcPts val="0"/>
              </a:spcBef>
              <a:spcAft>
                <a:spcPts val="0"/>
              </a:spcAft>
              <a:buNone/>
            </a:pPr>
            <a:endParaRPr sz="1050">
              <a:solidFill>
                <a:srgbClr val="4A4E57"/>
              </a:solidFill>
              <a:highlight>
                <a:srgbClr val="FFFFFF"/>
              </a:highlight>
              <a:latin typeface="Calibri"/>
              <a:ea typeface="Calibri"/>
              <a:cs typeface="Calibri"/>
              <a:sym typeface="Calibri"/>
            </a:endParaRPr>
          </a:p>
          <a:p>
            <a:pPr marL="0" lvl="0" indent="0" algn="l" rtl="0">
              <a:spcBef>
                <a:spcPts val="0"/>
              </a:spcBef>
              <a:spcAft>
                <a:spcPts val="0"/>
              </a:spcAft>
              <a:buNone/>
            </a:pPr>
            <a:endParaRPr sz="1050">
              <a:solidFill>
                <a:srgbClr val="4A4E57"/>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36898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ee9b520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0ee9b520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locally? We like it!  Tradition of open source work and reliance OLE, FOLIO, VuFind, and cross industry collaborations - </a:t>
            </a:r>
            <a:endParaRPr/>
          </a:p>
          <a:p>
            <a:pPr marL="0" lvl="0" indent="0" algn="l" rtl="0">
              <a:spcBef>
                <a:spcPts val="0"/>
              </a:spcBef>
              <a:spcAft>
                <a:spcPts val="0"/>
              </a:spcAft>
              <a:buNone/>
            </a:pPr>
            <a:endParaRPr/>
          </a:p>
          <a:p>
            <a:pPr marL="0" lvl="0" indent="0" algn="l" rtl="0">
              <a:spcBef>
                <a:spcPts val="0"/>
              </a:spcBef>
              <a:spcAft>
                <a:spcPts val="0"/>
              </a:spcAft>
              <a:buNone/>
            </a:pPr>
            <a:r>
              <a:rPr lang="en"/>
              <a:t>Members of Hathi, EAST, CRL, GoldRush, Unsubit - </a:t>
            </a:r>
            <a:r>
              <a:rPr lang="en">
                <a:solidFill>
                  <a:schemeClr val="dk1"/>
                </a:solidFill>
              </a:rPr>
              <a:t>Shifting of collecting priorities  to more community and event support </a:t>
            </a:r>
            <a:endParaRPr/>
          </a:p>
          <a:p>
            <a:pPr marL="0" lvl="0" indent="0" algn="l" rtl="0">
              <a:spcBef>
                <a:spcPts val="0"/>
              </a:spcBef>
              <a:spcAft>
                <a:spcPts val="0"/>
              </a:spcAft>
              <a:buNone/>
            </a:pPr>
            <a:endParaRPr/>
          </a:p>
          <a:p>
            <a:pPr marL="0" lvl="0" indent="0" algn="l" rtl="0">
              <a:spcBef>
                <a:spcPts val="0"/>
              </a:spcBef>
              <a:spcAft>
                <a:spcPts val="0"/>
              </a:spcAft>
              <a:buNone/>
            </a:pPr>
            <a:r>
              <a:rPr lang="en"/>
              <a:t>Future is in our hands. Governance and roadmapping ++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Better user experience - better availability </a:t>
            </a:r>
            <a:endParaRPr/>
          </a:p>
          <a:p>
            <a:pPr marL="0" lvl="0" indent="0" algn="l" rtl="0">
              <a:spcBef>
                <a:spcPts val="0"/>
              </a:spcBef>
              <a:spcAft>
                <a:spcPts val="0"/>
              </a:spcAft>
              <a:buNone/>
            </a:pPr>
            <a:endParaRPr/>
          </a:p>
          <a:p>
            <a:pPr marL="0" lvl="0" indent="0" algn="l" rtl="0">
              <a:spcBef>
                <a:spcPts val="0"/>
              </a:spcBef>
              <a:spcAft>
                <a:spcPts val="0"/>
              </a:spcAft>
              <a:buNone/>
            </a:pPr>
            <a:r>
              <a:rPr lang="en"/>
              <a:t>Participation from the ground-up - developer working on z39.50 connections </a:t>
            </a:r>
            <a:endParaRPr/>
          </a:p>
          <a:p>
            <a:pPr marL="0" lvl="0" indent="0" algn="l" rtl="0">
              <a:spcBef>
                <a:spcPts val="0"/>
              </a:spcBef>
              <a:spcAft>
                <a:spcPts val="0"/>
              </a:spcAft>
              <a:buNone/>
            </a:pPr>
            <a:endParaRPr/>
          </a:p>
          <a:p>
            <a:pPr marL="0" lvl="0" indent="0" algn="l" rtl="0">
              <a:spcBef>
                <a:spcPts val="0"/>
              </a:spcBef>
              <a:spcAft>
                <a:spcPts val="0"/>
              </a:spcAft>
              <a:buNone/>
            </a:pPr>
            <a:r>
              <a:rPr lang="en"/>
              <a:t>Process: </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rPr>
              <a:t>Beginning in Fall 2020 to participate in the development and testing of the new system. PALCI hosted community meetings and we participated in Subject Matter Expert (SME) group convened by IndexData and we were able to contribute to the direction of development.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early 2021 we were given access to a ReShare demo site and staff were able to begin to experience the new interface and workflows. Because ReShare is built upon FOLIO and VuFind, the same platform we are using for ILS and discovery, our staff were immediately comfortable. Also, in spite of the fact we were preparing to go live with a project which was still in its infancy, we were encouraged by the broad consortial participation in the project, the corporate involvement of partners like IndexData (who were already hosting our FOLIO implementation) and the opportunities on the road-map for extending the reach of resource sharing into new areas like CDL and other integrations.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Outcome: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the first six months of "go live" our researchers have placed about 800 requests and we have fielded about 700 requests. It seems our researchers have adapted quickly to the new system and I have not encountered any negative reaction from them.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01703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ee9b520f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ee9b520f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Data driven reinvestment and focus of resources and expertise </a:t>
            </a:r>
            <a:endParaRPr/>
          </a:p>
          <a:p>
            <a:pPr marL="0" lvl="0" indent="0" algn="l" rtl="0">
              <a:spcBef>
                <a:spcPts val="0"/>
              </a:spcBef>
              <a:spcAft>
                <a:spcPts val="0"/>
              </a:spcAft>
              <a:buNone/>
            </a:pPr>
            <a:r>
              <a:rPr lang="en"/>
              <a:t>Expand on foundation of ILL service excellence </a:t>
            </a:r>
            <a:endParaRPr/>
          </a:p>
          <a:p>
            <a:pPr marL="0" lvl="0" indent="0" algn="l" rtl="0">
              <a:spcBef>
                <a:spcPts val="0"/>
              </a:spcBef>
              <a:spcAft>
                <a:spcPts val="0"/>
              </a:spcAft>
              <a:buNone/>
            </a:pPr>
            <a:r>
              <a:rPr lang="en"/>
              <a:t>CDL - BLC joining ReShare</a:t>
            </a:r>
            <a:endParaRPr/>
          </a:p>
          <a:p>
            <a:pPr marL="0" lvl="0" indent="0" algn="l" rtl="0">
              <a:spcBef>
                <a:spcPts val="0"/>
              </a:spcBef>
              <a:spcAft>
                <a:spcPts val="0"/>
              </a:spcAft>
              <a:buNone/>
            </a:pPr>
            <a:r>
              <a:rPr lang="en"/>
              <a:t>Collection analysis at scale </a:t>
            </a:r>
            <a:endParaRPr/>
          </a:p>
          <a:p>
            <a:pPr marL="0" lvl="0" indent="0" algn="l" rtl="0">
              <a:spcBef>
                <a:spcPts val="0"/>
              </a:spcBef>
              <a:spcAft>
                <a:spcPts val="0"/>
              </a:spcAft>
              <a:buNone/>
            </a:pPr>
            <a:r>
              <a:rPr lang="en"/>
              <a:t>CCLP </a:t>
            </a:r>
            <a:endParaRPr/>
          </a:p>
          <a:p>
            <a:pPr marL="0" lvl="0" indent="0" algn="l" rtl="0">
              <a:spcBef>
                <a:spcPts val="0"/>
              </a:spcBef>
              <a:spcAft>
                <a:spcPts val="0"/>
              </a:spcAft>
              <a:buNone/>
            </a:pPr>
            <a:r>
              <a:rPr lang="en"/>
              <a:t>LDP</a:t>
            </a:r>
            <a:endParaRPr/>
          </a:p>
          <a:p>
            <a:pPr marL="0" lvl="0" indent="0" algn="l" rtl="0">
              <a:spcBef>
                <a:spcPts val="0"/>
              </a:spcBef>
              <a:spcAft>
                <a:spcPts val="0"/>
              </a:spcAft>
              <a:buNone/>
            </a:pPr>
            <a:r>
              <a:rPr lang="en"/>
              <a:t>A</a:t>
            </a:r>
            <a:r>
              <a:rPr lang="en" sz="1200">
                <a:solidFill>
                  <a:schemeClr val="dk1"/>
                </a:solidFill>
                <a:latin typeface="Times New Roman"/>
                <a:ea typeface="Times New Roman"/>
                <a:cs typeface="Times New Roman"/>
                <a:sym typeface="Times New Roman"/>
              </a:rPr>
              <a:t>utomated lending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“smart fulfillment”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Inverse Collecting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3180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d392ca95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0d392ca95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400"/>
          </a:p>
          <a:p>
            <a:pPr marL="0" lvl="0" indent="0" algn="l" rtl="0">
              <a:lnSpc>
                <a:spcPct val="150000"/>
              </a:lnSpc>
              <a:spcBef>
                <a:spcPts val="0"/>
              </a:spcBef>
              <a:spcAft>
                <a:spcPts val="0"/>
              </a:spcAft>
              <a:buNone/>
            </a:pPr>
            <a:endParaRPr sz="1400"/>
          </a:p>
          <a:p>
            <a:pPr marL="457200" lvl="0" indent="-317500" algn="l" rtl="0">
              <a:lnSpc>
                <a:spcPct val="150000"/>
              </a:lnSpc>
              <a:spcBef>
                <a:spcPts val="0"/>
              </a:spcBef>
              <a:spcAft>
                <a:spcPts val="0"/>
              </a:spcAft>
              <a:buSzPts val="1400"/>
              <a:buChar char="●"/>
            </a:pPr>
            <a:r>
              <a:rPr lang="en" sz="1400"/>
              <a:t>Presenting the work PALCI’s Retrospective Collections Working Group has done to define a “healthy sharing ecosystem.”  </a:t>
            </a:r>
            <a:r>
              <a:rPr lang="en" sz="1400">
                <a:solidFill>
                  <a:schemeClr val="dk1"/>
                </a:solidFill>
              </a:rPr>
              <a:t>within the context of PALCI and to articulate commitments among consortial members in regards to our shared collections.</a:t>
            </a:r>
            <a:r>
              <a:rPr lang="en" sz="1400"/>
              <a:t>  We hope it will shape future projects involving retrospective collections - particularly leveraging the ReShare shared index. </a:t>
            </a:r>
            <a:endParaRPr sz="1350">
              <a:solidFill>
                <a:schemeClr val="dk1"/>
              </a:solidFill>
              <a:highlight>
                <a:srgbClr val="FFFFFF"/>
              </a:highlight>
            </a:endParaRPr>
          </a:p>
          <a:p>
            <a:pPr marL="457200" lvl="0" indent="-298450" algn="l" rtl="0">
              <a:lnSpc>
                <a:spcPct val="150000"/>
              </a:lnSpc>
              <a:spcBef>
                <a:spcPts val="0"/>
              </a:spcBef>
              <a:spcAft>
                <a:spcPts val="0"/>
              </a:spcAft>
              <a:buClr>
                <a:schemeClr val="dk1"/>
              </a:buClr>
              <a:buSzPts val="1100"/>
              <a:buChar char="●"/>
            </a:pPr>
            <a:r>
              <a:rPr lang="en" sz="1350">
                <a:solidFill>
                  <a:schemeClr val="dk1"/>
                </a:solidFill>
                <a:highlight>
                  <a:srgbClr val="FFFFFF"/>
                </a:highlight>
              </a:rPr>
              <a:t>Many PALCI Libraries are members of a shared print programs - </a:t>
            </a:r>
            <a:r>
              <a:rPr lang="en" sz="1400">
                <a:solidFill>
                  <a:schemeClr val="dk1"/>
                </a:solidFill>
              </a:rPr>
              <a:t> EAST and HathiTrust. </a:t>
            </a:r>
            <a:endParaRPr sz="1400">
              <a:solidFill>
                <a:schemeClr val="dk1"/>
              </a:solidFill>
            </a:endParaRPr>
          </a:p>
          <a:p>
            <a:pPr marL="457200" lvl="0" indent="-314325" algn="l" rtl="0">
              <a:lnSpc>
                <a:spcPct val="150000"/>
              </a:lnSpc>
              <a:spcBef>
                <a:spcPts val="0"/>
              </a:spcBef>
              <a:spcAft>
                <a:spcPts val="0"/>
              </a:spcAft>
              <a:buClr>
                <a:schemeClr val="dk1"/>
              </a:buClr>
              <a:buSzPts val="1350"/>
              <a:buChar char="●"/>
            </a:pPr>
            <a:endParaRPr sz="1350">
              <a:solidFill>
                <a:schemeClr val="dk1"/>
              </a:solidFill>
              <a:highlight>
                <a:srgbClr val="FFFFFF"/>
              </a:highlight>
            </a:endParaRPr>
          </a:p>
          <a:p>
            <a:pPr marL="457200" lvl="0" indent="-314325" algn="l" rtl="0">
              <a:lnSpc>
                <a:spcPct val="150000"/>
              </a:lnSpc>
              <a:spcBef>
                <a:spcPts val="0"/>
              </a:spcBef>
              <a:spcAft>
                <a:spcPts val="0"/>
              </a:spcAft>
              <a:buClr>
                <a:schemeClr val="dk1"/>
              </a:buClr>
              <a:buSzPts val="1350"/>
              <a:buChar char="●"/>
            </a:pPr>
            <a:endParaRPr sz="1400"/>
          </a:p>
        </p:txBody>
      </p:sp>
    </p:spTree>
    <p:extLst>
      <p:ext uri="{BB962C8B-B14F-4D97-AF65-F5344CB8AC3E}">
        <p14:creationId xmlns:p14="http://schemas.microsoft.com/office/powerpoint/2010/main" val="307530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d392ca9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d392ca9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KR Notes</a:t>
            </a:r>
            <a:endParaRPr sz="1300"/>
          </a:p>
          <a:p>
            <a:pPr marL="457200" lvl="0" indent="-311150" algn="l" rtl="0">
              <a:lnSpc>
                <a:spcPct val="115000"/>
              </a:lnSpc>
              <a:spcBef>
                <a:spcPts val="0"/>
              </a:spcBef>
              <a:spcAft>
                <a:spcPts val="0"/>
              </a:spcAft>
              <a:buClr>
                <a:schemeClr val="dk1"/>
              </a:buClr>
              <a:buSzPts val="1300"/>
              <a:buChar char="●"/>
            </a:pPr>
            <a:r>
              <a:rPr lang="en" sz="1300">
                <a:solidFill>
                  <a:schemeClr val="dk1"/>
                </a:solidFill>
              </a:rPr>
              <a:t>System based upon inclusion</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Interoperability of systems</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Support for a diverse set institutions</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Openness of data and ability to share it</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Use of standards</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Access</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For current users - Access to collection is timely and effective delivery systems</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Stewardship of the collective collection</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Sustainable access to collections for future users. A healthy system balances needs of access now with a need to ensure materials are well-cared for and available in the future.</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Trust</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At all levels: our users trust the service (even if they don’t know it’s name) as a place to get materials needed for teaching, learning and research</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Our staff trust the other actors in the system to do their best to fulfill requests, care for materials as if they are our own, and share the load. “Good citizenship” sometimes necessary (i.e., members do things for the good of the whole, and won’t all always benefit equally, or in the same way) </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We all trust consortia leaders, technology providers, developers, and subject matter experts to effectively advocate and work for collective needs; system remains open, inclusive and continues to evolve with our libraries and users. </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Grounded in pragmatism</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For PALCI, we are focused on access, doable and inclusive programs that allow a diverse set of libraries to provide excellent services to their users, sustainability.</a:t>
            </a:r>
            <a:endParaRPr sz="1300">
              <a:solidFill>
                <a:schemeClr val="dk1"/>
              </a:solidFill>
            </a:endParaRPr>
          </a:p>
          <a:p>
            <a:pPr marL="0" lvl="0" indent="0" algn="l" rtl="0">
              <a:spcBef>
                <a:spcPts val="0"/>
              </a:spcBef>
              <a:spcAft>
                <a:spcPts val="0"/>
              </a:spcAft>
              <a:buNone/>
            </a:pPr>
            <a:endParaRPr sz="1300"/>
          </a:p>
          <a:p>
            <a:pPr marL="0" lvl="0" indent="0" algn="l" rtl="0">
              <a:lnSpc>
                <a:spcPct val="115000"/>
              </a:lnSpc>
              <a:spcBef>
                <a:spcPts val="0"/>
              </a:spcBef>
              <a:spcAft>
                <a:spcPts val="0"/>
              </a:spcAft>
              <a:buClr>
                <a:schemeClr val="dk1"/>
              </a:buClr>
              <a:buSzPts val="1100"/>
              <a:buFont typeface="Arial"/>
              <a:buNone/>
            </a:pPr>
            <a:r>
              <a:rPr lang="en" sz="1300">
                <a:solidFill>
                  <a:schemeClr val="dk1"/>
                </a:solidFill>
              </a:rPr>
              <a:t>A healthy sharing ecosystem is one in which all PALCI institutional circulating collections are valued and widely-shareable, particularly in light of the non-homogenous nature of the member libraries. These print collections enhance the sharing ecosystem not only via EZBorrow but through additional projects such as the </a:t>
            </a:r>
            <a:r>
              <a:rPr lang="en" sz="1300" b="1">
                <a:solidFill>
                  <a:schemeClr val="dk1"/>
                </a:solidFill>
              </a:rPr>
              <a:t>Reciprocal On-Site Borrowing Program</a:t>
            </a:r>
            <a:r>
              <a:rPr lang="en" sz="1300">
                <a:solidFill>
                  <a:schemeClr val="dk1"/>
                </a:solidFill>
              </a:rPr>
              <a:t> and the </a:t>
            </a:r>
            <a:r>
              <a:rPr lang="en" sz="1300" b="1">
                <a:solidFill>
                  <a:schemeClr val="dk1"/>
                </a:solidFill>
              </a:rPr>
              <a:t>PALCI Distributed Print Archive</a:t>
            </a:r>
            <a:r>
              <a:rPr lang="en" sz="1300">
                <a:solidFill>
                  <a:schemeClr val="dk1"/>
                </a:solidFill>
              </a:rPr>
              <a:t>.</a:t>
            </a:r>
            <a:endParaRPr sz="1300"/>
          </a:p>
        </p:txBody>
      </p:sp>
    </p:spTree>
    <p:extLst>
      <p:ext uri="{BB962C8B-B14F-4D97-AF65-F5344CB8AC3E}">
        <p14:creationId xmlns:p14="http://schemas.microsoft.com/office/powerpoint/2010/main" val="3833195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10"/>
        <p:cNvGrpSpPr/>
        <p:nvPr/>
      </p:nvGrpSpPr>
      <p:grpSpPr>
        <a:xfrm>
          <a:off x="0" y="0"/>
          <a:ext cx="0" cy="0"/>
          <a:chOff x="0" y="0"/>
          <a:chExt cx="0" cy="0"/>
        </a:xfrm>
      </p:grpSpPr>
      <p:sp>
        <p:nvSpPr>
          <p:cNvPr id="11" name="Google Shape;11;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55200" y="592"/>
            <a:ext cx="2250363" cy="1044300"/>
            <a:chOff x="255200" y="592"/>
            <a:chExt cx="2250363" cy="1044300"/>
          </a:xfrm>
        </p:grpSpPr>
        <p:sp>
          <p:nvSpPr>
            <p:cNvPr id="16" name="Google Shape;16;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905395" y="592"/>
            <a:ext cx="2250363" cy="1044300"/>
            <a:chOff x="905395" y="592"/>
            <a:chExt cx="2250363" cy="1044300"/>
          </a:xfrm>
        </p:grpSpPr>
        <p:sp>
          <p:nvSpPr>
            <p:cNvPr id="20" name="Google Shape;20;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7057468" y="5088"/>
            <a:ext cx="1851282" cy="752108"/>
            <a:chOff x="6917201" y="0"/>
            <a:chExt cx="2227777" cy="863400"/>
          </a:xfrm>
        </p:grpSpPr>
        <p:sp>
          <p:nvSpPr>
            <p:cNvPr id="24" name="Google Shape;24;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6553032" y="4217852"/>
            <a:ext cx="2389068" cy="925737"/>
            <a:chOff x="6917201" y="0"/>
            <a:chExt cx="2227777" cy="863400"/>
          </a:xfrm>
        </p:grpSpPr>
        <p:sp>
          <p:nvSpPr>
            <p:cNvPr id="28" name="Google Shape;28;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99149" y="4055652"/>
            <a:ext cx="2795414" cy="1083308"/>
            <a:chOff x="6917201" y="0"/>
            <a:chExt cx="2227777" cy="863400"/>
          </a:xfrm>
        </p:grpSpPr>
        <p:sp>
          <p:nvSpPr>
            <p:cNvPr id="32" name="Google Shape;32;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6" name="Google Shape;36;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7" name="Google Shape;37;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2"/>
          <p:cNvPicPr preferRelativeResize="0"/>
          <p:nvPr/>
        </p:nvPicPr>
        <p:blipFill>
          <a:blip r:embed="rId2">
            <a:alphaModFix/>
          </a:blip>
          <a:stretch>
            <a:fillRect/>
          </a:stretch>
        </p:blipFill>
        <p:spPr>
          <a:xfrm>
            <a:off x="6692225" y="3990538"/>
            <a:ext cx="2286000" cy="10191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8"/>
        <p:cNvGrpSpPr/>
        <p:nvPr/>
      </p:nvGrpSpPr>
      <p:grpSpPr>
        <a:xfrm>
          <a:off x="0" y="0"/>
          <a:ext cx="0" cy="0"/>
          <a:chOff x="0" y="0"/>
          <a:chExt cx="0" cy="0"/>
        </a:xfrm>
      </p:grpSpPr>
      <p:sp>
        <p:nvSpPr>
          <p:cNvPr id="119" name="Google Shape;119;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11"/>
          <p:cNvGrpSpPr/>
          <p:nvPr/>
        </p:nvGrpSpPr>
        <p:grpSpPr>
          <a:xfrm>
            <a:off x="5959222" y="4119576"/>
            <a:ext cx="2520952" cy="1024165"/>
            <a:chOff x="6917201" y="0"/>
            <a:chExt cx="2227777" cy="863400"/>
          </a:xfrm>
        </p:grpSpPr>
        <p:sp>
          <p:nvSpPr>
            <p:cNvPr id="121" name="Google Shape;121;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11"/>
          <p:cNvGrpSpPr/>
          <p:nvPr/>
        </p:nvGrpSpPr>
        <p:grpSpPr>
          <a:xfrm>
            <a:off x="199149" y="2"/>
            <a:ext cx="2795414" cy="1083308"/>
            <a:chOff x="6917201" y="0"/>
            <a:chExt cx="2227777" cy="863400"/>
          </a:xfrm>
        </p:grpSpPr>
        <p:sp>
          <p:nvSpPr>
            <p:cNvPr id="125" name="Google Shape;125;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9" name="Google Shape;129;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30" name="Google Shape;130;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1" name="Google Shape;131;p11"/>
          <p:cNvPicPr preferRelativeResize="0"/>
          <p:nvPr/>
        </p:nvPicPr>
        <p:blipFill>
          <a:blip r:embed="rId2">
            <a:alphaModFix/>
          </a:blip>
          <a:stretch>
            <a:fillRect/>
          </a:stretch>
        </p:blipFill>
        <p:spPr>
          <a:xfrm>
            <a:off x="6692225" y="3990538"/>
            <a:ext cx="2286000" cy="10191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4" name="Google Shape;134;p12"/>
          <p:cNvPicPr preferRelativeResize="0"/>
          <p:nvPr/>
        </p:nvPicPr>
        <p:blipFill>
          <a:blip r:embed="rId2">
            <a:alphaModFix/>
          </a:blip>
          <a:stretch>
            <a:fillRect/>
          </a:stretch>
        </p:blipFill>
        <p:spPr>
          <a:xfrm>
            <a:off x="6692225" y="3990538"/>
            <a:ext cx="2286000" cy="101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9"/>
        <p:cNvGrpSpPr/>
        <p:nvPr/>
      </p:nvGrpSpPr>
      <p:grpSpPr>
        <a:xfrm>
          <a:off x="0" y="0"/>
          <a:ext cx="0" cy="0"/>
          <a:chOff x="0" y="0"/>
          <a:chExt cx="0" cy="0"/>
        </a:xfrm>
      </p:grpSpPr>
      <p:sp>
        <p:nvSpPr>
          <p:cNvPr id="40" name="Google Shape;40;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3"/>
          <p:cNvGrpSpPr/>
          <p:nvPr/>
        </p:nvGrpSpPr>
        <p:grpSpPr>
          <a:xfrm>
            <a:off x="5594191" y="3961115"/>
            <a:ext cx="2910145" cy="1182340"/>
            <a:chOff x="6917201" y="0"/>
            <a:chExt cx="2227777" cy="863400"/>
          </a:xfrm>
        </p:grpSpPr>
        <p:sp>
          <p:nvSpPr>
            <p:cNvPr id="42" name="Google Shape;42;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3"/>
          <p:cNvGrpSpPr/>
          <p:nvPr/>
        </p:nvGrpSpPr>
        <p:grpSpPr>
          <a:xfrm>
            <a:off x="199149" y="2"/>
            <a:ext cx="2795414" cy="1083308"/>
            <a:chOff x="6917201" y="0"/>
            <a:chExt cx="2227777" cy="863400"/>
          </a:xfrm>
        </p:grpSpPr>
        <p:sp>
          <p:nvSpPr>
            <p:cNvPr id="46" name="Google Shape;46;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50" name="Google Shape;50;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1" name="Google Shape;51;p3"/>
          <p:cNvPicPr preferRelativeResize="0"/>
          <p:nvPr/>
        </p:nvPicPr>
        <p:blipFill>
          <a:blip r:embed="rId2">
            <a:alphaModFix/>
          </a:blip>
          <a:stretch>
            <a:fillRect/>
          </a:stretch>
        </p:blipFill>
        <p:spPr>
          <a:xfrm>
            <a:off x="6692225" y="3990538"/>
            <a:ext cx="2286000" cy="1019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2"/>
        <p:cNvGrpSpPr/>
        <p:nvPr/>
      </p:nvGrpSpPr>
      <p:grpSpPr>
        <a:xfrm>
          <a:off x="0" y="0"/>
          <a:ext cx="0" cy="0"/>
          <a:chOff x="0" y="0"/>
          <a:chExt cx="0" cy="0"/>
        </a:xfrm>
      </p:grpSpPr>
      <p:sp>
        <p:nvSpPr>
          <p:cNvPr id="53" name="Google Shape;53;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7" name="Google Shape;57;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8" name="Google Shape;58;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4"/>
          <p:cNvPicPr preferRelativeResize="0"/>
          <p:nvPr/>
        </p:nvPicPr>
        <p:blipFill>
          <a:blip r:embed="rId2">
            <a:alphaModFix/>
          </a:blip>
          <a:stretch>
            <a:fillRect/>
          </a:stretch>
        </p:blipFill>
        <p:spPr>
          <a:xfrm>
            <a:off x="6692225" y="3990538"/>
            <a:ext cx="2286000" cy="10191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60"/>
        <p:cNvGrpSpPr/>
        <p:nvPr/>
      </p:nvGrpSpPr>
      <p:grpSpPr>
        <a:xfrm>
          <a:off x="0" y="0"/>
          <a:ext cx="0" cy="0"/>
          <a:chOff x="0" y="0"/>
          <a:chExt cx="0" cy="0"/>
        </a:xfrm>
      </p:grpSpPr>
      <p:sp>
        <p:nvSpPr>
          <p:cNvPr id="61" name="Google Shape;61;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5" name="Google Shape;65;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6" name="Google Shape;66;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7" name="Google Shape;67;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5"/>
          <p:cNvPicPr preferRelativeResize="0"/>
          <p:nvPr/>
        </p:nvPicPr>
        <p:blipFill>
          <a:blip r:embed="rId2">
            <a:alphaModFix/>
          </a:blip>
          <a:stretch>
            <a:fillRect/>
          </a:stretch>
        </p:blipFill>
        <p:spPr>
          <a:xfrm>
            <a:off x="6692225" y="3990538"/>
            <a:ext cx="2286000" cy="1019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9"/>
        <p:cNvGrpSpPr/>
        <p:nvPr/>
      </p:nvGrpSpPr>
      <p:grpSpPr>
        <a:xfrm>
          <a:off x="0" y="0"/>
          <a:ext cx="0" cy="0"/>
          <a:chOff x="0" y="0"/>
          <a:chExt cx="0" cy="0"/>
        </a:xfrm>
      </p:grpSpPr>
      <p:sp>
        <p:nvSpPr>
          <p:cNvPr id="70" name="Google Shape;70;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4" name="Google Shape;74;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5" name="Google Shape;75;p6"/>
          <p:cNvPicPr preferRelativeResize="0"/>
          <p:nvPr/>
        </p:nvPicPr>
        <p:blipFill>
          <a:blip r:embed="rId2">
            <a:alphaModFix/>
          </a:blip>
          <a:stretch>
            <a:fillRect/>
          </a:stretch>
        </p:blipFill>
        <p:spPr>
          <a:xfrm>
            <a:off x="6692225" y="3990538"/>
            <a:ext cx="2286000" cy="10191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6"/>
        <p:cNvGrpSpPr/>
        <p:nvPr/>
      </p:nvGrpSpPr>
      <p:grpSpPr>
        <a:xfrm>
          <a:off x="0" y="0"/>
          <a:ext cx="0" cy="0"/>
          <a:chOff x="0" y="0"/>
          <a:chExt cx="0" cy="0"/>
        </a:xfrm>
      </p:grpSpPr>
      <p:sp>
        <p:nvSpPr>
          <p:cNvPr id="77" name="Google Shape;77;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1" name="Google Shape;81;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82" name="Google Shape;82;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7"/>
          <p:cNvPicPr preferRelativeResize="0"/>
          <p:nvPr/>
        </p:nvPicPr>
        <p:blipFill>
          <a:blip r:embed="rId2">
            <a:alphaModFix/>
          </a:blip>
          <a:stretch>
            <a:fillRect/>
          </a:stretch>
        </p:blipFill>
        <p:spPr>
          <a:xfrm>
            <a:off x="6692225" y="3990538"/>
            <a:ext cx="2286000" cy="10191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84"/>
        <p:cNvGrpSpPr/>
        <p:nvPr/>
      </p:nvGrpSpPr>
      <p:grpSpPr>
        <a:xfrm>
          <a:off x="0" y="0"/>
          <a:ext cx="0" cy="0"/>
          <a:chOff x="0" y="0"/>
          <a:chExt cx="0" cy="0"/>
        </a:xfrm>
      </p:grpSpPr>
      <p:sp>
        <p:nvSpPr>
          <p:cNvPr id="85" name="Google Shape;85;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8"/>
          <p:cNvGrpSpPr/>
          <p:nvPr/>
        </p:nvGrpSpPr>
        <p:grpSpPr>
          <a:xfrm>
            <a:off x="255991" y="-118"/>
            <a:ext cx="2251347" cy="1043408"/>
            <a:chOff x="3961956" y="4383950"/>
            <a:chExt cx="1160548" cy="548700"/>
          </a:xfrm>
        </p:grpSpPr>
        <p:sp>
          <p:nvSpPr>
            <p:cNvPr id="88" name="Google Shape;88;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8"/>
          <p:cNvGrpSpPr/>
          <p:nvPr/>
        </p:nvGrpSpPr>
        <p:grpSpPr>
          <a:xfrm>
            <a:off x="34934" y="4522125"/>
            <a:ext cx="1593306" cy="617072"/>
            <a:chOff x="6917201" y="0"/>
            <a:chExt cx="2227777" cy="863400"/>
          </a:xfrm>
        </p:grpSpPr>
        <p:sp>
          <p:nvSpPr>
            <p:cNvPr id="93" name="Google Shape;93;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8"/>
          <p:cNvGrpSpPr/>
          <p:nvPr/>
        </p:nvGrpSpPr>
        <p:grpSpPr>
          <a:xfrm>
            <a:off x="5886353" y="1243"/>
            <a:ext cx="3257455" cy="1261514"/>
            <a:chOff x="6917201" y="0"/>
            <a:chExt cx="2227777" cy="863400"/>
          </a:xfrm>
        </p:grpSpPr>
        <p:sp>
          <p:nvSpPr>
            <p:cNvPr id="97" name="Google Shape;97;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101" name="Google Shape;101;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02"/>
        <p:cNvGrpSpPr/>
        <p:nvPr/>
      </p:nvGrpSpPr>
      <p:grpSpPr>
        <a:xfrm>
          <a:off x="0" y="0"/>
          <a:ext cx="0" cy="0"/>
          <a:chOff x="0" y="0"/>
          <a:chExt cx="0" cy="0"/>
        </a:xfrm>
      </p:grpSpPr>
      <p:sp>
        <p:nvSpPr>
          <p:cNvPr id="103" name="Google Shape;103;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7" name="Google Shape;107;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8" name="Google Shape;108;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9" name="Google Shape;109;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0" name="Google Shape;110;p9"/>
          <p:cNvPicPr preferRelativeResize="0"/>
          <p:nvPr/>
        </p:nvPicPr>
        <p:blipFill>
          <a:blip r:embed="rId2">
            <a:alphaModFix/>
          </a:blip>
          <a:stretch>
            <a:fillRect/>
          </a:stretch>
        </p:blipFill>
        <p:spPr>
          <a:xfrm>
            <a:off x="6692225" y="3990538"/>
            <a:ext cx="2286000" cy="10191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11"/>
        <p:cNvGrpSpPr/>
        <p:nvPr/>
      </p:nvGrpSpPr>
      <p:grpSpPr>
        <a:xfrm>
          <a:off x="0" y="0"/>
          <a:ext cx="0" cy="0"/>
          <a:chOff x="0" y="0"/>
          <a:chExt cx="0" cy="0"/>
        </a:xfrm>
      </p:grpSpPr>
      <p:sp>
        <p:nvSpPr>
          <p:cNvPr id="112" name="Google Shape;112;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16" name="Google Shape;116;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7" name="Google Shape;117;p10"/>
          <p:cNvPicPr preferRelativeResize="0"/>
          <p:nvPr/>
        </p:nvPicPr>
        <p:blipFill>
          <a:blip r:embed="rId2">
            <a:alphaModFix/>
          </a:blip>
          <a:stretch>
            <a:fillRect/>
          </a:stretch>
        </p:blipFill>
        <p:spPr>
          <a:xfrm>
            <a:off x="6692225" y="3990538"/>
            <a:ext cx="2286000" cy="10191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6692225" y="3990538"/>
            <a:ext cx="2286000" cy="1019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 sz="2300" b="1"/>
              <a:t>Shared Print and Resource Sharing:</a:t>
            </a:r>
            <a:endParaRPr sz="2300" b="1"/>
          </a:p>
          <a:p>
            <a:pPr marL="0" lvl="0" indent="0" algn="ctr" rtl="0">
              <a:spcBef>
                <a:spcPts val="0"/>
              </a:spcBef>
              <a:spcAft>
                <a:spcPts val="0"/>
              </a:spcAft>
              <a:buNone/>
            </a:pPr>
            <a:r>
              <a:rPr lang="en">
                <a:solidFill>
                  <a:srgbClr val="073763"/>
                </a:solidFill>
              </a:rPr>
              <a:t>ReShare</a:t>
            </a:r>
            <a:endParaRPr>
              <a:solidFill>
                <a:srgbClr val="073763"/>
              </a:solidFill>
            </a:endParaRPr>
          </a:p>
        </p:txBody>
      </p:sp>
      <p:sp>
        <p:nvSpPr>
          <p:cNvPr id="140" name="Google Shape;140;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PAN</a:t>
            </a:r>
            <a:endParaRPr/>
          </a:p>
          <a:p>
            <a:pPr marL="0" lvl="0" indent="0" algn="ctr" rtl="0">
              <a:spcBef>
                <a:spcPts val="0"/>
              </a:spcBef>
              <a:spcAft>
                <a:spcPts val="0"/>
              </a:spcAft>
              <a:buNone/>
            </a:pPr>
            <a:r>
              <a:rPr lang="en"/>
              <a:t>January 21, 2022</a:t>
            </a:r>
            <a:endParaRPr/>
          </a:p>
        </p:txBody>
      </p:sp>
      <p:pic>
        <p:nvPicPr>
          <p:cNvPr id="141" name="Google Shape;141;p13"/>
          <p:cNvPicPr preferRelativeResize="0"/>
          <p:nvPr/>
        </p:nvPicPr>
        <p:blipFill>
          <a:blip r:embed="rId3">
            <a:alphaModFix/>
          </a:blip>
          <a:stretch>
            <a:fillRect/>
          </a:stretch>
        </p:blipFill>
        <p:spPr>
          <a:xfrm>
            <a:off x="6692225" y="3990538"/>
            <a:ext cx="2286000" cy="1019175"/>
          </a:xfrm>
          <a:prstGeom prst="rect">
            <a:avLst/>
          </a:prstGeom>
          <a:noFill/>
          <a:ln>
            <a:noFill/>
          </a:ln>
        </p:spPr>
      </p:pic>
      <p:sp>
        <p:nvSpPr>
          <p:cNvPr id="142" name="Google Shape;142;p13"/>
          <p:cNvSpPr txBox="1"/>
          <p:nvPr/>
        </p:nvSpPr>
        <p:spPr>
          <a:xfrm>
            <a:off x="2792700" y="1028100"/>
            <a:ext cx="509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a:spLocks noGrp="1"/>
          </p:cNvSpPr>
          <p:nvPr>
            <p:ph type="title"/>
          </p:nvPr>
        </p:nvSpPr>
        <p:spPr>
          <a:xfrm>
            <a:off x="53340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Healthy Ecosystem: E-ZBorrow</a:t>
            </a:r>
            <a:endParaRPr/>
          </a:p>
        </p:txBody>
      </p:sp>
      <p:sp>
        <p:nvSpPr>
          <p:cNvPr id="205" name="Google Shape;205;p22"/>
          <p:cNvSpPr txBox="1">
            <a:spLocks noGrp="1"/>
          </p:cNvSpPr>
          <p:nvPr>
            <p:ph type="body" idx="1"/>
          </p:nvPr>
        </p:nvSpPr>
        <p:spPr>
          <a:xfrm>
            <a:off x="838450" y="1729175"/>
            <a:ext cx="7505700" cy="2448000"/>
          </a:xfrm>
          <a:prstGeom prst="rect">
            <a:avLst/>
          </a:prstGeom>
        </p:spPr>
        <p:txBody>
          <a:bodyPr spcFirstLastPara="1" wrap="square" lIns="91425" tIns="91425" rIns="91425" bIns="91425" anchor="t" anchorCtr="0">
            <a:noAutofit/>
          </a:bodyPr>
          <a:lstStyle/>
          <a:p>
            <a:pPr marL="457200" marR="0" lvl="0" indent="-346319" algn="l" rtl="0">
              <a:lnSpc>
                <a:spcPct val="80000"/>
              </a:lnSpc>
              <a:spcBef>
                <a:spcPts val="1000"/>
              </a:spcBef>
              <a:spcAft>
                <a:spcPts val="0"/>
              </a:spcAft>
              <a:buClr>
                <a:schemeClr val="accent5"/>
              </a:buClr>
              <a:buSzPts val="1854"/>
              <a:buFont typeface="Nunito"/>
              <a:buChar char="●"/>
            </a:pPr>
            <a:r>
              <a:rPr lang="en" sz="1853">
                <a:solidFill>
                  <a:schemeClr val="accent5"/>
                </a:solidFill>
                <a:latin typeface="Nunito"/>
                <a:ea typeface="Nunito"/>
                <a:cs typeface="Nunito"/>
                <a:sym typeface="Nunito"/>
              </a:rPr>
              <a:t>Excellent user experience </a:t>
            </a:r>
            <a:endParaRPr sz="1853">
              <a:solidFill>
                <a:schemeClr val="accent5"/>
              </a:solidFill>
              <a:latin typeface="Nunito"/>
              <a:ea typeface="Nunito"/>
              <a:cs typeface="Nunito"/>
              <a:sym typeface="Nunito"/>
            </a:endParaRPr>
          </a:p>
          <a:p>
            <a:pPr marL="457200" marR="0" lvl="0" indent="-346319" algn="l" rtl="0">
              <a:lnSpc>
                <a:spcPct val="80000"/>
              </a:lnSpc>
              <a:spcBef>
                <a:spcPts val="1200"/>
              </a:spcBef>
              <a:spcAft>
                <a:spcPts val="0"/>
              </a:spcAft>
              <a:buClr>
                <a:schemeClr val="accent5"/>
              </a:buClr>
              <a:buSzPts val="1854"/>
              <a:buFont typeface="Nunito"/>
              <a:buChar char="●"/>
            </a:pPr>
            <a:r>
              <a:rPr lang="en" sz="1853">
                <a:solidFill>
                  <a:schemeClr val="accent5"/>
                </a:solidFill>
                <a:latin typeface="Nunito"/>
                <a:ea typeface="Nunito"/>
                <a:cs typeface="Nunito"/>
                <a:sym typeface="Nunito"/>
              </a:rPr>
              <a:t>Sustainable for Libraries</a:t>
            </a:r>
            <a:endParaRPr sz="1853">
              <a:solidFill>
                <a:schemeClr val="accent5"/>
              </a:solidFill>
              <a:latin typeface="Nunito"/>
              <a:ea typeface="Nunito"/>
              <a:cs typeface="Nunito"/>
              <a:sym typeface="Nunito"/>
            </a:endParaRPr>
          </a:p>
          <a:p>
            <a:pPr marL="457200" marR="0" lvl="0" indent="-346319" algn="l" rtl="0">
              <a:lnSpc>
                <a:spcPct val="80000"/>
              </a:lnSpc>
              <a:spcBef>
                <a:spcPts val="1200"/>
              </a:spcBef>
              <a:spcAft>
                <a:spcPts val="0"/>
              </a:spcAft>
              <a:buClr>
                <a:schemeClr val="accent5"/>
              </a:buClr>
              <a:buSzPts val="1854"/>
              <a:buFont typeface="Nunito"/>
              <a:buChar char="●"/>
            </a:pPr>
            <a:r>
              <a:rPr lang="en" sz="1853">
                <a:solidFill>
                  <a:schemeClr val="accent5"/>
                </a:solidFill>
                <a:latin typeface="Nunito"/>
                <a:ea typeface="Nunito"/>
                <a:cs typeface="Nunito"/>
                <a:sym typeface="Nunito"/>
              </a:rPr>
              <a:t>Active practitioner community </a:t>
            </a:r>
            <a:endParaRPr sz="1853">
              <a:solidFill>
                <a:schemeClr val="accent5"/>
              </a:solidFill>
              <a:latin typeface="Nunito"/>
              <a:ea typeface="Nunito"/>
              <a:cs typeface="Nunito"/>
              <a:sym typeface="Nunito"/>
            </a:endParaRPr>
          </a:p>
          <a:p>
            <a:pPr marL="457200" marR="0" lvl="0" indent="-346319" algn="l" rtl="0">
              <a:lnSpc>
                <a:spcPct val="80000"/>
              </a:lnSpc>
              <a:spcBef>
                <a:spcPts val="1200"/>
              </a:spcBef>
              <a:spcAft>
                <a:spcPts val="0"/>
              </a:spcAft>
              <a:buClr>
                <a:schemeClr val="accent5"/>
              </a:buClr>
              <a:buSzPts val="1854"/>
              <a:buFont typeface="Nunito"/>
              <a:buChar char="●"/>
            </a:pPr>
            <a:r>
              <a:rPr lang="en" sz="1853">
                <a:solidFill>
                  <a:schemeClr val="accent5"/>
                </a:solidFill>
                <a:latin typeface="Nunito"/>
                <a:ea typeface="Nunito"/>
                <a:cs typeface="Nunito"/>
                <a:sym typeface="Nunito"/>
              </a:rPr>
              <a:t>Commitment to growth</a:t>
            </a:r>
            <a:endParaRPr sz="1528">
              <a:solidFill>
                <a:srgbClr val="000000"/>
              </a:solidFill>
              <a:latin typeface="Arial"/>
              <a:ea typeface="Arial"/>
              <a:cs typeface="Arial"/>
              <a:sym typeface="Arial"/>
            </a:endParaRPr>
          </a:p>
          <a:p>
            <a:pPr marL="0" lvl="0" indent="0" algn="l" rtl="0">
              <a:lnSpc>
                <a:spcPct val="80000"/>
              </a:lnSpc>
              <a:spcBef>
                <a:spcPts val="1200"/>
              </a:spcBef>
              <a:spcAft>
                <a:spcPts val="1200"/>
              </a:spcAft>
              <a:buSzPts val="275"/>
              <a:buNone/>
            </a:pPr>
            <a:endParaRPr sz="750">
              <a:solidFill>
                <a:schemeClr val="accent5"/>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Presenters</a:t>
            </a:r>
            <a:endParaRPr/>
          </a:p>
        </p:txBody>
      </p:sp>
      <p:sp>
        <p:nvSpPr>
          <p:cNvPr id="148" name="Google Shape;148;p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a:t>Pam Jones, Executive Director, ConnectNY</a:t>
            </a:r>
            <a:endParaRPr sz="1900"/>
          </a:p>
          <a:p>
            <a:pPr marL="0" lvl="0" indent="0" algn="l" rtl="0">
              <a:spcBef>
                <a:spcPts val="1200"/>
              </a:spcBef>
              <a:spcAft>
                <a:spcPts val="0"/>
              </a:spcAft>
              <a:buNone/>
            </a:pPr>
            <a:r>
              <a:rPr lang="en" sz="1900"/>
              <a:t>Boaz Nadev-Manes, University Librarian, Lehigh University</a:t>
            </a:r>
            <a:endParaRPr sz="1900"/>
          </a:p>
          <a:p>
            <a:pPr marL="0" lvl="0" indent="0" algn="l" rtl="0">
              <a:spcBef>
                <a:spcPts val="1200"/>
              </a:spcBef>
              <a:spcAft>
                <a:spcPts val="1200"/>
              </a:spcAft>
              <a:buNone/>
            </a:pPr>
            <a:r>
              <a:rPr lang="en" sz="1900"/>
              <a:t>Kristina Rose, Associate Dean for Collections &amp; Content Strategy, New York University Libraries</a:t>
            </a:r>
            <a:endParaRPr sz="1900"/>
          </a:p>
        </p:txBody>
      </p:sp>
      <p:pic>
        <p:nvPicPr>
          <p:cNvPr id="149" name="Google Shape;149;p14"/>
          <p:cNvPicPr preferRelativeResize="0"/>
          <p:nvPr/>
        </p:nvPicPr>
        <p:blipFill>
          <a:blip r:embed="rId3">
            <a:alphaModFix/>
          </a:blip>
          <a:stretch>
            <a:fillRect/>
          </a:stretch>
        </p:blipFill>
        <p:spPr>
          <a:xfrm>
            <a:off x="6692225" y="3990538"/>
            <a:ext cx="2286000" cy="1019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ReShare?</a:t>
            </a:r>
            <a:endParaRPr/>
          </a:p>
        </p:txBody>
      </p:sp>
      <p:sp>
        <p:nvSpPr>
          <p:cNvPr id="155" name="Google Shape;155;p1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accent5"/>
              </a:buClr>
              <a:buSzPts val="1300"/>
              <a:buChar char="●"/>
            </a:pPr>
            <a:r>
              <a:rPr lang="en">
                <a:solidFill>
                  <a:schemeClr val="accent5"/>
                </a:solidFill>
              </a:rPr>
              <a:t>Open source software</a:t>
            </a:r>
            <a:endParaRPr>
              <a:solidFill>
                <a:schemeClr val="accent5"/>
              </a:solidFill>
            </a:endParaRPr>
          </a:p>
          <a:p>
            <a:pPr marL="457200" lvl="0" indent="-311150" algn="l" rtl="0">
              <a:spcBef>
                <a:spcPts val="0"/>
              </a:spcBef>
              <a:spcAft>
                <a:spcPts val="0"/>
              </a:spcAft>
              <a:buClr>
                <a:schemeClr val="accent5"/>
              </a:buClr>
              <a:buSzPts val="1300"/>
              <a:buChar char="●"/>
            </a:pPr>
            <a:r>
              <a:rPr lang="en">
                <a:solidFill>
                  <a:schemeClr val="accent5"/>
                </a:solidFill>
              </a:rPr>
              <a:t>Inclusive, community-owned ecosystem made up of libraries, consortia, software developers, and open source advocates</a:t>
            </a:r>
            <a:endParaRPr>
              <a:solidFill>
                <a:schemeClr val="accent5"/>
              </a:solidFill>
            </a:endParaRPr>
          </a:p>
          <a:p>
            <a:pPr marL="457200" lvl="0" indent="-311150" algn="l" rtl="0">
              <a:spcBef>
                <a:spcPts val="0"/>
              </a:spcBef>
              <a:spcAft>
                <a:spcPts val="0"/>
              </a:spcAft>
              <a:buClr>
                <a:schemeClr val="accent5"/>
              </a:buClr>
              <a:buSzPts val="1300"/>
              <a:buChar char="●"/>
            </a:pPr>
            <a:r>
              <a:rPr lang="en">
                <a:solidFill>
                  <a:schemeClr val="accent5"/>
                </a:solidFill>
              </a:rPr>
              <a:t>No ILS/LSP limitations: system agnostic</a:t>
            </a:r>
            <a:endParaRPr>
              <a:solidFill>
                <a:schemeClr val="accent5"/>
              </a:solidFill>
            </a:endParaRPr>
          </a:p>
          <a:p>
            <a:pPr marL="457200" lvl="0" indent="-311150" algn="l" rtl="0">
              <a:spcBef>
                <a:spcPts val="0"/>
              </a:spcBef>
              <a:spcAft>
                <a:spcPts val="0"/>
              </a:spcAft>
              <a:buClr>
                <a:schemeClr val="accent5"/>
              </a:buClr>
              <a:buSzPts val="1300"/>
              <a:buChar char="●"/>
            </a:pPr>
            <a:r>
              <a:rPr lang="en">
                <a:solidFill>
                  <a:schemeClr val="accent5"/>
                </a:solidFill>
              </a:rPr>
              <a:t>Standards-based protocols</a:t>
            </a:r>
            <a:endParaRPr>
              <a:solidFill>
                <a:schemeClr val="accent5"/>
              </a:solidFill>
            </a:endParaRPr>
          </a:p>
          <a:p>
            <a:pPr marL="457200" lvl="0" indent="-311150" algn="l" rtl="0">
              <a:spcBef>
                <a:spcPts val="0"/>
              </a:spcBef>
              <a:spcAft>
                <a:spcPts val="0"/>
              </a:spcAft>
              <a:buClr>
                <a:schemeClr val="accent5"/>
              </a:buClr>
              <a:buSzPts val="1300"/>
              <a:buChar char="●"/>
            </a:pPr>
            <a:r>
              <a:rPr lang="en">
                <a:solidFill>
                  <a:schemeClr val="accent5"/>
                </a:solidFill>
              </a:rPr>
              <a:t>Returnables now; road map includes non-returnables and CDL support</a:t>
            </a:r>
            <a:endParaRPr>
              <a:solidFill>
                <a:schemeClr val="accent5"/>
              </a:solidFill>
            </a:endParaRPr>
          </a:p>
          <a:p>
            <a:pPr marL="457200" lvl="0" indent="-311150" algn="l" rtl="0">
              <a:spcBef>
                <a:spcPts val="0"/>
              </a:spcBef>
              <a:spcAft>
                <a:spcPts val="0"/>
              </a:spcAft>
              <a:buClr>
                <a:schemeClr val="accent5"/>
              </a:buClr>
              <a:buSzPts val="1300"/>
              <a:buChar char="●"/>
            </a:pPr>
            <a:r>
              <a:rPr lang="en">
                <a:solidFill>
                  <a:schemeClr val="accent5"/>
                </a:solidFill>
              </a:rPr>
              <a:t>Enables collective collections (rather than providing sharing of individual collections)</a:t>
            </a:r>
            <a:endParaRPr>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Consortial View: ConnectNY</a:t>
            </a:r>
            <a:endParaRPr/>
          </a:p>
        </p:txBody>
      </p:sp>
      <p:sp>
        <p:nvSpPr>
          <p:cNvPr id="161" name="Google Shape;161;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3000">
                <a:solidFill>
                  <a:schemeClr val="accent5"/>
                </a:solidFill>
                <a:latin typeface="Nunito"/>
                <a:ea typeface="Nunito"/>
                <a:cs typeface="Nunito"/>
                <a:sym typeface="Nunito"/>
              </a:rPr>
              <a:t>Why ReShare?</a:t>
            </a:r>
            <a:endParaRPr sz="3000">
              <a:solidFill>
                <a:schemeClr val="accent5"/>
              </a:solidFill>
              <a:latin typeface="Nunito"/>
              <a:ea typeface="Nunito"/>
              <a:cs typeface="Nunito"/>
              <a:sym typeface="Nunito"/>
            </a:endParaRPr>
          </a:p>
          <a:p>
            <a:pPr marL="0" lvl="0" indent="0" algn="l" rtl="0">
              <a:lnSpc>
                <a:spcPct val="100000"/>
              </a:lnSpc>
              <a:spcBef>
                <a:spcPts val="1200"/>
              </a:spcBef>
              <a:spcAft>
                <a:spcPts val="0"/>
              </a:spcAft>
              <a:buNone/>
            </a:pPr>
            <a:r>
              <a:rPr lang="en" sz="3000">
                <a:solidFill>
                  <a:schemeClr val="accent5"/>
                </a:solidFill>
                <a:latin typeface="Nunito"/>
                <a:ea typeface="Nunito"/>
                <a:cs typeface="Nunito"/>
                <a:sym typeface="Nunito"/>
              </a:rPr>
              <a:t>Why now?</a:t>
            </a:r>
            <a:endParaRPr sz="3000">
              <a:solidFill>
                <a:schemeClr val="accent5"/>
              </a:solidFill>
              <a:latin typeface="Nunito"/>
              <a:ea typeface="Nunito"/>
              <a:cs typeface="Nunito"/>
              <a:sym typeface="Nunito"/>
            </a:endParaRPr>
          </a:p>
          <a:p>
            <a:pPr marL="0" lvl="0" indent="0" algn="l" rtl="0">
              <a:lnSpc>
                <a:spcPct val="100000"/>
              </a:lnSpc>
              <a:spcBef>
                <a:spcPts val="1200"/>
              </a:spcBef>
              <a:spcAft>
                <a:spcPts val="1200"/>
              </a:spcAft>
              <a:buNone/>
            </a:pPr>
            <a:r>
              <a:rPr lang="en" sz="3000">
                <a:solidFill>
                  <a:schemeClr val="accent5"/>
                </a:solidFill>
                <a:latin typeface="Nunito"/>
                <a:ea typeface="Nunito"/>
                <a:cs typeface="Nunito"/>
                <a:sym typeface="Nunito"/>
              </a:rPr>
              <a:t>How’s it going?</a:t>
            </a:r>
            <a:endParaRPr sz="3000">
              <a:solidFill>
                <a:schemeClr val="accent5"/>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a:spLocks noGrp="1"/>
          </p:cNvSpPr>
          <p:nvPr>
            <p:ph type="ctrTitle"/>
          </p:nvPr>
        </p:nvSpPr>
        <p:spPr>
          <a:xfrm>
            <a:off x="393500" y="2284400"/>
            <a:ext cx="5727000" cy="589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August 2021 - Partnership Wide Implementation </a:t>
            </a:r>
            <a:endParaRPr/>
          </a:p>
        </p:txBody>
      </p:sp>
      <p:sp>
        <p:nvSpPr>
          <p:cNvPr id="167" name="Google Shape;167;p17"/>
          <p:cNvSpPr txBox="1">
            <a:spLocks noGrp="1"/>
          </p:cNvSpPr>
          <p:nvPr>
            <p:ph type="subTitle" idx="1"/>
          </p:nvPr>
        </p:nvSpPr>
        <p:spPr>
          <a:xfrm>
            <a:off x="637475" y="3270933"/>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Boaz Nadav Manes</a:t>
            </a:r>
            <a:endParaRPr/>
          </a:p>
        </p:txBody>
      </p:sp>
      <p:pic>
        <p:nvPicPr>
          <p:cNvPr id="168" name="Google Shape;168;p17"/>
          <p:cNvPicPr preferRelativeResize="0"/>
          <p:nvPr/>
        </p:nvPicPr>
        <p:blipFill>
          <a:blip r:embed="rId3">
            <a:alphaModFix/>
          </a:blip>
          <a:stretch>
            <a:fillRect/>
          </a:stretch>
        </p:blipFill>
        <p:spPr>
          <a:xfrm>
            <a:off x="6483171" y="1451100"/>
            <a:ext cx="2146075" cy="2241299"/>
          </a:xfrm>
          <a:prstGeom prst="rect">
            <a:avLst/>
          </a:prstGeom>
          <a:noFill/>
          <a:ln>
            <a:noFill/>
          </a:ln>
        </p:spPr>
      </p:pic>
      <p:sp>
        <p:nvSpPr>
          <p:cNvPr id="169" name="Google Shape;169;p17"/>
          <p:cNvSpPr txBox="1"/>
          <p:nvPr/>
        </p:nvSpPr>
        <p:spPr>
          <a:xfrm>
            <a:off x="545975" y="1206675"/>
            <a:ext cx="5833200" cy="68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1500" b="1">
                <a:latin typeface="Lora"/>
                <a:ea typeface="Lora"/>
                <a:cs typeface="Lora"/>
                <a:sym typeface="Lora"/>
              </a:rPr>
              <a:t>Vision</a:t>
            </a:r>
            <a:r>
              <a:rPr lang="en" sz="1500">
                <a:latin typeface="Lora"/>
                <a:ea typeface="Lora"/>
                <a:cs typeface="Lora"/>
                <a:sym typeface="Lora"/>
              </a:rPr>
              <a:t>: PALCI is the </a:t>
            </a:r>
            <a:r>
              <a:rPr lang="en" sz="1500" b="1">
                <a:latin typeface="Lora"/>
                <a:ea typeface="Lora"/>
                <a:cs typeface="Lora"/>
                <a:sym typeface="Lora"/>
              </a:rPr>
              <a:t>trusted and preferred partnership</a:t>
            </a:r>
            <a:r>
              <a:rPr lang="en" sz="1500">
                <a:latin typeface="Lora"/>
                <a:ea typeface="Lora"/>
                <a:cs typeface="Lora"/>
                <a:sym typeface="Lora"/>
              </a:rPr>
              <a:t> for academic library collaboration and innovation.</a:t>
            </a:r>
            <a:endParaRPr sz="1500">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8"/>
          <p:cNvSpPr txBox="1">
            <a:spLocks noGrp="1"/>
          </p:cNvSpPr>
          <p:nvPr>
            <p:ph type="ctrTitle"/>
          </p:nvPr>
        </p:nvSpPr>
        <p:spPr>
          <a:xfrm>
            <a:off x="1072125" y="2433749"/>
            <a:ext cx="5920500" cy="16236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Lehigh’s Implementation of ReShare - "tip of the spear" Mark Canney</a:t>
            </a:r>
            <a:endParaRPr sz="1100">
              <a:solidFill>
                <a:srgbClr val="000000"/>
              </a:solidFill>
              <a:latin typeface="Arial"/>
              <a:ea typeface="Arial"/>
              <a:cs typeface="Arial"/>
              <a:sym typeface="Arial"/>
            </a:endParaRPr>
          </a:p>
        </p:txBody>
      </p:sp>
      <p:pic>
        <p:nvPicPr>
          <p:cNvPr id="175" name="Google Shape;175;p18"/>
          <p:cNvPicPr preferRelativeResize="0"/>
          <p:nvPr/>
        </p:nvPicPr>
        <p:blipFill>
          <a:blip r:embed="rId3">
            <a:alphaModFix/>
          </a:blip>
          <a:stretch>
            <a:fillRect/>
          </a:stretch>
        </p:blipFill>
        <p:spPr>
          <a:xfrm>
            <a:off x="224225" y="224225"/>
            <a:ext cx="4419601" cy="1141063"/>
          </a:xfrm>
          <a:prstGeom prst="rect">
            <a:avLst/>
          </a:prstGeom>
          <a:noFill/>
          <a:ln>
            <a:noFill/>
          </a:ln>
        </p:spPr>
      </p:pic>
      <p:sp>
        <p:nvSpPr>
          <p:cNvPr id="176" name="Google Shape;176;p18"/>
          <p:cNvSpPr txBox="1"/>
          <p:nvPr/>
        </p:nvSpPr>
        <p:spPr>
          <a:xfrm>
            <a:off x="1072125" y="2971200"/>
            <a:ext cx="73461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t>“Move away from vendor and proprietary systems and make use of open data through the use of API development and other interoperability technologies based on library standards” Sharon Wiles-Young</a:t>
            </a:r>
            <a:endParaRPr>
              <a:latin typeface="Calibri"/>
              <a:ea typeface="Calibri"/>
              <a:cs typeface="Calibri"/>
              <a:sym typeface="Calibri"/>
            </a:endParaRPr>
          </a:p>
        </p:txBody>
      </p:sp>
      <p:sp>
        <p:nvSpPr>
          <p:cNvPr id="177" name="Google Shape;177;p18"/>
          <p:cNvSpPr txBox="1"/>
          <p:nvPr/>
        </p:nvSpPr>
        <p:spPr>
          <a:xfrm>
            <a:off x="1072125" y="1752700"/>
            <a:ext cx="6641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Calibri"/>
                <a:ea typeface="Calibri"/>
                <a:cs typeface="Calibri"/>
                <a:sym typeface="Calibri"/>
              </a:rPr>
              <a:t>Localization process (2018-2021)</a:t>
            </a:r>
            <a:endParaRPr sz="17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9"/>
          <p:cNvSpPr txBox="1">
            <a:spLocks noGrp="1"/>
          </p:cNvSpPr>
          <p:nvPr>
            <p:ph type="ctrTitle"/>
          </p:nvPr>
        </p:nvSpPr>
        <p:spPr>
          <a:xfrm>
            <a:off x="1743403" y="1696008"/>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t>Present Future</a:t>
            </a:r>
            <a:r>
              <a:rPr lang="en"/>
              <a:t> </a:t>
            </a:r>
            <a:endParaRPr/>
          </a:p>
        </p:txBody>
      </p:sp>
      <p:sp>
        <p:nvSpPr>
          <p:cNvPr id="183" name="Google Shape;183;p19"/>
          <p:cNvSpPr txBox="1"/>
          <p:nvPr/>
        </p:nvSpPr>
        <p:spPr>
          <a:xfrm>
            <a:off x="1743400" y="821475"/>
            <a:ext cx="5490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Shared Print = DATA = Actionable Accountability</a:t>
            </a:r>
            <a:r>
              <a:rPr lang="en"/>
              <a:t> </a:t>
            </a:r>
            <a:endParaRPr/>
          </a:p>
        </p:txBody>
      </p:sp>
      <p:sp>
        <p:nvSpPr>
          <p:cNvPr id="184" name="Google Shape;184;p19"/>
          <p:cNvSpPr txBox="1"/>
          <p:nvPr/>
        </p:nvSpPr>
        <p:spPr>
          <a:xfrm>
            <a:off x="416250" y="1776825"/>
            <a:ext cx="24549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i="1">
                <a:latin typeface="Times New Roman"/>
                <a:ea typeface="Times New Roman"/>
                <a:cs typeface="Times New Roman"/>
                <a:sym typeface="Times New Roman"/>
              </a:rPr>
              <a:t>The Belonging Collection</a:t>
            </a:r>
            <a:endParaRPr sz="1200" b="1" i="1">
              <a:latin typeface="Times New Roman"/>
              <a:ea typeface="Times New Roman"/>
              <a:cs typeface="Times New Roman"/>
              <a:sym typeface="Times New Roman"/>
            </a:endParaRPr>
          </a:p>
          <a:p>
            <a:pPr marL="0" lvl="0" indent="0" algn="l" rtl="0">
              <a:spcBef>
                <a:spcPts val="0"/>
              </a:spcBef>
              <a:spcAft>
                <a:spcPts val="0"/>
              </a:spcAft>
              <a:buNone/>
            </a:pPr>
            <a:r>
              <a:rPr lang="en" sz="1200" b="1" i="1">
                <a:latin typeface="Times New Roman"/>
                <a:ea typeface="Times New Roman"/>
                <a:cs typeface="Times New Roman"/>
                <a:sym typeface="Times New Roman"/>
              </a:rPr>
              <a:t>Event Driven Acquisitions</a:t>
            </a:r>
            <a:endParaRPr sz="1200" b="1" i="1">
              <a:latin typeface="Times New Roman"/>
              <a:ea typeface="Times New Roman"/>
              <a:cs typeface="Times New Roman"/>
              <a:sym typeface="Times New Roman"/>
            </a:endParaRPr>
          </a:p>
          <a:p>
            <a:pPr marL="0" lvl="0" indent="0" algn="l" rtl="0">
              <a:spcBef>
                <a:spcPts val="0"/>
              </a:spcBef>
              <a:spcAft>
                <a:spcPts val="0"/>
              </a:spcAft>
              <a:buNone/>
            </a:pPr>
            <a:r>
              <a:rPr lang="en" sz="1200" b="1" i="1">
                <a:latin typeface="Times New Roman"/>
                <a:ea typeface="Times New Roman"/>
                <a:cs typeface="Times New Roman"/>
                <a:sym typeface="Times New Roman"/>
              </a:rPr>
              <a:t>Connection Driven Preservation </a:t>
            </a:r>
            <a:endParaRPr sz="1200" b="1" i="1">
              <a:latin typeface="Times New Roman"/>
              <a:ea typeface="Times New Roman"/>
              <a:cs typeface="Times New Roman"/>
              <a:sym typeface="Times New Roman"/>
            </a:endParaRPr>
          </a:p>
          <a:p>
            <a:pPr marL="0" lvl="0" indent="0" algn="l" rtl="0">
              <a:spcBef>
                <a:spcPts val="0"/>
              </a:spcBef>
              <a:spcAft>
                <a:spcPts val="0"/>
              </a:spcAft>
              <a:buNone/>
            </a:pPr>
            <a:r>
              <a:rPr lang="en" sz="1200" b="1" i="1">
                <a:latin typeface="Times New Roman"/>
                <a:ea typeface="Times New Roman"/>
                <a:cs typeface="Times New Roman"/>
                <a:sym typeface="Times New Roman"/>
              </a:rPr>
              <a:t>Inverse Collecting and Discovery</a:t>
            </a:r>
            <a:endParaRPr sz="1200" b="1" i="1">
              <a:latin typeface="Times New Roman"/>
              <a:ea typeface="Times New Roman"/>
              <a:cs typeface="Times New Roman"/>
              <a:sym typeface="Times New Roman"/>
            </a:endParaRPr>
          </a:p>
          <a:p>
            <a:pPr marL="0" lvl="0" indent="0" algn="l" rtl="0">
              <a:spcBef>
                <a:spcPts val="0"/>
              </a:spcBef>
              <a:spcAft>
                <a:spcPts val="0"/>
              </a:spcAft>
              <a:buNone/>
            </a:pPr>
            <a:r>
              <a:rPr lang="en" sz="1200" b="1" i="1">
                <a:latin typeface="Times New Roman"/>
                <a:ea typeface="Times New Roman"/>
                <a:cs typeface="Times New Roman"/>
                <a:sym typeface="Times New Roman"/>
              </a:rPr>
              <a:t>Data Driven De-selection</a:t>
            </a:r>
            <a:endParaRPr sz="1200" b="1" i="1">
              <a:latin typeface="Times New Roman"/>
              <a:ea typeface="Times New Roman"/>
              <a:cs typeface="Times New Roman"/>
              <a:sym typeface="Times New Roman"/>
            </a:endParaRPr>
          </a:p>
          <a:p>
            <a:pPr marL="0" lvl="0" indent="0" algn="l" rtl="0">
              <a:spcBef>
                <a:spcPts val="0"/>
              </a:spcBef>
              <a:spcAft>
                <a:spcPts val="0"/>
              </a:spcAft>
              <a:buNone/>
            </a:pPr>
            <a:r>
              <a:rPr lang="en" sz="1200" b="1" i="1">
                <a:latin typeface="Times New Roman"/>
                <a:ea typeface="Times New Roman"/>
                <a:cs typeface="Times New Roman"/>
                <a:sym typeface="Times New Roman"/>
              </a:rPr>
              <a:t>Reverse Acquisitions</a:t>
            </a:r>
            <a:endParaRPr sz="1200" b="1" i="1">
              <a:latin typeface="Times New Roman"/>
              <a:ea typeface="Times New Roman"/>
              <a:cs typeface="Times New Roman"/>
              <a:sym typeface="Times New Roman"/>
            </a:endParaRPr>
          </a:p>
          <a:p>
            <a:pPr marL="0" lvl="0" indent="0" algn="l" rtl="0">
              <a:spcBef>
                <a:spcPts val="0"/>
              </a:spcBef>
              <a:spcAft>
                <a:spcPts val="0"/>
              </a:spcAft>
              <a:buNone/>
            </a:pPr>
            <a:r>
              <a:rPr lang="en" sz="1200" b="1" i="1">
                <a:latin typeface="Times New Roman"/>
                <a:ea typeface="Times New Roman"/>
                <a:cs typeface="Times New Roman"/>
                <a:sym typeface="Times New Roman"/>
              </a:rPr>
              <a:t>Direct to Shared Print</a:t>
            </a:r>
            <a:endParaRPr sz="1200" b="1" i="1">
              <a:latin typeface="Times New Roman"/>
              <a:ea typeface="Times New Roman"/>
              <a:cs typeface="Times New Roman"/>
              <a:sym typeface="Times New Roman"/>
            </a:endParaRPr>
          </a:p>
          <a:p>
            <a:pPr marL="0" lvl="0" indent="0" algn="l" rtl="0">
              <a:spcBef>
                <a:spcPts val="0"/>
              </a:spcBef>
              <a:spcAft>
                <a:spcPts val="0"/>
              </a:spcAft>
              <a:buNone/>
            </a:pPr>
            <a:endParaRPr sz="1200" b="1" i="1">
              <a:latin typeface="Times New Roman"/>
              <a:ea typeface="Times New Roman"/>
              <a:cs typeface="Times New Roman"/>
              <a:sym typeface="Times New Roman"/>
            </a:endParaRPr>
          </a:p>
          <a:p>
            <a:pPr marL="0" lvl="0" indent="0" algn="l" rtl="0">
              <a:spcBef>
                <a:spcPts val="0"/>
              </a:spcBef>
              <a:spcAft>
                <a:spcPts val="0"/>
              </a:spcAft>
              <a:buNone/>
            </a:pPr>
            <a:endParaRPr sz="1200" b="1" i="1">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pic>
        <p:nvPicPr>
          <p:cNvPr id="185" name="Google Shape;185;p19"/>
          <p:cNvPicPr preferRelativeResize="0"/>
          <p:nvPr/>
        </p:nvPicPr>
        <p:blipFill>
          <a:blip r:embed="rId3">
            <a:alphaModFix/>
          </a:blip>
          <a:stretch>
            <a:fillRect/>
          </a:stretch>
        </p:blipFill>
        <p:spPr>
          <a:xfrm>
            <a:off x="6621150" y="1510025"/>
            <a:ext cx="1619200" cy="20030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0"/>
          <p:cNvPicPr preferRelativeResize="0"/>
          <p:nvPr/>
        </p:nvPicPr>
        <p:blipFill>
          <a:blip r:embed="rId3">
            <a:alphaModFix/>
          </a:blip>
          <a:stretch>
            <a:fillRect/>
          </a:stretch>
        </p:blipFill>
        <p:spPr>
          <a:xfrm>
            <a:off x="6692225" y="3990538"/>
            <a:ext cx="2286000" cy="1019175"/>
          </a:xfrm>
          <a:prstGeom prst="rect">
            <a:avLst/>
          </a:prstGeom>
          <a:noFill/>
          <a:ln>
            <a:noFill/>
          </a:ln>
        </p:spPr>
      </p:pic>
      <p:sp>
        <p:nvSpPr>
          <p:cNvPr id="191" name="Google Shape;191;p20"/>
          <p:cNvSpPr txBox="1">
            <a:spLocks noGrp="1"/>
          </p:cNvSpPr>
          <p:nvPr>
            <p:ph type="subTitle" idx="1"/>
          </p:nvPr>
        </p:nvSpPr>
        <p:spPr>
          <a:xfrm>
            <a:off x="1240525" y="2295725"/>
            <a:ext cx="7008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000000"/>
                </a:solidFill>
                <a:latin typeface="Nunito"/>
                <a:ea typeface="Nunito"/>
                <a:cs typeface="Nunito"/>
                <a:sym typeface="Nunito"/>
              </a:rPr>
              <a:t>Retrospective Collections Working Group, Partnership for Academic Collaboration &amp; Innovation (PALCI)</a:t>
            </a:r>
            <a:endParaRPr sz="1800">
              <a:solidFill>
                <a:srgbClr val="000000"/>
              </a:solidFill>
              <a:latin typeface="Nunito"/>
              <a:ea typeface="Nunito"/>
              <a:cs typeface="Nunito"/>
              <a:sym typeface="Nunito"/>
            </a:endParaRPr>
          </a:p>
          <a:p>
            <a:pPr marL="0" lvl="0" indent="0" algn="ctr" rtl="0">
              <a:spcBef>
                <a:spcPts val="0"/>
              </a:spcBef>
              <a:spcAft>
                <a:spcPts val="0"/>
              </a:spcAft>
              <a:buNone/>
            </a:pPr>
            <a:endParaRPr sz="1800">
              <a:solidFill>
                <a:srgbClr val="000000"/>
              </a:solidFill>
              <a:latin typeface="Nunito"/>
              <a:ea typeface="Nunito"/>
              <a:cs typeface="Nunito"/>
              <a:sym typeface="Nunito"/>
            </a:endParaRPr>
          </a:p>
          <a:p>
            <a:pPr marL="0" lvl="0" indent="0" algn="l" rtl="0">
              <a:spcBef>
                <a:spcPts val="0"/>
              </a:spcBef>
              <a:spcAft>
                <a:spcPts val="0"/>
              </a:spcAft>
              <a:buNone/>
            </a:pPr>
            <a:r>
              <a:rPr lang="en" sz="1250">
                <a:solidFill>
                  <a:srgbClr val="4A4E57"/>
                </a:solidFill>
                <a:highlight>
                  <a:srgbClr val="FFFFFF"/>
                </a:highlight>
                <a:latin typeface="Nunito"/>
                <a:ea typeface="Nunito"/>
                <a:cs typeface="Nunito"/>
                <a:sym typeface="Nunito"/>
              </a:rPr>
              <a:t>Terese Heidenwolf, Co-Chair (Lafayette), Dan Heuer, Co-Chair (Bucknell), Rachel Newbury (Clarion), Julia Proctor (Penn State), Kristina Rose (NYU), J. Brian Schoolar (Temple), Andy Hart (Univ of Pennsylvania), Alison Bradley &amp; Jill Morris (PALCI)</a:t>
            </a:r>
            <a:endParaRPr sz="2000">
              <a:solidFill>
                <a:srgbClr val="4A4E57"/>
              </a:solidFill>
              <a:latin typeface="Nunito"/>
              <a:ea typeface="Nunito"/>
              <a:cs typeface="Nunito"/>
              <a:sym typeface="Nunito"/>
            </a:endParaRPr>
          </a:p>
          <a:p>
            <a:pPr marL="0" lvl="0" indent="0" algn="l" rtl="0">
              <a:spcBef>
                <a:spcPts val="0"/>
              </a:spcBef>
              <a:spcAft>
                <a:spcPts val="0"/>
              </a:spcAft>
              <a:buNone/>
            </a:pPr>
            <a:endParaRPr sz="2000">
              <a:solidFill>
                <a:srgbClr val="4A4E57"/>
              </a:solidFill>
              <a:latin typeface="Nunito"/>
              <a:ea typeface="Nunito"/>
              <a:cs typeface="Nunito"/>
              <a:sym typeface="Nunito"/>
            </a:endParaRPr>
          </a:p>
          <a:p>
            <a:pPr marL="0" lvl="0" indent="0" algn="ctr" rtl="0">
              <a:spcBef>
                <a:spcPts val="0"/>
              </a:spcBef>
              <a:spcAft>
                <a:spcPts val="0"/>
              </a:spcAft>
              <a:buNone/>
            </a:pPr>
            <a:endParaRPr sz="1800">
              <a:solidFill>
                <a:srgbClr val="000000"/>
              </a:solidFill>
              <a:latin typeface="Nunito"/>
              <a:ea typeface="Nunito"/>
              <a:cs typeface="Nunito"/>
              <a:sym typeface="Nunito"/>
            </a:endParaRPr>
          </a:p>
          <a:p>
            <a:pPr marL="0" lvl="0" indent="0" algn="ctr" rtl="0">
              <a:spcBef>
                <a:spcPts val="0"/>
              </a:spcBef>
              <a:spcAft>
                <a:spcPts val="0"/>
              </a:spcAft>
              <a:buNone/>
            </a:pPr>
            <a:endParaRPr sz="1800">
              <a:solidFill>
                <a:srgbClr val="000000"/>
              </a:solidFill>
              <a:latin typeface="Nunito"/>
              <a:ea typeface="Nunito"/>
              <a:cs typeface="Nunito"/>
              <a:sym typeface="Nunito"/>
            </a:endParaRPr>
          </a:p>
        </p:txBody>
      </p:sp>
      <p:sp>
        <p:nvSpPr>
          <p:cNvPr id="192" name="Google Shape;192;p20"/>
          <p:cNvSpPr txBox="1">
            <a:spLocks noGrp="1"/>
          </p:cNvSpPr>
          <p:nvPr>
            <p:ph type="ctrTitle"/>
          </p:nvPr>
        </p:nvSpPr>
        <p:spPr>
          <a:xfrm>
            <a:off x="2024953" y="799508"/>
            <a:ext cx="5361300" cy="144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000" b="1"/>
          </a:p>
          <a:p>
            <a:pPr marL="0" lvl="0" indent="0" algn="ctr" rtl="0">
              <a:spcBef>
                <a:spcPts val="0"/>
              </a:spcBef>
              <a:spcAft>
                <a:spcPts val="0"/>
              </a:spcAft>
              <a:buNone/>
            </a:pPr>
            <a:r>
              <a:rPr lang="en" sz="3000">
                <a:solidFill>
                  <a:srgbClr val="073763"/>
                </a:solidFill>
              </a:rPr>
              <a:t>Healthy Sharing Ecosystem </a:t>
            </a:r>
            <a:endParaRPr sz="3000">
              <a:solidFill>
                <a:srgbClr val="073763"/>
              </a:solidFill>
            </a:endParaRPr>
          </a:p>
        </p:txBody>
      </p:sp>
      <p:sp>
        <p:nvSpPr>
          <p:cNvPr id="193" name="Google Shape;193;p20"/>
          <p:cNvSpPr txBox="1"/>
          <p:nvPr/>
        </p:nvSpPr>
        <p:spPr>
          <a:xfrm>
            <a:off x="2792700" y="1028100"/>
            <a:ext cx="509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a healthy sharing ecosystem?</a:t>
            </a:r>
            <a:endParaRPr/>
          </a:p>
        </p:txBody>
      </p:sp>
      <p:sp>
        <p:nvSpPr>
          <p:cNvPr id="199" name="Google Shape;199;p21"/>
          <p:cNvSpPr txBox="1">
            <a:spLocks noGrp="1"/>
          </p:cNvSpPr>
          <p:nvPr>
            <p:ph type="body" idx="1"/>
          </p:nvPr>
        </p:nvSpPr>
        <p:spPr>
          <a:xfrm>
            <a:off x="819150" y="1685925"/>
            <a:ext cx="7505700" cy="2448000"/>
          </a:xfrm>
          <a:prstGeom prst="rect">
            <a:avLst/>
          </a:prstGeom>
        </p:spPr>
        <p:txBody>
          <a:bodyPr spcFirstLastPara="1" wrap="square" lIns="91425" tIns="91425" rIns="91425" bIns="91425" anchor="t" anchorCtr="0">
            <a:normAutofit fontScale="85000" lnSpcReduction="20000"/>
          </a:bodyPr>
          <a:lstStyle/>
          <a:p>
            <a:pPr marL="0" lvl="0" indent="0" algn="l" rtl="0">
              <a:lnSpc>
                <a:spcPct val="100000"/>
              </a:lnSpc>
              <a:spcBef>
                <a:spcPts val="1000"/>
              </a:spcBef>
              <a:spcAft>
                <a:spcPts val="0"/>
              </a:spcAft>
              <a:buNone/>
            </a:pPr>
            <a:r>
              <a:rPr lang="en" sz="2800">
                <a:solidFill>
                  <a:schemeClr val="accent5"/>
                </a:solidFill>
                <a:latin typeface="Nunito"/>
                <a:ea typeface="Nunito"/>
                <a:cs typeface="Nunito"/>
                <a:sym typeface="Nunito"/>
              </a:rPr>
              <a:t>Pillars</a:t>
            </a:r>
            <a:endParaRPr sz="2800">
              <a:solidFill>
                <a:schemeClr val="accent5"/>
              </a:solidFill>
              <a:latin typeface="Nunito"/>
              <a:ea typeface="Nunito"/>
              <a:cs typeface="Nunito"/>
              <a:sym typeface="Nunito"/>
            </a:endParaRPr>
          </a:p>
          <a:p>
            <a:pPr marL="457200" lvl="0" indent="-358140" algn="l" rtl="0">
              <a:lnSpc>
                <a:spcPct val="100000"/>
              </a:lnSpc>
              <a:spcBef>
                <a:spcPts val="1200"/>
              </a:spcBef>
              <a:spcAft>
                <a:spcPts val="0"/>
              </a:spcAft>
              <a:buClr>
                <a:schemeClr val="accent5"/>
              </a:buClr>
              <a:buSzPct val="100000"/>
              <a:buFont typeface="Nunito"/>
              <a:buChar char="●"/>
            </a:pPr>
            <a:r>
              <a:rPr lang="en" sz="2400">
                <a:solidFill>
                  <a:schemeClr val="accent5"/>
                </a:solidFill>
                <a:latin typeface="Nunito"/>
                <a:ea typeface="Nunito"/>
                <a:cs typeface="Nunito"/>
                <a:sym typeface="Nunito"/>
              </a:rPr>
              <a:t>System is based on inclusion</a:t>
            </a:r>
            <a:endParaRPr sz="2400">
              <a:solidFill>
                <a:schemeClr val="accent5"/>
              </a:solidFill>
              <a:latin typeface="Nunito"/>
              <a:ea typeface="Nunito"/>
              <a:cs typeface="Nunito"/>
              <a:sym typeface="Nunito"/>
            </a:endParaRPr>
          </a:p>
          <a:p>
            <a:pPr marL="457200" lvl="0" indent="-358140" algn="l" rtl="0">
              <a:lnSpc>
                <a:spcPct val="100000"/>
              </a:lnSpc>
              <a:spcBef>
                <a:spcPts val="1200"/>
              </a:spcBef>
              <a:spcAft>
                <a:spcPts val="0"/>
              </a:spcAft>
              <a:buClr>
                <a:schemeClr val="accent5"/>
              </a:buClr>
              <a:buSzPct val="100000"/>
              <a:buFont typeface="Nunito"/>
              <a:buChar char="●"/>
            </a:pPr>
            <a:r>
              <a:rPr lang="en" sz="2400">
                <a:solidFill>
                  <a:schemeClr val="accent5"/>
                </a:solidFill>
                <a:latin typeface="Nunito"/>
                <a:ea typeface="Nunito"/>
                <a:cs typeface="Nunito"/>
                <a:sym typeface="Nunito"/>
              </a:rPr>
              <a:t>Access</a:t>
            </a:r>
            <a:endParaRPr sz="2400">
              <a:solidFill>
                <a:schemeClr val="accent5"/>
              </a:solidFill>
              <a:latin typeface="Nunito"/>
              <a:ea typeface="Nunito"/>
              <a:cs typeface="Nunito"/>
              <a:sym typeface="Nunito"/>
            </a:endParaRPr>
          </a:p>
          <a:p>
            <a:pPr marL="457200" lvl="0" indent="-358140" algn="l" rtl="0">
              <a:lnSpc>
                <a:spcPct val="100000"/>
              </a:lnSpc>
              <a:spcBef>
                <a:spcPts val="1000"/>
              </a:spcBef>
              <a:spcAft>
                <a:spcPts val="0"/>
              </a:spcAft>
              <a:buClr>
                <a:schemeClr val="accent5"/>
              </a:buClr>
              <a:buSzPct val="100000"/>
              <a:buFont typeface="Nunito"/>
              <a:buChar char="●"/>
            </a:pPr>
            <a:r>
              <a:rPr lang="en" sz="2400">
                <a:solidFill>
                  <a:schemeClr val="accent5"/>
                </a:solidFill>
                <a:latin typeface="Nunito"/>
                <a:ea typeface="Nunito"/>
                <a:cs typeface="Nunito"/>
                <a:sym typeface="Nunito"/>
              </a:rPr>
              <a:t>Stewardship of collective collection</a:t>
            </a:r>
            <a:endParaRPr sz="2400">
              <a:solidFill>
                <a:schemeClr val="accent5"/>
              </a:solidFill>
              <a:latin typeface="Nunito"/>
              <a:ea typeface="Nunito"/>
              <a:cs typeface="Nunito"/>
              <a:sym typeface="Nunito"/>
            </a:endParaRPr>
          </a:p>
          <a:p>
            <a:pPr marL="457200" lvl="0" indent="-358140" algn="l" rtl="0">
              <a:lnSpc>
                <a:spcPct val="100000"/>
              </a:lnSpc>
              <a:spcBef>
                <a:spcPts val="1000"/>
              </a:spcBef>
              <a:spcAft>
                <a:spcPts val="0"/>
              </a:spcAft>
              <a:buClr>
                <a:schemeClr val="accent5"/>
              </a:buClr>
              <a:buSzPct val="100000"/>
              <a:buFont typeface="Nunito"/>
              <a:buChar char="●"/>
            </a:pPr>
            <a:r>
              <a:rPr lang="en" sz="2400">
                <a:solidFill>
                  <a:schemeClr val="accent5"/>
                </a:solidFill>
                <a:latin typeface="Nunito"/>
                <a:ea typeface="Nunito"/>
                <a:cs typeface="Nunito"/>
                <a:sym typeface="Nunito"/>
              </a:rPr>
              <a:t>Trust</a:t>
            </a:r>
            <a:endParaRPr sz="2400">
              <a:solidFill>
                <a:schemeClr val="accent5"/>
              </a:solidFill>
              <a:latin typeface="Nunito"/>
              <a:ea typeface="Nunito"/>
              <a:cs typeface="Nunito"/>
              <a:sym typeface="Nunito"/>
            </a:endParaRPr>
          </a:p>
          <a:p>
            <a:pPr marL="457200" lvl="0" indent="-358140" algn="l" rtl="0">
              <a:lnSpc>
                <a:spcPct val="100000"/>
              </a:lnSpc>
              <a:spcBef>
                <a:spcPts val="1200"/>
              </a:spcBef>
              <a:spcAft>
                <a:spcPts val="1200"/>
              </a:spcAft>
              <a:buClr>
                <a:schemeClr val="accent5"/>
              </a:buClr>
              <a:buSzPct val="100000"/>
              <a:buFont typeface="Nunito"/>
              <a:buChar char="●"/>
            </a:pPr>
            <a:r>
              <a:rPr lang="en" sz="2400">
                <a:solidFill>
                  <a:schemeClr val="accent5"/>
                </a:solidFill>
                <a:latin typeface="Nunito"/>
                <a:ea typeface="Nunito"/>
                <a:cs typeface="Nunito"/>
                <a:sym typeface="Nunito"/>
              </a:rPr>
              <a:t>Grounded in pragmatism</a:t>
            </a:r>
            <a:endParaRPr sz="2400">
              <a:solidFill>
                <a:schemeClr val="accent5"/>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1417</Words>
  <Application>Microsoft Office PowerPoint</Application>
  <PresentationFormat>On-screen Show (16:9)</PresentationFormat>
  <Paragraphs>145</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Lora</vt:lpstr>
      <vt:lpstr>Open Sans</vt:lpstr>
      <vt:lpstr>Calibri</vt:lpstr>
      <vt:lpstr>Nunito</vt:lpstr>
      <vt:lpstr>Times New Roman</vt:lpstr>
      <vt:lpstr>Montserrat</vt:lpstr>
      <vt:lpstr>Shift</vt:lpstr>
      <vt:lpstr>Shared Print and Resource Sharing: ReShare</vt:lpstr>
      <vt:lpstr>Presenters</vt:lpstr>
      <vt:lpstr>What is ReShare?</vt:lpstr>
      <vt:lpstr>The Consortial View: ConnectNY</vt:lpstr>
      <vt:lpstr>August 2021 - Partnership Wide Implementation </vt:lpstr>
      <vt:lpstr>Lehigh’s Implementation of ReShare - "tip of the spear" Mark Canney</vt:lpstr>
      <vt:lpstr>Present Future </vt:lpstr>
      <vt:lpstr> Healthy Sharing Ecosystem </vt:lpstr>
      <vt:lpstr>What is a healthy sharing ecosystem?</vt:lpstr>
      <vt:lpstr>Healthy Ecosystem: E-ZBorrow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Print and Resource Sharing: ReShare</dc:title>
  <dc:creator>Matthew I Revitt</dc:creator>
  <cp:lastModifiedBy>Marie Waltz</cp:lastModifiedBy>
  <cp:revision>1</cp:revision>
  <dcterms:modified xsi:type="dcterms:W3CDTF">2022-01-21T21:17:11Z</dcterms:modified>
</cp:coreProperties>
</file>