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1782" r:id="rId5"/>
    <p:sldId id="1769" r:id="rId6"/>
    <p:sldId id="1792" r:id="rId7"/>
    <p:sldId id="1793" r:id="rId8"/>
    <p:sldId id="1794" r:id="rId9"/>
    <p:sldId id="1795" r:id="rId10"/>
    <p:sldId id="1788" r:id="rId11"/>
    <p:sldId id="1790" r:id="rId12"/>
    <p:sldId id="1791" r:id="rId13"/>
    <p:sldId id="1787"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3EE98-EAE9-4071-9A38-C4F325F3B829}" v="11" dt="2022-06-24T01:57:27.81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138" d="100"/>
          <a:sy n="138" d="100"/>
        </p:scale>
        <p:origin x="1416" y="12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6/24/2022</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6/24/2022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2022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Primo/Product_Documentation/020Primo_VE/Primo_VE_(English)/090Dedup_and_FRBR_for_Primo_VE/010Understanding_the_Dedup_and_FRBR_Processes_(Primo_V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60Record_Import/020Managing_Import_Profiles#Match_Methods_.E2.80.93_Explanations_and_Example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p:txBody>
          <a:bodyPr/>
          <a:lstStyle/>
          <a:p>
            <a:r>
              <a:rPr lang="en-US" b="1" dirty="0"/>
              <a:t>Ex Libris Title Matching</a:t>
            </a:r>
            <a:endParaRPr lang="LID4096"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p:txBody>
          <a:bodyPr/>
          <a:lstStyle/>
          <a:p>
            <a:r>
              <a:rPr lang="en-US" dirty="0"/>
              <a:t>Jamie Kutzuba, MSLIS; Product Manager</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02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Current Algorithm and Use Cases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150000"/>
              </a:lnSpc>
            </a:pPr>
            <a:r>
              <a:rPr lang="en-US" sz="2800" dirty="0"/>
              <a:t>Exact &amp; Fuzzy</a:t>
            </a:r>
          </a:p>
          <a:p>
            <a:pPr>
              <a:lnSpc>
                <a:spcPct val="150000"/>
              </a:lnSpc>
            </a:pPr>
            <a:r>
              <a:rPr lang="en-US" sz="2800" dirty="0" err="1"/>
              <a:t>Dedup</a:t>
            </a:r>
            <a:r>
              <a:rPr lang="en-US" sz="2800" dirty="0"/>
              <a:t> &amp; Alma</a:t>
            </a:r>
          </a:p>
          <a:p>
            <a:pPr>
              <a:lnSpc>
                <a:spcPct val="150000"/>
              </a:lnSpc>
            </a:pPr>
            <a:r>
              <a:rPr lang="en-US" sz="2800" dirty="0"/>
              <a:t>Discovery, Resource Sharing, Record Import, and more</a:t>
            </a:r>
          </a:p>
        </p:txBody>
      </p:sp>
    </p:spTree>
    <p:extLst>
      <p:ext uri="{BB962C8B-B14F-4D97-AF65-F5344CB8AC3E}">
        <p14:creationId xmlns:p14="http://schemas.microsoft.com/office/powerpoint/2010/main" val="2794318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0D401-11A7-403C-BCE0-183CF01BA209}"/>
              </a:ext>
            </a:extLst>
          </p:cNvPr>
          <p:cNvSpPr>
            <a:spLocks noGrp="1"/>
          </p:cNvSpPr>
          <p:nvPr>
            <p:ph type="title"/>
          </p:nvPr>
        </p:nvSpPr>
        <p:spPr/>
        <p:txBody>
          <a:bodyPr/>
          <a:lstStyle/>
          <a:p>
            <a:r>
              <a:rPr lang="en-US" dirty="0" err="1"/>
              <a:t>Dedup</a:t>
            </a:r>
            <a:r>
              <a:rPr lang="en-US" dirty="0"/>
              <a:t> Algorithm Key Examples</a:t>
            </a:r>
          </a:p>
        </p:txBody>
      </p:sp>
      <p:graphicFrame>
        <p:nvGraphicFramePr>
          <p:cNvPr id="5" name="Table 5">
            <a:extLst>
              <a:ext uri="{FF2B5EF4-FFF2-40B4-BE49-F238E27FC236}">
                <a16:creationId xmlns:a16="http://schemas.microsoft.com/office/drawing/2014/main" id="{3DCBF871-9D24-DA5D-3848-7B4E05175075}"/>
              </a:ext>
            </a:extLst>
          </p:cNvPr>
          <p:cNvGraphicFramePr>
            <a:graphicFrameLocks noGrp="1"/>
          </p:cNvGraphicFramePr>
          <p:nvPr>
            <p:ph idx="1"/>
            <p:extLst>
              <p:ext uri="{D42A27DB-BD31-4B8C-83A1-F6EECF244321}">
                <p14:modId xmlns:p14="http://schemas.microsoft.com/office/powerpoint/2010/main" val="4041005791"/>
              </p:ext>
            </p:extLst>
          </p:nvPr>
        </p:nvGraphicFramePr>
        <p:xfrm>
          <a:off x="395614" y="843558"/>
          <a:ext cx="8424858" cy="3108960"/>
        </p:xfrm>
        <a:graphic>
          <a:graphicData uri="http://schemas.openxmlformats.org/drawingml/2006/table">
            <a:tbl>
              <a:tblPr firstRow="1" bandRow="1">
                <a:tableStyleId>{21E4AEA4-8DFA-4A89-87EB-49C32662AFE0}</a:tableStyleId>
              </a:tblPr>
              <a:tblGrid>
                <a:gridCol w="1404143">
                  <a:extLst>
                    <a:ext uri="{9D8B030D-6E8A-4147-A177-3AD203B41FA5}">
                      <a16:colId xmlns:a16="http://schemas.microsoft.com/office/drawing/2014/main" val="743466976"/>
                    </a:ext>
                  </a:extLst>
                </a:gridCol>
                <a:gridCol w="1404143">
                  <a:extLst>
                    <a:ext uri="{9D8B030D-6E8A-4147-A177-3AD203B41FA5}">
                      <a16:colId xmlns:a16="http://schemas.microsoft.com/office/drawing/2014/main" val="2114310631"/>
                    </a:ext>
                  </a:extLst>
                </a:gridCol>
                <a:gridCol w="864044">
                  <a:extLst>
                    <a:ext uri="{9D8B030D-6E8A-4147-A177-3AD203B41FA5}">
                      <a16:colId xmlns:a16="http://schemas.microsoft.com/office/drawing/2014/main" val="2890680771"/>
                    </a:ext>
                  </a:extLst>
                </a:gridCol>
                <a:gridCol w="1584176">
                  <a:extLst>
                    <a:ext uri="{9D8B030D-6E8A-4147-A177-3AD203B41FA5}">
                      <a16:colId xmlns:a16="http://schemas.microsoft.com/office/drawing/2014/main" val="1927953996"/>
                    </a:ext>
                  </a:extLst>
                </a:gridCol>
                <a:gridCol w="2016224">
                  <a:extLst>
                    <a:ext uri="{9D8B030D-6E8A-4147-A177-3AD203B41FA5}">
                      <a16:colId xmlns:a16="http://schemas.microsoft.com/office/drawing/2014/main" val="3878826569"/>
                    </a:ext>
                  </a:extLst>
                </a:gridCol>
                <a:gridCol w="1152128">
                  <a:extLst>
                    <a:ext uri="{9D8B030D-6E8A-4147-A177-3AD203B41FA5}">
                      <a16:colId xmlns:a16="http://schemas.microsoft.com/office/drawing/2014/main" val="2844978476"/>
                    </a:ext>
                  </a:extLst>
                </a:gridCol>
              </a:tblGrid>
              <a:tr h="370840">
                <a:tc>
                  <a:txBody>
                    <a:bodyPr/>
                    <a:lstStyle/>
                    <a:p>
                      <a:r>
                        <a:rPr lang="en-US" dirty="0"/>
                        <a:t>Key</a:t>
                      </a:r>
                    </a:p>
                  </a:txBody>
                  <a:tcPr anchor="ctr"/>
                </a:tc>
                <a:tc>
                  <a:txBody>
                    <a:bodyPr/>
                    <a:lstStyle/>
                    <a:p>
                      <a:r>
                        <a:rPr lang="en-US"/>
                        <a:t>Field Content</a:t>
                      </a:r>
                    </a:p>
                  </a:txBody>
                  <a:tcPr anchor="ctr"/>
                </a:tc>
                <a:tc>
                  <a:txBody>
                    <a:bodyPr/>
                    <a:lstStyle/>
                    <a:p>
                      <a:r>
                        <a:rPr lang="en-US"/>
                        <a:t>Type</a:t>
                      </a:r>
                    </a:p>
                  </a:txBody>
                  <a:tcPr anchor="ctr"/>
                </a:tc>
                <a:tc>
                  <a:txBody>
                    <a:bodyPr/>
                    <a:lstStyle/>
                    <a:p>
                      <a:r>
                        <a:rPr lang="en-US"/>
                        <a:t>MARC 21 field</a:t>
                      </a:r>
                    </a:p>
                  </a:txBody>
                  <a:tcPr anchor="ctr"/>
                </a:tc>
                <a:tc>
                  <a:txBody>
                    <a:bodyPr/>
                    <a:lstStyle/>
                    <a:p>
                      <a:r>
                        <a:rPr lang="en-US"/>
                        <a:t>DC Field</a:t>
                      </a:r>
                    </a:p>
                  </a:txBody>
                  <a:tcPr anchor="ctr"/>
                </a:tc>
                <a:tc>
                  <a:txBody>
                    <a:bodyPr/>
                    <a:lstStyle/>
                    <a:p>
                      <a:r>
                        <a:rPr lang="en-US"/>
                        <a:t>UNIMARC Field</a:t>
                      </a:r>
                    </a:p>
                  </a:txBody>
                  <a:tcPr anchor="ctr"/>
                </a:tc>
                <a:extLst>
                  <a:ext uri="{0D108BD9-81ED-4DB2-BD59-A6C34878D82A}">
                    <a16:rowId xmlns:a16="http://schemas.microsoft.com/office/drawing/2014/main" val="145755190"/>
                  </a:ext>
                </a:extLst>
              </a:tr>
              <a:tr h="370840">
                <a:tc>
                  <a:txBody>
                    <a:bodyPr/>
                    <a:lstStyle/>
                    <a:p>
                      <a:r>
                        <a:rPr lang="en-US" dirty="0"/>
                        <a:t>F1</a:t>
                      </a:r>
                    </a:p>
                  </a:txBody>
                  <a:tcPr anchor="ctr"/>
                </a:tc>
                <a:tc>
                  <a:txBody>
                    <a:bodyPr/>
                    <a:lstStyle/>
                    <a:p>
                      <a:r>
                        <a:rPr lang="en-US"/>
                        <a:t>LCCN</a:t>
                      </a:r>
                    </a:p>
                  </a:txBody>
                  <a:tcPr anchor="ctr"/>
                </a:tc>
                <a:tc>
                  <a:txBody>
                    <a:bodyPr/>
                    <a:lstStyle/>
                    <a:p>
                      <a:r>
                        <a:rPr lang="en-US"/>
                        <a:t>1+2</a:t>
                      </a:r>
                    </a:p>
                  </a:txBody>
                  <a:tcPr anchor="ctr"/>
                </a:tc>
                <a:tc>
                  <a:txBody>
                    <a:bodyPr/>
                    <a:lstStyle/>
                    <a:p>
                      <a:r>
                        <a:rPr lang="en-US"/>
                        <a:t>010 a</a:t>
                      </a:r>
                    </a:p>
                  </a:txBody>
                  <a:tcPr anchor="ctr"/>
                </a:tc>
                <a:tc>
                  <a:txBody>
                    <a:bodyPr/>
                    <a:lstStyle/>
                    <a:p>
                      <a:r>
                        <a:rPr lang="en-US"/>
                        <a:t>dcterms:identifier dcterms:LCCN</a:t>
                      </a:r>
                    </a:p>
                  </a:txBody>
                  <a:tcPr anchor="ctr"/>
                </a:tc>
                <a:tc>
                  <a:txBody>
                    <a:bodyPr/>
                    <a:lstStyle/>
                    <a:p>
                      <a:r>
                        <a:rPr lang="en-US" dirty="0"/>
                        <a:t>N/A</a:t>
                      </a:r>
                    </a:p>
                  </a:txBody>
                  <a:tcPr anchor="ctr"/>
                </a:tc>
                <a:extLst>
                  <a:ext uri="{0D108BD9-81ED-4DB2-BD59-A6C34878D82A}">
                    <a16:rowId xmlns:a16="http://schemas.microsoft.com/office/drawing/2014/main" val="3185802358"/>
                  </a:ext>
                </a:extLst>
              </a:tr>
              <a:tr h="370840">
                <a:tc>
                  <a:txBody>
                    <a:bodyPr/>
                    <a:lstStyle/>
                    <a:p>
                      <a:r>
                        <a:rPr lang="en-US"/>
                        <a:t>F3</a:t>
                      </a:r>
                    </a:p>
                  </a:txBody>
                  <a:tcPr anchor="ctr"/>
                </a:tc>
                <a:tc>
                  <a:txBody>
                    <a:bodyPr/>
                    <a:lstStyle/>
                    <a:p>
                      <a:r>
                        <a:rPr lang="en-US" dirty="0"/>
                        <a:t>ISBN (13 or 10 digits)</a:t>
                      </a:r>
                    </a:p>
                  </a:txBody>
                  <a:tcPr anchor="ctr"/>
                </a:tc>
                <a:tc>
                  <a:txBody>
                    <a:bodyPr/>
                    <a:lstStyle/>
                    <a:p>
                      <a:r>
                        <a:rPr lang="en-US"/>
                        <a:t>1</a:t>
                      </a:r>
                    </a:p>
                  </a:txBody>
                  <a:tcPr anchor="ctr"/>
                </a:tc>
                <a:tc>
                  <a:txBody>
                    <a:bodyPr/>
                    <a:lstStyle/>
                    <a:p>
                      <a:r>
                        <a:rPr lang="en-US"/>
                        <a:t>020 a,e</a:t>
                      </a:r>
                    </a:p>
                    <a:p>
                      <a:r>
                        <a:rPr lang="en-US"/>
                        <a:t>776 z</a:t>
                      </a:r>
                    </a:p>
                  </a:txBody>
                  <a:tcPr anchor="ctr"/>
                </a:tc>
                <a:tc>
                  <a:txBody>
                    <a:bodyPr/>
                    <a:lstStyle/>
                    <a:p>
                      <a:r>
                        <a:rPr lang="en-US"/>
                        <a:t>dcterms:identifier dcterms:ISBN</a:t>
                      </a:r>
                    </a:p>
                  </a:txBody>
                  <a:tcPr anchor="ctr"/>
                </a:tc>
                <a:tc>
                  <a:txBody>
                    <a:bodyPr/>
                    <a:lstStyle/>
                    <a:p>
                      <a:r>
                        <a:rPr lang="en-US" dirty="0"/>
                        <a:t>010 a</a:t>
                      </a:r>
                    </a:p>
                  </a:txBody>
                  <a:tcPr anchor="ctr"/>
                </a:tc>
                <a:extLst>
                  <a:ext uri="{0D108BD9-81ED-4DB2-BD59-A6C34878D82A}">
                    <a16:rowId xmlns:a16="http://schemas.microsoft.com/office/drawing/2014/main" val="2881324106"/>
                  </a:ext>
                </a:extLst>
              </a:tr>
              <a:tr h="370840">
                <a:tc>
                  <a:txBody>
                    <a:bodyPr/>
                    <a:lstStyle/>
                    <a:p>
                      <a:r>
                        <a:rPr lang="en-US"/>
                        <a:t>F3</a:t>
                      </a:r>
                    </a:p>
                  </a:txBody>
                  <a:tcPr anchor="ctr"/>
                </a:tc>
                <a:tc>
                  <a:txBody>
                    <a:bodyPr/>
                    <a:lstStyle/>
                    <a:p>
                      <a:r>
                        <a:rPr lang="en-US"/>
                        <a:t>ISSN</a:t>
                      </a:r>
                    </a:p>
                  </a:txBody>
                  <a:tcPr anchor="ctr"/>
                </a:tc>
                <a:tc>
                  <a:txBody>
                    <a:bodyPr/>
                    <a:lstStyle/>
                    <a:p>
                      <a:r>
                        <a:rPr lang="en-US"/>
                        <a:t>2</a:t>
                      </a:r>
                    </a:p>
                  </a:txBody>
                  <a:tcPr anchor="ctr"/>
                </a:tc>
                <a:tc>
                  <a:txBody>
                    <a:bodyPr/>
                    <a:lstStyle/>
                    <a:p>
                      <a:r>
                        <a:rPr lang="en-US"/>
                        <a:t>022 a,e</a:t>
                      </a:r>
                    </a:p>
                    <a:p>
                      <a:r>
                        <a:rPr lang="en-US"/>
                        <a:t>776 x</a:t>
                      </a:r>
                    </a:p>
                  </a:txBody>
                  <a:tcPr anchor="ctr"/>
                </a:tc>
                <a:tc>
                  <a:txBody>
                    <a:bodyPr/>
                    <a:lstStyle/>
                    <a:p>
                      <a:r>
                        <a:rPr lang="en-US"/>
                        <a:t>dcterms:identifier dcterms:ISSN</a:t>
                      </a:r>
                      <a:br>
                        <a:rPr lang="en-US"/>
                      </a:br>
                      <a:r>
                        <a:rPr lang="en-US"/>
                        <a:t>dcterms:identifier dc:ISSN</a:t>
                      </a:r>
                    </a:p>
                  </a:txBody>
                  <a:tcPr anchor="ctr"/>
                </a:tc>
                <a:tc>
                  <a:txBody>
                    <a:bodyPr/>
                    <a:lstStyle/>
                    <a:p>
                      <a:r>
                        <a:rPr lang="en-US" dirty="0"/>
                        <a:t>011 a</a:t>
                      </a:r>
                    </a:p>
                  </a:txBody>
                  <a:tcPr anchor="ctr"/>
                </a:tc>
                <a:extLst>
                  <a:ext uri="{0D108BD9-81ED-4DB2-BD59-A6C34878D82A}">
                    <a16:rowId xmlns:a16="http://schemas.microsoft.com/office/drawing/2014/main" val="2523818569"/>
                  </a:ext>
                </a:extLst>
              </a:tr>
            </a:tbl>
          </a:graphicData>
        </a:graphic>
      </p:graphicFrame>
    </p:spTree>
    <p:extLst>
      <p:ext uri="{BB962C8B-B14F-4D97-AF65-F5344CB8AC3E}">
        <p14:creationId xmlns:p14="http://schemas.microsoft.com/office/powerpoint/2010/main" val="31699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6B85-C3B6-2B7C-5BAD-76F735095B38}"/>
              </a:ext>
            </a:extLst>
          </p:cNvPr>
          <p:cNvSpPr>
            <a:spLocks noGrp="1"/>
          </p:cNvSpPr>
          <p:nvPr>
            <p:ph type="title"/>
          </p:nvPr>
        </p:nvSpPr>
        <p:spPr/>
        <p:txBody>
          <a:bodyPr/>
          <a:lstStyle/>
          <a:p>
            <a:r>
              <a:rPr lang="en-US" dirty="0"/>
              <a:t>Put the Keys Together!</a:t>
            </a:r>
          </a:p>
        </p:txBody>
      </p:sp>
      <p:graphicFrame>
        <p:nvGraphicFramePr>
          <p:cNvPr id="4" name="Table 4">
            <a:extLst>
              <a:ext uri="{FF2B5EF4-FFF2-40B4-BE49-F238E27FC236}">
                <a16:creationId xmlns:a16="http://schemas.microsoft.com/office/drawing/2014/main" id="{BED0EA67-4292-1C52-E056-FB2F68C48B7E}"/>
              </a:ext>
            </a:extLst>
          </p:cNvPr>
          <p:cNvGraphicFramePr>
            <a:graphicFrameLocks noGrp="1"/>
          </p:cNvGraphicFramePr>
          <p:nvPr>
            <p:ph idx="1"/>
            <p:extLst>
              <p:ext uri="{D42A27DB-BD31-4B8C-83A1-F6EECF244321}">
                <p14:modId xmlns:p14="http://schemas.microsoft.com/office/powerpoint/2010/main" val="982556383"/>
              </p:ext>
            </p:extLst>
          </p:nvPr>
        </p:nvGraphicFramePr>
        <p:xfrm>
          <a:off x="395288" y="771525"/>
          <a:ext cx="8424861" cy="1483360"/>
        </p:xfrm>
        <a:graphic>
          <a:graphicData uri="http://schemas.openxmlformats.org/drawingml/2006/table">
            <a:tbl>
              <a:tblPr firstRow="1" bandRow="1">
                <a:tableStyleId>{21E4AEA4-8DFA-4A89-87EB-49C32662AFE0}</a:tableStyleId>
              </a:tblPr>
              <a:tblGrid>
                <a:gridCol w="4968800">
                  <a:extLst>
                    <a:ext uri="{9D8B030D-6E8A-4147-A177-3AD203B41FA5}">
                      <a16:colId xmlns:a16="http://schemas.microsoft.com/office/drawing/2014/main" val="1365407660"/>
                    </a:ext>
                  </a:extLst>
                </a:gridCol>
                <a:gridCol w="647774">
                  <a:extLst>
                    <a:ext uri="{9D8B030D-6E8A-4147-A177-3AD203B41FA5}">
                      <a16:colId xmlns:a16="http://schemas.microsoft.com/office/drawing/2014/main" val="3105876206"/>
                    </a:ext>
                  </a:extLst>
                </a:gridCol>
                <a:gridCol w="2808287">
                  <a:extLst>
                    <a:ext uri="{9D8B030D-6E8A-4147-A177-3AD203B41FA5}">
                      <a16:colId xmlns:a16="http://schemas.microsoft.com/office/drawing/2014/main" val="1474292826"/>
                    </a:ext>
                  </a:extLst>
                </a:gridCol>
              </a:tblGrid>
              <a:tr h="370840">
                <a:tc>
                  <a:txBody>
                    <a:bodyPr/>
                    <a:lstStyle/>
                    <a:p>
                      <a:r>
                        <a:rPr lang="en-US" dirty="0"/>
                        <a:t>Complete key</a:t>
                      </a:r>
                    </a:p>
                  </a:txBody>
                  <a:tcPr anchor="ctr"/>
                </a:tc>
                <a:tc>
                  <a:txBody>
                    <a:bodyPr/>
                    <a:lstStyle/>
                    <a:p>
                      <a:r>
                        <a:rPr lang="en-US"/>
                        <a:t>Type</a:t>
                      </a:r>
                    </a:p>
                  </a:txBody>
                  <a:tcPr anchor="ctr"/>
                </a:tc>
                <a:tc>
                  <a:txBody>
                    <a:bodyPr/>
                    <a:lstStyle/>
                    <a:p>
                      <a:r>
                        <a:rPr lang="en-US"/>
                        <a:t>Description</a:t>
                      </a:r>
                    </a:p>
                  </a:txBody>
                  <a:tcPr anchor="ctr"/>
                </a:tc>
                <a:extLst>
                  <a:ext uri="{0D108BD9-81ED-4DB2-BD59-A6C34878D82A}">
                    <a16:rowId xmlns:a16="http://schemas.microsoft.com/office/drawing/2014/main" val="2899471027"/>
                  </a:ext>
                </a:extLst>
              </a:tr>
              <a:tr h="370840">
                <a:tc>
                  <a:txBody>
                    <a:bodyPr/>
                    <a:lstStyle/>
                    <a:p>
                      <a:r>
                        <a:rPr lang="en-US" dirty="0"/>
                        <a:t>match/f1 + match/f5 + match/f6</a:t>
                      </a:r>
                    </a:p>
                  </a:txBody>
                  <a:tcPr anchor="ctr"/>
                </a:tc>
                <a:tc>
                  <a:txBody>
                    <a:bodyPr/>
                    <a:lstStyle/>
                    <a:p>
                      <a:r>
                        <a:rPr lang="en-US"/>
                        <a:t>1</a:t>
                      </a:r>
                    </a:p>
                  </a:txBody>
                  <a:tcPr anchor="ctr"/>
                </a:tc>
                <a:tc>
                  <a:txBody>
                    <a:bodyPr/>
                    <a:lstStyle/>
                    <a:p>
                      <a:r>
                        <a:rPr lang="en-US"/>
                        <a:t>LCCN + brief  title + year</a:t>
                      </a:r>
                    </a:p>
                  </a:txBody>
                  <a:tcPr anchor="ctr"/>
                </a:tc>
                <a:extLst>
                  <a:ext uri="{0D108BD9-81ED-4DB2-BD59-A6C34878D82A}">
                    <a16:rowId xmlns:a16="http://schemas.microsoft.com/office/drawing/2014/main" val="1767705150"/>
                  </a:ext>
                </a:extLst>
              </a:tr>
              <a:tr h="370840">
                <a:tc>
                  <a:txBody>
                    <a:bodyPr/>
                    <a:lstStyle/>
                    <a:p>
                      <a:r>
                        <a:rPr lang="en-US"/>
                        <a:t>match/f1 + FUZZY_STRING(match/f7) + match/f6</a:t>
                      </a:r>
                    </a:p>
                  </a:txBody>
                  <a:tcPr anchor="ctr"/>
                </a:tc>
                <a:tc>
                  <a:txBody>
                    <a:bodyPr/>
                    <a:lstStyle/>
                    <a:p>
                      <a:r>
                        <a:rPr lang="en-US"/>
                        <a:t>1</a:t>
                      </a:r>
                    </a:p>
                  </a:txBody>
                  <a:tcPr anchor="ctr"/>
                </a:tc>
                <a:tc>
                  <a:txBody>
                    <a:bodyPr/>
                    <a:lstStyle/>
                    <a:p>
                      <a:r>
                        <a:rPr lang="en-US"/>
                        <a:t>LCCN + fuzzy title + year</a:t>
                      </a:r>
                    </a:p>
                  </a:txBody>
                  <a:tcPr anchor="ctr"/>
                </a:tc>
                <a:extLst>
                  <a:ext uri="{0D108BD9-81ED-4DB2-BD59-A6C34878D82A}">
                    <a16:rowId xmlns:a16="http://schemas.microsoft.com/office/drawing/2014/main" val="2642032083"/>
                  </a:ext>
                </a:extLst>
              </a:tr>
              <a:tr h="370840">
                <a:tc>
                  <a:txBody>
                    <a:bodyPr/>
                    <a:lstStyle/>
                    <a:p>
                      <a:r>
                        <a:rPr lang="en-US"/>
                        <a:t>match/f1 + match/f7 + match/f6</a:t>
                      </a:r>
                    </a:p>
                  </a:txBody>
                  <a:tcPr anchor="ctr"/>
                </a:tc>
                <a:tc>
                  <a:txBody>
                    <a:bodyPr/>
                    <a:lstStyle/>
                    <a:p>
                      <a:r>
                        <a:rPr lang="en-US"/>
                        <a:t>1</a:t>
                      </a:r>
                    </a:p>
                  </a:txBody>
                  <a:tcPr anchor="ctr"/>
                </a:tc>
                <a:tc>
                  <a:txBody>
                    <a:bodyPr/>
                    <a:lstStyle/>
                    <a:p>
                      <a:r>
                        <a:rPr lang="en-US" dirty="0"/>
                        <a:t>LCCN + full title + year</a:t>
                      </a:r>
                    </a:p>
                  </a:txBody>
                  <a:tcPr anchor="ctr"/>
                </a:tc>
                <a:extLst>
                  <a:ext uri="{0D108BD9-81ED-4DB2-BD59-A6C34878D82A}">
                    <a16:rowId xmlns:a16="http://schemas.microsoft.com/office/drawing/2014/main" val="1139677410"/>
                  </a:ext>
                </a:extLst>
              </a:tr>
            </a:tbl>
          </a:graphicData>
        </a:graphic>
      </p:graphicFrame>
      <p:sp>
        <p:nvSpPr>
          <p:cNvPr id="8" name="TextBox 7">
            <a:extLst>
              <a:ext uri="{FF2B5EF4-FFF2-40B4-BE49-F238E27FC236}">
                <a16:creationId xmlns:a16="http://schemas.microsoft.com/office/drawing/2014/main" id="{CC93CE07-86F2-76E7-67B0-4B3C6EE18C6B}"/>
              </a:ext>
            </a:extLst>
          </p:cNvPr>
          <p:cNvSpPr txBox="1"/>
          <p:nvPr/>
        </p:nvSpPr>
        <p:spPr>
          <a:xfrm>
            <a:off x="395288" y="3147814"/>
            <a:ext cx="8136581" cy="1477328"/>
          </a:xfrm>
          <a:prstGeom prst="rect">
            <a:avLst/>
          </a:prstGeom>
          <a:noFill/>
        </p:spPr>
        <p:txBody>
          <a:bodyPr wrap="square">
            <a:spAutoFit/>
          </a:bodyPr>
          <a:lstStyle/>
          <a:p>
            <a:r>
              <a:rPr lang="en-US" b="1" dirty="0"/>
              <a:t>More </a:t>
            </a:r>
            <a:r>
              <a:rPr lang="en-US" b="1" dirty="0" err="1"/>
              <a:t>Dedup</a:t>
            </a:r>
            <a:r>
              <a:rPr lang="en-US" b="1" dirty="0"/>
              <a:t> details are available here: </a:t>
            </a:r>
            <a:r>
              <a:rPr lang="en-US" dirty="0">
                <a:hlinkClick r:id="rId2"/>
              </a:rPr>
              <a:t>https://knowledge.exlibrisgroup.com/Primo/Product_Documentation/020Primo_VE/Primo_VE_(English)/090Dedup_and_FRBR_for_Primo_VE/010Understanding_the_Dedup_and_FRBR_Processes_(Primo_VE)#</a:t>
            </a:r>
            <a:endParaRPr lang="en-US" dirty="0"/>
          </a:p>
          <a:p>
            <a:endParaRPr lang="en-US" dirty="0"/>
          </a:p>
        </p:txBody>
      </p:sp>
    </p:spTree>
    <p:extLst>
      <p:ext uri="{BB962C8B-B14F-4D97-AF65-F5344CB8AC3E}">
        <p14:creationId xmlns:p14="http://schemas.microsoft.com/office/powerpoint/2010/main" val="408699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10F6-5643-14E9-6B5F-AD945714C4DA}"/>
              </a:ext>
            </a:extLst>
          </p:cNvPr>
          <p:cNvSpPr>
            <a:spLocks noGrp="1"/>
          </p:cNvSpPr>
          <p:nvPr>
            <p:ph type="title"/>
          </p:nvPr>
        </p:nvSpPr>
        <p:spPr/>
        <p:txBody>
          <a:bodyPr/>
          <a:lstStyle/>
          <a:p>
            <a:r>
              <a:rPr lang="en-US" dirty="0"/>
              <a:t>Alma Match Methods</a:t>
            </a:r>
          </a:p>
        </p:txBody>
      </p:sp>
      <p:sp>
        <p:nvSpPr>
          <p:cNvPr id="3" name="Content Placeholder 2">
            <a:extLst>
              <a:ext uri="{FF2B5EF4-FFF2-40B4-BE49-F238E27FC236}">
                <a16:creationId xmlns:a16="http://schemas.microsoft.com/office/drawing/2014/main" id="{8A829560-E058-BD67-653D-360EB73D1D44}"/>
              </a:ext>
            </a:extLst>
          </p:cNvPr>
          <p:cNvSpPr>
            <a:spLocks noGrp="1"/>
          </p:cNvSpPr>
          <p:nvPr>
            <p:ph idx="1"/>
          </p:nvPr>
        </p:nvSpPr>
        <p:spPr/>
        <p:txBody>
          <a:bodyPr/>
          <a:lstStyle/>
          <a:p>
            <a:r>
              <a:rPr lang="en-US" sz="2800" dirty="0"/>
              <a:t>Exact &amp; Fuzzy</a:t>
            </a:r>
          </a:p>
          <a:p>
            <a:r>
              <a:rPr lang="en-US" sz="2800" dirty="0"/>
              <a:t>Serial &amp; Non-serial</a:t>
            </a:r>
          </a:p>
          <a:p>
            <a:endParaRPr lang="en-US" dirty="0"/>
          </a:p>
          <a:p>
            <a:pPr marL="0" indent="0">
              <a:buNone/>
            </a:pPr>
            <a:r>
              <a:rPr lang="en-US" b="1" dirty="0"/>
              <a:t>Explanations and Examples: </a:t>
            </a:r>
            <a:r>
              <a:rPr lang="en-US" dirty="0">
                <a:hlinkClick r:id="rId2"/>
              </a:rPr>
              <a:t>https://knowledge.exlibrisgroup.com/Alma/Product_Documentation/010Alma_Online_Help_(English)/040Resource_Management/060Record_Import/020Managing_Import_Profiles#Match_Methods_.E2.80.93_Explanations_and_Examples</a:t>
            </a:r>
            <a:endParaRPr lang="en-US" dirty="0"/>
          </a:p>
          <a:p>
            <a:pPr marL="0" indent="0">
              <a:buNone/>
            </a:pPr>
            <a:endParaRPr lang="en-US" b="1" dirty="0"/>
          </a:p>
          <a:p>
            <a:endParaRPr lang="en-US" dirty="0"/>
          </a:p>
        </p:txBody>
      </p:sp>
    </p:spTree>
    <p:extLst>
      <p:ext uri="{BB962C8B-B14F-4D97-AF65-F5344CB8AC3E}">
        <p14:creationId xmlns:p14="http://schemas.microsoft.com/office/powerpoint/2010/main" val="427312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6C4C-E376-04CE-C88B-5D767A9C16C3}"/>
              </a:ext>
            </a:extLst>
          </p:cNvPr>
          <p:cNvSpPr>
            <a:spLocks noGrp="1"/>
          </p:cNvSpPr>
          <p:nvPr>
            <p:ph type="title"/>
          </p:nvPr>
        </p:nvSpPr>
        <p:spPr/>
        <p:txBody>
          <a:bodyPr/>
          <a:lstStyle/>
          <a:p>
            <a:r>
              <a:rPr lang="en-US" dirty="0"/>
              <a:t>Fuzzy Non-Serial Match Method</a:t>
            </a:r>
          </a:p>
        </p:txBody>
      </p:sp>
      <p:sp>
        <p:nvSpPr>
          <p:cNvPr id="5" name="TextBox 4">
            <a:extLst>
              <a:ext uri="{FF2B5EF4-FFF2-40B4-BE49-F238E27FC236}">
                <a16:creationId xmlns:a16="http://schemas.microsoft.com/office/drawing/2014/main" id="{6CF6E318-6C82-7D7A-9768-554C8C6A4DE0}"/>
              </a:ext>
            </a:extLst>
          </p:cNvPr>
          <p:cNvSpPr txBox="1"/>
          <p:nvPr/>
        </p:nvSpPr>
        <p:spPr>
          <a:xfrm>
            <a:off x="395536" y="843558"/>
            <a:ext cx="8424936" cy="3323987"/>
          </a:xfrm>
          <a:prstGeom prst="rect">
            <a:avLst/>
          </a:prstGeom>
          <a:noFill/>
        </p:spPr>
        <p:txBody>
          <a:bodyPr wrap="square">
            <a:spAutoFit/>
          </a:bodyPr>
          <a:lstStyle/>
          <a:p>
            <a:r>
              <a:rPr lang="en-US" sz="1400" dirty="0"/>
              <a:t>Alma attempts to find records with at least one exact IDs match. If no matches, then:</a:t>
            </a:r>
          </a:p>
          <a:p>
            <a:pPr>
              <a:buFont typeface="Arial" panose="020B0604020202020204" pitchFamily="34" charset="0"/>
              <a:buChar char="•"/>
            </a:pPr>
            <a:r>
              <a:rPr lang="en-US" sz="1400" dirty="0"/>
              <a:t>If the incoming record has authors, find records that have at least one matching combination of title + author.</a:t>
            </a:r>
          </a:p>
          <a:p>
            <a:pPr>
              <a:buFont typeface="Arial" panose="020B0604020202020204" pitchFamily="34" charset="0"/>
              <a:buChar char="•"/>
            </a:pPr>
            <a:r>
              <a:rPr lang="en-US" sz="1400" dirty="0"/>
              <a:t>If the incoming record does not have authors, find records that have at least one matching title.</a:t>
            </a:r>
          </a:p>
          <a:p>
            <a:endParaRPr lang="en-US" sz="1400" dirty="0"/>
          </a:p>
          <a:p>
            <a:r>
              <a:rPr lang="en-US" sz="1400" dirty="0"/>
              <a:t>Examples:</a:t>
            </a:r>
          </a:p>
          <a:p>
            <a:r>
              <a:rPr lang="en-US" sz="1400" dirty="0"/>
              <a:t>When the 100/245 match and the 210 exists in the Alma record but is lacking in the incoming record, will there be a match? Yes. Once the records are matched by the 100/245, that is enough. There is no need to check the 210.</a:t>
            </a:r>
          </a:p>
          <a:p>
            <a:endParaRPr lang="en-US" sz="1400" dirty="0"/>
          </a:p>
          <a:p>
            <a:r>
              <a:rPr lang="en-US" sz="1400" dirty="0"/>
              <a:t>When the 100/245 match and the 246 exists in the Alma record but is lacking in the incoming record, will there be a match? Yes. Once the records are matched by the 100/245, that is enough. There is no need to check the 246.</a:t>
            </a:r>
          </a:p>
          <a:p>
            <a:endParaRPr lang="en-US" sz="1400" dirty="0"/>
          </a:p>
          <a:p>
            <a:r>
              <a:rPr lang="en-US" sz="1400" dirty="0"/>
              <a:t>When the 100/245 match and the 246 exists in the Alma record has one or more 700 fields but the incoming record is lacking all or some of the 700 fields, will there be a match? Yes. Once the records are matched by the 100/245, that is enough. There is no need to check the 700 field(s).</a:t>
            </a:r>
          </a:p>
          <a:p>
            <a:endParaRPr lang="en-US" sz="1400" dirty="0"/>
          </a:p>
        </p:txBody>
      </p:sp>
    </p:spTree>
    <p:extLst>
      <p:ext uri="{BB962C8B-B14F-4D97-AF65-F5344CB8AC3E}">
        <p14:creationId xmlns:p14="http://schemas.microsoft.com/office/powerpoint/2010/main" val="342820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945E-867F-79B4-4114-BBE00C7E5266}"/>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FA24F4E5-F62F-64C6-F5A5-A87CB6F7491D}"/>
              </a:ext>
            </a:extLst>
          </p:cNvPr>
          <p:cNvSpPr>
            <a:spLocks noGrp="1"/>
          </p:cNvSpPr>
          <p:nvPr>
            <p:ph idx="1"/>
          </p:nvPr>
        </p:nvSpPr>
        <p:spPr/>
        <p:txBody>
          <a:bodyPr/>
          <a:lstStyle/>
          <a:p>
            <a:r>
              <a:rPr lang="en-US" dirty="0"/>
              <a:t>Quality of the metadata</a:t>
            </a:r>
          </a:p>
          <a:p>
            <a:r>
              <a:rPr lang="en-US" dirty="0"/>
              <a:t>Complexity of the metadata</a:t>
            </a:r>
          </a:p>
        </p:txBody>
      </p:sp>
    </p:spTree>
    <p:extLst>
      <p:ext uri="{BB962C8B-B14F-4D97-AF65-F5344CB8AC3E}">
        <p14:creationId xmlns:p14="http://schemas.microsoft.com/office/powerpoint/2010/main" val="115275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43785-0E4C-75C5-8DE8-5E2D5D2D5203}"/>
              </a:ext>
            </a:extLst>
          </p:cNvPr>
          <p:cNvSpPr>
            <a:spLocks noGrp="1"/>
          </p:cNvSpPr>
          <p:nvPr>
            <p:ph type="title"/>
          </p:nvPr>
        </p:nvSpPr>
        <p:spPr/>
        <p:txBody>
          <a:bodyPr/>
          <a:lstStyle/>
          <a:p>
            <a:r>
              <a:rPr lang="en-US" dirty="0"/>
              <a:t>Opportunities for Improvement</a:t>
            </a:r>
          </a:p>
        </p:txBody>
      </p:sp>
      <p:sp>
        <p:nvSpPr>
          <p:cNvPr id="3" name="Content Placeholder 2">
            <a:extLst>
              <a:ext uri="{FF2B5EF4-FFF2-40B4-BE49-F238E27FC236}">
                <a16:creationId xmlns:a16="http://schemas.microsoft.com/office/drawing/2014/main" id="{9C7BE951-D153-5E47-D7E4-8A659AF45F2C}"/>
              </a:ext>
            </a:extLst>
          </p:cNvPr>
          <p:cNvSpPr>
            <a:spLocks noGrp="1"/>
          </p:cNvSpPr>
          <p:nvPr>
            <p:ph idx="1"/>
          </p:nvPr>
        </p:nvSpPr>
        <p:spPr/>
        <p:txBody>
          <a:bodyPr/>
          <a:lstStyle/>
          <a:p>
            <a:r>
              <a:rPr lang="en-US" dirty="0"/>
              <a:t>Linked Open Data</a:t>
            </a:r>
          </a:p>
          <a:p>
            <a:r>
              <a:rPr lang="en-US" dirty="0"/>
              <a:t>Machine Learning</a:t>
            </a:r>
          </a:p>
        </p:txBody>
      </p:sp>
    </p:spTree>
    <p:extLst>
      <p:ext uri="{BB962C8B-B14F-4D97-AF65-F5344CB8AC3E}">
        <p14:creationId xmlns:p14="http://schemas.microsoft.com/office/powerpoint/2010/main" val="3805450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C8B6-A8D5-4243-FAA0-249D27CF2C0A}"/>
              </a:ext>
            </a:extLst>
          </p:cNvPr>
          <p:cNvSpPr>
            <a:spLocks noGrp="1"/>
          </p:cNvSpPr>
          <p:nvPr>
            <p:ph type="title"/>
          </p:nvPr>
        </p:nvSpPr>
        <p:spPr/>
        <p:txBody>
          <a:bodyPr/>
          <a:lstStyle/>
          <a:p>
            <a:r>
              <a:rPr lang="en-US" dirty="0"/>
              <a:t>Matching Algorithms Task Force</a:t>
            </a:r>
          </a:p>
        </p:txBody>
      </p:sp>
      <p:pic>
        <p:nvPicPr>
          <p:cNvPr id="5" name="Content Placeholder 4" descr="Colleagues huddle">
            <a:extLst>
              <a:ext uri="{FF2B5EF4-FFF2-40B4-BE49-F238E27FC236}">
                <a16:creationId xmlns:a16="http://schemas.microsoft.com/office/drawing/2014/main" id="{A43C9CBE-85BA-C712-3475-F6238DCE26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878" y="771525"/>
            <a:ext cx="5831682" cy="3887788"/>
          </a:xfrm>
        </p:spPr>
      </p:pic>
    </p:spTree>
    <p:extLst>
      <p:ext uri="{BB962C8B-B14F-4D97-AF65-F5344CB8AC3E}">
        <p14:creationId xmlns:p14="http://schemas.microsoft.com/office/powerpoint/2010/main" val="3531057186"/>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2547</TotalTime>
  <Words>547</Words>
  <Application>Microsoft Office PowerPoint</Application>
  <PresentationFormat>On-screen Show (16:9)</PresentationFormat>
  <Paragraphs>71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IGeLU_2016_16X9 (1)</vt:lpstr>
      <vt:lpstr>Ex Libris Title Matching</vt:lpstr>
      <vt:lpstr>Current Algorithm and Use Cases</vt:lpstr>
      <vt:lpstr>Dedup Algorithm Key Examples</vt:lpstr>
      <vt:lpstr>Put the Keys Together!</vt:lpstr>
      <vt:lpstr>Alma Match Methods</vt:lpstr>
      <vt:lpstr>Fuzzy Non-Serial Match Method</vt:lpstr>
      <vt:lpstr>Challenges</vt:lpstr>
      <vt:lpstr>Opportunities for Improvement</vt:lpstr>
      <vt:lpstr>Matching Algorithms Task Force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Matthew I Revitt</cp:lastModifiedBy>
  <cp:revision>42</cp:revision>
  <dcterms:created xsi:type="dcterms:W3CDTF">2021-11-30T14:32:13Z</dcterms:created>
  <dcterms:modified xsi:type="dcterms:W3CDTF">2022-06-24T13:14:40Z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