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ato" panose="020B060402020202020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Raleway"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92"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0" y="90"/>
      </p:cViewPr>
      <p:guideLst>
        <p:guide orient="horz" pos="1620"/>
        <p:guide pos="2880"/>
      </p:guideLst>
    </p:cSldViewPr>
  </p:slideViewPr>
  <p:notesTextViewPr>
    <p:cViewPr>
      <p:scale>
        <a:sx n="1" d="1"/>
        <a:sy n="1" d="1"/>
      </p:scale>
      <p:origin x="0" y="0"/>
    </p:cViewPr>
  </p:notesTextViewPr>
  <p:notesViewPr>
    <p:cSldViewPr snapToGrid="0" showGuides="1">
      <p:cViewPr varScale="1">
        <p:scale>
          <a:sx n="50" d="100"/>
          <a:sy n="50" d="100"/>
        </p:scale>
        <p:origin x="2640" y="32"/>
      </p:cViewPr>
      <p:guideLst>
        <p:guide orient="horz" pos="2892"/>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1037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6dca7c122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314109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6dca7c122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381467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6dca7c12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69956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6dca7c12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290457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12521711e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12521711e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99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6dca7c122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88071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6dca7c122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226453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1c41998f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271758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1c41998f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147099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12521711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11121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12521711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12521711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918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6dca7c12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1295324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6dca7c122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77343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6dca7c122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1219211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6dca7c122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6dca7c122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62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6dca7c122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6dca7c122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62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2521711e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330495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6dca7c1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6dca7c1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326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ca7c1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236497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6dca7c1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128422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6dca7c12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82397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6dca7c12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52943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b6dca7c12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Notes Placeholder 1"/>
          <p:cNvSpPr>
            <a:spLocks noGrp="1"/>
          </p:cNvSpPr>
          <p:nvPr>
            <p:ph type="body" idx="10"/>
          </p:nvPr>
        </p:nvSpPr>
        <p:spPr/>
        <p:txBody>
          <a:bodyPr/>
          <a:lstStyle/>
          <a:p>
            <a:endParaRPr lang="en-US"/>
          </a:p>
        </p:txBody>
      </p:sp>
    </p:spTree>
    <p:extLst>
      <p:ext uri="{BB962C8B-B14F-4D97-AF65-F5344CB8AC3E}">
        <p14:creationId xmlns:p14="http://schemas.microsoft.com/office/powerpoint/2010/main" val="90681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4E2E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200"/>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3A3A3A"/>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30200">
              <a:spcBef>
                <a:spcPts val="1600"/>
              </a:spcBef>
              <a:spcAft>
                <a:spcPts val="0"/>
              </a:spcAft>
              <a:buClr>
                <a:schemeClr val="lt1"/>
              </a:buClr>
              <a:buSzPts val="16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04800">
              <a:spcBef>
                <a:spcPts val="1600"/>
              </a:spcBef>
              <a:spcAft>
                <a:spcPts val="0"/>
              </a:spcAft>
              <a:buClr>
                <a:schemeClr val="lt1"/>
              </a:buClr>
              <a:buSzPts val="12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A3A3A"/>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rgbClr val="E4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17500">
              <a:spcBef>
                <a:spcPts val="1600"/>
              </a:spcBef>
              <a:spcAft>
                <a:spcPts val="0"/>
              </a:spcAft>
              <a:buSzPts val="1400"/>
              <a:buChar char="○"/>
              <a:defRPr sz="14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rgbClr val="E4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rgbClr val="E4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rgbClr val="E4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A3A3A"/>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rgbClr val="E4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rgbClr val="10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2600"/>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A3A3A"/>
              </a:buClr>
              <a:buSzPts val="2800"/>
              <a:buFont typeface="Helvetica Neue"/>
              <a:buNone/>
              <a:defRPr sz="2800" b="1">
                <a:solidFill>
                  <a:srgbClr val="3A3A3A"/>
                </a:solidFill>
                <a:latin typeface="Helvetica Neue"/>
                <a:ea typeface="Helvetica Neue"/>
                <a:cs typeface="Helvetica Neue"/>
                <a:sym typeface="Helvetica Neue"/>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3A3A3A"/>
              </a:buClr>
              <a:buSzPts val="1800"/>
              <a:buFont typeface="Helvetica Neue"/>
              <a:buChar char="●"/>
              <a:defRPr sz="1800">
                <a:solidFill>
                  <a:srgbClr val="3A3A3A"/>
                </a:solidFill>
                <a:latin typeface="Helvetica Neue"/>
                <a:ea typeface="Helvetica Neue"/>
                <a:cs typeface="Helvetica Neue"/>
                <a:sym typeface="Helvetica Neue"/>
              </a:defRPr>
            </a:lvl1pPr>
            <a:lvl2pPr marL="914400" lvl="1" indent="-330200">
              <a:lnSpc>
                <a:spcPct val="115000"/>
              </a:lnSpc>
              <a:spcBef>
                <a:spcPts val="1600"/>
              </a:spcBef>
              <a:spcAft>
                <a:spcPts val="0"/>
              </a:spcAft>
              <a:buClr>
                <a:srgbClr val="3A3A3A"/>
              </a:buClr>
              <a:buSzPts val="1600"/>
              <a:buFont typeface="Helvetica Neue"/>
              <a:buChar char="○"/>
              <a:defRPr sz="1600">
                <a:solidFill>
                  <a:srgbClr val="3A3A3A"/>
                </a:solidFill>
                <a:latin typeface="Helvetica Neue"/>
                <a:ea typeface="Helvetica Neue"/>
                <a:cs typeface="Helvetica Neue"/>
                <a:sym typeface="Helvetica Neue"/>
              </a:defRPr>
            </a:lvl2pPr>
            <a:lvl3pPr marL="1371600" lvl="2" indent="-317500">
              <a:lnSpc>
                <a:spcPct val="115000"/>
              </a:lnSpc>
              <a:spcBef>
                <a:spcPts val="1600"/>
              </a:spcBef>
              <a:spcAft>
                <a:spcPts val="0"/>
              </a:spcAft>
              <a:buClr>
                <a:srgbClr val="3A3A3A"/>
              </a:buClr>
              <a:buSzPts val="1400"/>
              <a:buFont typeface="Helvetica Neue"/>
              <a:buChar char="■"/>
              <a:defRPr>
                <a:solidFill>
                  <a:srgbClr val="3A3A3A"/>
                </a:solidFill>
                <a:latin typeface="Helvetica Neue"/>
                <a:ea typeface="Helvetica Neue"/>
                <a:cs typeface="Helvetica Neue"/>
                <a:sym typeface="Helvetica Neue"/>
              </a:defRPr>
            </a:lvl3pPr>
            <a:lvl4pPr marL="1828800" lvl="3" indent="-304800">
              <a:lnSpc>
                <a:spcPct val="115000"/>
              </a:lnSpc>
              <a:spcBef>
                <a:spcPts val="1600"/>
              </a:spcBef>
              <a:spcAft>
                <a:spcPts val="0"/>
              </a:spcAft>
              <a:buClr>
                <a:srgbClr val="3A3A3A"/>
              </a:buClr>
              <a:buSzPts val="1200"/>
              <a:buFont typeface="Helvetica Neue"/>
              <a:buChar char="●"/>
              <a:defRPr sz="1200">
                <a:solidFill>
                  <a:srgbClr val="3A3A3A"/>
                </a:solidFill>
                <a:latin typeface="Helvetica Neue"/>
                <a:ea typeface="Helvetica Neue"/>
                <a:cs typeface="Helvetica Neue"/>
                <a:sym typeface="Helvetica Neue"/>
              </a:defRPr>
            </a:lvl4pPr>
            <a:lvl5pPr marL="2286000" lvl="4" indent="-298450">
              <a:lnSpc>
                <a:spcPct val="115000"/>
              </a:lnSpc>
              <a:spcBef>
                <a:spcPts val="1600"/>
              </a:spcBef>
              <a:spcAft>
                <a:spcPts val="0"/>
              </a:spcAft>
              <a:buClr>
                <a:srgbClr val="3A3A3A"/>
              </a:buClr>
              <a:buSzPts val="1100"/>
              <a:buFont typeface="Helvetica Neue"/>
              <a:buChar char="○"/>
              <a:defRPr sz="1100">
                <a:solidFill>
                  <a:srgbClr val="3A3A3A"/>
                </a:solidFill>
                <a:latin typeface="Helvetica Neue"/>
                <a:ea typeface="Helvetica Neue"/>
                <a:cs typeface="Helvetica Neue"/>
                <a:sym typeface="Helvetica Neue"/>
              </a:defRPr>
            </a:lvl5pPr>
            <a:lvl6pPr marL="2743200" lvl="5" indent="-298450">
              <a:lnSpc>
                <a:spcPct val="115000"/>
              </a:lnSpc>
              <a:spcBef>
                <a:spcPts val="1600"/>
              </a:spcBef>
              <a:spcAft>
                <a:spcPts val="0"/>
              </a:spcAft>
              <a:buClr>
                <a:srgbClr val="3A3A3A"/>
              </a:buClr>
              <a:buSzPts val="1100"/>
              <a:buFont typeface="Helvetica Neue"/>
              <a:buChar char="■"/>
              <a:defRPr sz="1100">
                <a:solidFill>
                  <a:srgbClr val="3A3A3A"/>
                </a:solidFill>
                <a:latin typeface="Helvetica Neue"/>
                <a:ea typeface="Helvetica Neue"/>
                <a:cs typeface="Helvetica Neue"/>
                <a:sym typeface="Helvetica Neue"/>
              </a:defRPr>
            </a:lvl6pPr>
            <a:lvl7pPr marL="3200400" lvl="6" indent="-298450">
              <a:lnSpc>
                <a:spcPct val="115000"/>
              </a:lnSpc>
              <a:spcBef>
                <a:spcPts val="1600"/>
              </a:spcBef>
              <a:spcAft>
                <a:spcPts val="0"/>
              </a:spcAft>
              <a:buClr>
                <a:srgbClr val="3A3A3A"/>
              </a:buClr>
              <a:buSzPts val="1100"/>
              <a:buFont typeface="Helvetica Neue"/>
              <a:buChar char="●"/>
              <a:defRPr sz="1100">
                <a:solidFill>
                  <a:srgbClr val="3A3A3A"/>
                </a:solidFill>
                <a:latin typeface="Helvetica Neue"/>
                <a:ea typeface="Helvetica Neue"/>
                <a:cs typeface="Helvetica Neue"/>
                <a:sym typeface="Helvetica Neue"/>
              </a:defRPr>
            </a:lvl7pPr>
            <a:lvl8pPr marL="3657600" lvl="7" indent="-298450">
              <a:lnSpc>
                <a:spcPct val="115000"/>
              </a:lnSpc>
              <a:spcBef>
                <a:spcPts val="1600"/>
              </a:spcBef>
              <a:spcAft>
                <a:spcPts val="0"/>
              </a:spcAft>
              <a:buClr>
                <a:srgbClr val="3A3A3A"/>
              </a:buClr>
              <a:buSzPts val="1100"/>
              <a:buFont typeface="Helvetica Neue"/>
              <a:buChar char="○"/>
              <a:defRPr sz="1100">
                <a:solidFill>
                  <a:srgbClr val="3A3A3A"/>
                </a:solidFill>
                <a:latin typeface="Helvetica Neue"/>
                <a:ea typeface="Helvetica Neue"/>
                <a:cs typeface="Helvetica Neue"/>
                <a:sym typeface="Helvetica Neue"/>
              </a:defRPr>
            </a:lvl8pPr>
            <a:lvl9pPr marL="4114800" lvl="8" indent="-298450">
              <a:lnSpc>
                <a:spcPct val="115000"/>
              </a:lnSpc>
              <a:spcBef>
                <a:spcPts val="1600"/>
              </a:spcBef>
              <a:spcAft>
                <a:spcPts val="1600"/>
              </a:spcAft>
              <a:buClr>
                <a:srgbClr val="3A3A3A"/>
              </a:buClr>
              <a:buSzPts val="1100"/>
              <a:buFont typeface="Helvetica Neue"/>
              <a:buChar char="■"/>
              <a:defRPr sz="1100">
                <a:solidFill>
                  <a:srgbClr val="3A3A3A"/>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mailto:span@coppul.ca" TargetMode="External"/><Relationship Id="rId4" Type="http://schemas.openxmlformats.org/officeDocument/2006/relationships/hyperlink" Target="mailto:cdsn@coppul.c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66650" y="1352075"/>
            <a:ext cx="8065500" cy="10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COPPUL Digitization and Collective Collections Services</a:t>
            </a:r>
            <a:endParaRPr sz="4000"/>
          </a:p>
        </p:txBody>
      </p:sp>
      <p:sp>
        <p:nvSpPr>
          <p:cNvPr id="87" name="Google Shape;87;p13"/>
          <p:cNvSpPr txBox="1">
            <a:spLocks noGrp="1"/>
          </p:cNvSpPr>
          <p:nvPr>
            <p:ph type="subTitle" idx="1"/>
          </p:nvPr>
        </p:nvSpPr>
        <p:spPr>
          <a:xfrm>
            <a:off x="836350" y="3824725"/>
            <a:ext cx="7995900" cy="112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CRL PAN Forum</a:t>
            </a:r>
            <a:br>
              <a:rPr lang="en"/>
            </a:br>
            <a:r>
              <a:rPr lang="en"/>
              <a:t>25 June 2021</a:t>
            </a:r>
            <a:endParaRPr/>
          </a:p>
        </p:txBody>
      </p:sp>
      <p:sp>
        <p:nvSpPr>
          <p:cNvPr id="88" name="Google Shape;88;p13"/>
          <p:cNvSpPr txBox="1">
            <a:spLocks noGrp="1"/>
          </p:cNvSpPr>
          <p:nvPr>
            <p:ph type="subTitle" idx="1"/>
          </p:nvPr>
        </p:nvSpPr>
        <p:spPr>
          <a:xfrm>
            <a:off x="836350" y="2934275"/>
            <a:ext cx="8121300" cy="6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Rebecca Dickson, Digital Stewardship Network Coordinator</a:t>
            </a:r>
            <a:endParaRPr/>
          </a:p>
          <a:p>
            <a:pPr marL="0" lvl="0" indent="0" algn="l" rtl="0">
              <a:spcBef>
                <a:spcPts val="0"/>
              </a:spcBef>
              <a:spcAft>
                <a:spcPts val="0"/>
              </a:spcAft>
              <a:buNone/>
            </a:pPr>
            <a:r>
              <a:rPr lang="en"/>
              <a:t>Doug Brigham, Shared Print Archive Network Coordinator</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709475" y="1374375"/>
            <a:ext cx="75579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Opportunities for </a:t>
            </a:r>
            <a:r>
              <a:rPr lang="en" sz="2500" i="1"/>
              <a:t>collective</a:t>
            </a:r>
            <a:r>
              <a:rPr lang="en" sz="2500"/>
              <a:t> capacity-building?</a:t>
            </a:r>
            <a:endParaRPr sz="2500"/>
          </a:p>
        </p:txBody>
      </p:sp>
      <p:sp>
        <p:nvSpPr>
          <p:cNvPr id="159" name="Google Shape;159;p22"/>
          <p:cNvSpPr/>
          <p:nvPr/>
        </p:nvSpPr>
        <p:spPr>
          <a:xfrm>
            <a:off x="709475" y="2265375"/>
            <a:ext cx="3966600" cy="2093400"/>
          </a:xfrm>
          <a:prstGeom prst="wedgeEllipseCallout">
            <a:avLst>
              <a:gd name="adj1" fmla="val -20833"/>
              <a:gd name="adj2" fmla="val 62500"/>
            </a:avLst>
          </a:prstGeom>
          <a:solidFill>
            <a:srgbClr val="10B7E3">
              <a:alpha val="47490"/>
            </a:srgbClr>
          </a:solidFill>
          <a:ln>
            <a:noFill/>
          </a:ln>
          <a:effectLst>
            <a:outerShdw blurRad="442913"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Helvetica Neue"/>
                <a:ea typeface="Helvetica Neue"/>
                <a:cs typeface="Helvetica Neue"/>
                <a:sym typeface="Helvetica Neue"/>
              </a:rPr>
              <a:t>“We have </a:t>
            </a:r>
            <a:r>
              <a:rPr lang="en" sz="1800" b="1">
                <a:solidFill>
                  <a:srgbClr val="434343"/>
                </a:solidFill>
                <a:latin typeface="Helvetica Neue"/>
                <a:ea typeface="Helvetica Neue"/>
                <a:cs typeface="Helvetica Neue"/>
                <a:sym typeface="Helvetica Neue"/>
              </a:rPr>
              <a:t>a few collections we’d like to digitize</a:t>
            </a:r>
            <a:r>
              <a:rPr lang="en" sz="1800">
                <a:solidFill>
                  <a:srgbClr val="434343"/>
                </a:solidFill>
                <a:latin typeface="Helvetica Neue"/>
                <a:ea typeface="Helvetica Neue"/>
                <a:cs typeface="Helvetica Neue"/>
                <a:sym typeface="Helvetica Neue"/>
              </a:rPr>
              <a:t>, but building local capacity isn’t a high priority given the nature of our collections.” </a:t>
            </a:r>
            <a:endParaRPr sz="1800">
              <a:solidFill>
                <a:srgbClr val="434343"/>
              </a:solidFill>
              <a:latin typeface="Helvetica Neue"/>
              <a:ea typeface="Helvetica Neue"/>
              <a:cs typeface="Helvetica Neue"/>
              <a:sym typeface="Helvetica Neue"/>
            </a:endParaRPr>
          </a:p>
        </p:txBody>
      </p:sp>
      <p:sp>
        <p:nvSpPr>
          <p:cNvPr id="160" name="Google Shape;160;p22"/>
          <p:cNvSpPr/>
          <p:nvPr/>
        </p:nvSpPr>
        <p:spPr>
          <a:xfrm flipH="1">
            <a:off x="4300775" y="1944150"/>
            <a:ext cx="3966600" cy="2093400"/>
          </a:xfrm>
          <a:prstGeom prst="wedgeEllipseCallout">
            <a:avLst>
              <a:gd name="adj1" fmla="val -20833"/>
              <a:gd name="adj2" fmla="val 62500"/>
            </a:avLst>
          </a:prstGeom>
          <a:solidFill>
            <a:srgbClr val="FECE5D">
              <a:alpha val="68160"/>
            </a:srgbClr>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Helvetica Neue"/>
                <a:ea typeface="Helvetica Neue"/>
                <a:cs typeface="Helvetica Neue"/>
                <a:sym typeface="Helvetica Neue"/>
              </a:rPr>
              <a:t>“We’d like to build up our local capacity and explore providing </a:t>
            </a:r>
            <a:r>
              <a:rPr lang="en" sz="1800" b="1">
                <a:solidFill>
                  <a:srgbClr val="434343"/>
                </a:solidFill>
                <a:latin typeface="Helvetica Neue"/>
                <a:ea typeface="Helvetica Neue"/>
                <a:cs typeface="Helvetica Neue"/>
                <a:sym typeface="Helvetica Neue"/>
              </a:rPr>
              <a:t>digitization as a service</a:t>
            </a:r>
            <a:r>
              <a:rPr lang="en" sz="1800">
                <a:solidFill>
                  <a:srgbClr val="434343"/>
                </a:solidFill>
                <a:latin typeface="Helvetica Neue"/>
                <a:ea typeface="Helvetica Neue"/>
                <a:cs typeface="Helvetica Neue"/>
                <a:sym typeface="Helvetica Neue"/>
              </a:rPr>
              <a:t> to GLAMs in the region.”</a:t>
            </a:r>
            <a:endParaRPr sz="1800">
              <a:solidFill>
                <a:srgbClr val="434343"/>
              </a:solidFill>
              <a:latin typeface="Helvetica Neue"/>
              <a:ea typeface="Helvetica Neue"/>
              <a:cs typeface="Helvetica Neue"/>
              <a:sym typeface="Helvetica Neue"/>
            </a:endParaRPr>
          </a:p>
        </p:txBody>
      </p:sp>
      <p:pic>
        <p:nvPicPr>
          <p:cNvPr id="161" name="Google Shape;161;p22"/>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729450" y="1272650"/>
            <a:ext cx="7688700" cy="60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a:t>How can COPPUL help advance digital collections work?</a:t>
            </a:r>
            <a:endParaRPr sz="2400"/>
          </a:p>
        </p:txBody>
      </p:sp>
      <p:sp>
        <p:nvSpPr>
          <p:cNvPr id="167" name="Google Shape;167;p23"/>
          <p:cNvSpPr/>
          <p:nvPr/>
        </p:nvSpPr>
        <p:spPr>
          <a:xfrm flipH="1">
            <a:off x="2231875" y="1874450"/>
            <a:ext cx="4227000" cy="2528400"/>
          </a:xfrm>
          <a:prstGeom prst="wedgeEllipseCallout">
            <a:avLst>
              <a:gd name="adj1" fmla="val -20833"/>
              <a:gd name="adj2" fmla="val 62500"/>
            </a:avLst>
          </a:prstGeom>
          <a:solidFill>
            <a:srgbClr val="10B7E3">
              <a:alpha val="47490"/>
            </a:srgbClr>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b="1">
                <a:solidFill>
                  <a:srgbClr val="434343"/>
                </a:solidFill>
                <a:latin typeface="Helvetica Neue"/>
                <a:ea typeface="Helvetica Neue"/>
                <a:cs typeface="Helvetica Neue"/>
                <a:sym typeface="Helvetica Neue"/>
              </a:rPr>
              <a:t>“COPPUL could provide leadership around stewardship of Indigenous materials in the digital environment.”</a:t>
            </a:r>
            <a:endParaRPr sz="1800" b="1">
              <a:solidFill>
                <a:srgbClr val="434343"/>
              </a:solidFill>
              <a:latin typeface="Helvetica Neue"/>
              <a:ea typeface="Helvetica Neue"/>
              <a:cs typeface="Helvetica Neue"/>
              <a:sym typeface="Helvetica Neue"/>
            </a:endParaRPr>
          </a:p>
        </p:txBody>
      </p:sp>
      <p:pic>
        <p:nvPicPr>
          <p:cNvPr id="168" name="Google Shape;168;p23"/>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729450" y="1272650"/>
            <a:ext cx="7688700" cy="60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a:t>How should COPPUL aim to move that work forward?</a:t>
            </a:r>
            <a:endParaRPr sz="2400"/>
          </a:p>
        </p:txBody>
      </p:sp>
      <p:sp>
        <p:nvSpPr>
          <p:cNvPr id="174" name="Google Shape;174;p24"/>
          <p:cNvSpPr/>
          <p:nvPr/>
        </p:nvSpPr>
        <p:spPr>
          <a:xfrm flipH="1">
            <a:off x="2358150" y="1993275"/>
            <a:ext cx="4427700" cy="2278500"/>
          </a:xfrm>
          <a:prstGeom prst="wedgeEllipseCallout">
            <a:avLst>
              <a:gd name="adj1" fmla="val 30924"/>
              <a:gd name="adj2" fmla="val 61792"/>
            </a:avLst>
          </a:prstGeom>
          <a:solidFill>
            <a:srgbClr val="FECE5D">
              <a:alpha val="68160"/>
            </a:srgbClr>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434343"/>
                </a:solidFill>
                <a:latin typeface="Helvetica Neue"/>
                <a:ea typeface="Helvetica Neue"/>
                <a:cs typeface="Helvetica Neue"/>
                <a:sym typeface="Helvetica Neue"/>
              </a:rPr>
              <a:t>“Work incrementally within COPPUL to advance efforts, based on understanding of existing needs and capacity.”</a:t>
            </a:r>
            <a:endParaRPr sz="1700" b="1">
              <a:solidFill>
                <a:srgbClr val="434343"/>
              </a:solidFill>
              <a:latin typeface="Helvetica Neue"/>
              <a:ea typeface="Helvetica Neue"/>
              <a:cs typeface="Helvetica Neue"/>
              <a:sym typeface="Helvetica Neue"/>
            </a:endParaRPr>
          </a:p>
        </p:txBody>
      </p:sp>
      <p:pic>
        <p:nvPicPr>
          <p:cNvPr id="175" name="Google Shape;175;p24"/>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directions</a:t>
            </a:r>
            <a:endParaRPr/>
          </a:p>
        </p:txBody>
      </p:sp>
      <p:sp>
        <p:nvSpPr>
          <p:cNvPr id="181" name="Google Shape;181;p25"/>
          <p:cNvSpPr txBox="1">
            <a:spLocks noGrp="1"/>
          </p:cNvSpPr>
          <p:nvPr>
            <p:ph type="body" idx="1"/>
          </p:nvPr>
        </p:nvSpPr>
        <p:spPr>
          <a:xfrm>
            <a:off x="825450" y="1853850"/>
            <a:ext cx="7688700" cy="24135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Clr>
                <a:srgbClr val="434343"/>
              </a:buClr>
              <a:buSzPts val="1600"/>
              <a:buAutoNum type="arabicPeriod"/>
            </a:pPr>
            <a:r>
              <a:rPr lang="en">
                <a:solidFill>
                  <a:srgbClr val="434343"/>
                </a:solidFill>
              </a:rPr>
              <a:t>Develop mechanisms for collaboration between SPAN, CDSN &amp; IK programs</a:t>
            </a:r>
            <a:endParaRPr>
              <a:solidFill>
                <a:srgbClr val="434343"/>
              </a:solidFill>
            </a:endParaRPr>
          </a:p>
          <a:p>
            <a:pPr marL="457200" lvl="0" indent="-330200" algn="l" rtl="0">
              <a:spcBef>
                <a:spcPts val="0"/>
              </a:spcBef>
              <a:spcAft>
                <a:spcPts val="0"/>
              </a:spcAft>
              <a:buClr>
                <a:srgbClr val="434343"/>
              </a:buClr>
              <a:buSzPts val="1600"/>
              <a:buAutoNum type="arabicPeriod"/>
            </a:pPr>
            <a:r>
              <a:rPr lang="en">
                <a:solidFill>
                  <a:srgbClr val="434343"/>
                </a:solidFill>
              </a:rPr>
              <a:t>Strengthen collective understanding of digitization activities and areas of expertise within COPPUL</a:t>
            </a:r>
            <a:endParaRPr>
              <a:solidFill>
                <a:srgbClr val="434343"/>
              </a:solidFill>
            </a:endParaRPr>
          </a:p>
          <a:p>
            <a:pPr marL="457200" lvl="0" indent="-330200" algn="l" rtl="0">
              <a:spcBef>
                <a:spcPts val="0"/>
              </a:spcBef>
              <a:spcAft>
                <a:spcPts val="0"/>
              </a:spcAft>
              <a:buClr>
                <a:srgbClr val="434343"/>
              </a:buClr>
              <a:buSzPts val="1600"/>
              <a:buAutoNum type="arabicPeriod"/>
            </a:pPr>
            <a:r>
              <a:rPr lang="en">
                <a:solidFill>
                  <a:srgbClr val="434343"/>
                </a:solidFill>
              </a:rPr>
              <a:t>Explore development of collaborative (not prescriptive!) strategies for </a:t>
            </a:r>
            <a:endParaRPr>
              <a:solidFill>
                <a:srgbClr val="434343"/>
              </a:solidFill>
            </a:endParaRPr>
          </a:p>
          <a:p>
            <a:pPr marL="914400" lvl="1" indent="-330200" algn="l" rtl="0">
              <a:spcBef>
                <a:spcPts val="0"/>
              </a:spcBef>
              <a:spcAft>
                <a:spcPts val="0"/>
              </a:spcAft>
              <a:buClr>
                <a:srgbClr val="434343"/>
              </a:buClr>
              <a:buSzPts val="1600"/>
              <a:buChar char="○"/>
            </a:pPr>
            <a:r>
              <a:rPr lang="en" sz="1600">
                <a:solidFill>
                  <a:srgbClr val="434343"/>
                </a:solidFill>
              </a:rPr>
              <a:t>Content selection for digitization</a:t>
            </a:r>
            <a:endParaRPr sz="1600">
              <a:solidFill>
                <a:srgbClr val="434343"/>
              </a:solidFill>
            </a:endParaRPr>
          </a:p>
          <a:p>
            <a:pPr marL="914400" lvl="1" indent="-330200" algn="l" rtl="0">
              <a:spcBef>
                <a:spcPts val="0"/>
              </a:spcBef>
              <a:spcAft>
                <a:spcPts val="0"/>
              </a:spcAft>
              <a:buClr>
                <a:srgbClr val="434343"/>
              </a:buClr>
              <a:buSzPts val="1600"/>
              <a:buChar char="○"/>
            </a:pPr>
            <a:r>
              <a:rPr lang="en" sz="1600">
                <a:solidFill>
                  <a:srgbClr val="434343"/>
                </a:solidFill>
              </a:rPr>
              <a:t>Pursuing funding </a:t>
            </a:r>
            <a:endParaRPr sz="1600">
              <a:solidFill>
                <a:srgbClr val="434343"/>
              </a:solidFill>
            </a:endParaRPr>
          </a:p>
          <a:p>
            <a:pPr marL="914400" lvl="1" indent="-330200" algn="l" rtl="0">
              <a:spcBef>
                <a:spcPts val="0"/>
              </a:spcBef>
              <a:spcAft>
                <a:spcPts val="0"/>
              </a:spcAft>
              <a:buClr>
                <a:srgbClr val="434343"/>
              </a:buClr>
              <a:buSzPts val="1600"/>
              <a:buChar char="○"/>
            </a:pPr>
            <a:r>
              <a:rPr lang="en" sz="1600">
                <a:solidFill>
                  <a:srgbClr val="434343"/>
                </a:solidFill>
              </a:rPr>
              <a:t>Amplifying existing digital collections</a:t>
            </a:r>
            <a:endParaRPr sz="1600">
              <a:solidFill>
                <a:srgbClr val="434343"/>
              </a:solidFill>
            </a:endParaRPr>
          </a:p>
          <a:p>
            <a:pPr marL="457200" lvl="0" indent="-330200" algn="l" rtl="0">
              <a:spcBef>
                <a:spcPts val="0"/>
              </a:spcBef>
              <a:spcAft>
                <a:spcPts val="0"/>
              </a:spcAft>
              <a:buClr>
                <a:srgbClr val="434343"/>
              </a:buClr>
              <a:buSzPts val="1600"/>
              <a:buAutoNum type="arabicPeriod"/>
            </a:pPr>
            <a:r>
              <a:rPr lang="en">
                <a:solidFill>
                  <a:srgbClr val="434343"/>
                </a:solidFill>
              </a:rPr>
              <a:t>Build partnerships with allied organizations, locally and nationally</a:t>
            </a:r>
            <a:endParaRPr>
              <a:solidFill>
                <a:srgbClr val="434343"/>
              </a:solidFill>
            </a:endParaRPr>
          </a:p>
        </p:txBody>
      </p:sp>
      <p:sp>
        <p:nvSpPr>
          <p:cNvPr id="182" name="Google Shape;182;p25"/>
          <p:cNvSpPr txBox="1"/>
          <p:nvPr/>
        </p:nvSpPr>
        <p:spPr>
          <a:xfrm>
            <a:off x="729450" y="4479175"/>
            <a:ext cx="626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183" name="Google Shape;183;p25"/>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Next step: a new “collective collections” initiative</a:t>
            </a:r>
            <a:endParaRPr/>
          </a:p>
          <a:p>
            <a:pPr marL="0" lvl="0" indent="0" algn="l" rtl="0">
              <a:spcBef>
                <a:spcPts val="0"/>
              </a:spcBef>
              <a:spcAft>
                <a:spcPts val="0"/>
              </a:spcAft>
              <a:buNone/>
            </a:pPr>
            <a:endParaRPr sz="2900" b="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729450" y="127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COPPUL priorities for digitization, revisited</a:t>
            </a:r>
            <a:endParaRPr/>
          </a:p>
        </p:txBody>
      </p:sp>
      <p:sp>
        <p:nvSpPr>
          <p:cNvPr id="194" name="Google Shape;194;p27"/>
          <p:cNvSpPr txBox="1">
            <a:spLocks noGrp="1"/>
          </p:cNvSpPr>
          <p:nvPr>
            <p:ph type="body" idx="1"/>
          </p:nvPr>
        </p:nvSpPr>
        <p:spPr>
          <a:xfrm>
            <a:off x="729450" y="1922850"/>
            <a:ext cx="7688700" cy="240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Newspapers (historical and contemporary)</a:t>
            </a:r>
            <a:endParaRPr sz="1800" b="1"/>
          </a:p>
          <a:p>
            <a:pPr marL="457200" lvl="0" indent="-342900" algn="l" rtl="0">
              <a:spcBef>
                <a:spcPts val="0"/>
              </a:spcBef>
              <a:spcAft>
                <a:spcPts val="0"/>
              </a:spcAft>
              <a:buSzPts val="1800"/>
              <a:buChar char="●"/>
            </a:pPr>
            <a:r>
              <a:rPr lang="en" sz="1800" b="1"/>
              <a:t>Archival / unique materials</a:t>
            </a:r>
            <a:endParaRPr sz="1800" b="1"/>
          </a:p>
          <a:p>
            <a:pPr marL="457200" lvl="0" indent="-342900" algn="l" rtl="0">
              <a:spcBef>
                <a:spcPts val="0"/>
              </a:spcBef>
              <a:spcAft>
                <a:spcPts val="0"/>
              </a:spcAft>
              <a:buSzPts val="1800"/>
              <a:buChar char="●"/>
            </a:pPr>
            <a:r>
              <a:rPr lang="en" sz="1800" b="1"/>
              <a:t>Materials related to local area</a:t>
            </a:r>
            <a:endParaRPr sz="1800" b="1"/>
          </a:p>
          <a:p>
            <a:pPr marL="457200" lvl="0" indent="-342900" algn="l" rtl="0">
              <a:spcBef>
                <a:spcPts val="0"/>
              </a:spcBef>
              <a:spcAft>
                <a:spcPts val="0"/>
              </a:spcAft>
              <a:buSzPts val="1800"/>
              <a:buChar char="●"/>
            </a:pPr>
            <a:r>
              <a:rPr lang="en" sz="1800" b="1"/>
              <a:t>Materials related to Indigenous Knowledge</a:t>
            </a:r>
            <a:endParaRPr sz="1800" b="1"/>
          </a:p>
          <a:p>
            <a:pPr marL="457200" lvl="0" indent="-342900" algn="l" rtl="0">
              <a:spcBef>
                <a:spcPts val="0"/>
              </a:spcBef>
              <a:spcAft>
                <a:spcPts val="0"/>
              </a:spcAft>
              <a:buSzPts val="1800"/>
              <a:buChar char="●"/>
            </a:pPr>
            <a:r>
              <a:rPr lang="en" sz="1800"/>
              <a:t>Audio-visual materials for access and preservation</a:t>
            </a:r>
            <a:endParaRPr sz="1800"/>
          </a:p>
          <a:p>
            <a:pPr marL="457200" lvl="0" indent="-342900" algn="l" rtl="0">
              <a:spcBef>
                <a:spcPts val="0"/>
              </a:spcBef>
              <a:spcAft>
                <a:spcPts val="0"/>
              </a:spcAft>
              <a:buSzPts val="1800"/>
              <a:buChar char="●"/>
            </a:pPr>
            <a:r>
              <a:rPr lang="en" sz="1800"/>
              <a:t>Institutional research outputs</a:t>
            </a:r>
            <a:endParaRPr sz="1800"/>
          </a:p>
          <a:p>
            <a:pPr marL="457200" lvl="0" indent="-342900" algn="l" rtl="0">
              <a:spcBef>
                <a:spcPts val="0"/>
              </a:spcBef>
              <a:spcAft>
                <a:spcPts val="0"/>
              </a:spcAft>
              <a:buSzPts val="1800"/>
              <a:buChar char="●"/>
            </a:pPr>
            <a:r>
              <a:rPr lang="en" sz="1800"/>
              <a:t>Materials to support immediate teaching &amp; learning needs</a:t>
            </a:r>
            <a:endParaRPr sz="1800"/>
          </a:p>
          <a:p>
            <a:pPr marL="0" lvl="0" indent="0" algn="l" rtl="0">
              <a:spcBef>
                <a:spcPts val="1600"/>
              </a:spcBef>
              <a:spcAft>
                <a:spcPts val="1600"/>
              </a:spcAft>
              <a:buNone/>
            </a:pPr>
            <a:endParaRPr sz="1800"/>
          </a:p>
        </p:txBody>
      </p:sp>
      <p:pic>
        <p:nvPicPr>
          <p:cNvPr id="195" name="Google Shape;195;p27"/>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Roles of existing programs</a:t>
            </a:r>
            <a:endParaRPr/>
          </a:p>
        </p:txBody>
      </p:sp>
      <p:sp>
        <p:nvSpPr>
          <p:cNvPr id="201" name="Google Shape;201;p28"/>
          <p:cNvSpPr txBox="1">
            <a:spLocks noGrp="1"/>
          </p:cNvSpPr>
          <p:nvPr>
            <p:ph type="body" idx="1"/>
          </p:nvPr>
        </p:nvSpPr>
        <p:spPr>
          <a:xfrm>
            <a:off x="729450" y="1853850"/>
            <a:ext cx="7040400" cy="29799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 b="1"/>
              <a:t>Digital Stewardship (CDSN)</a:t>
            </a:r>
            <a:endParaRPr b="1"/>
          </a:p>
          <a:p>
            <a:pPr marL="914400" lvl="1" indent="-317500" algn="l" rtl="0">
              <a:spcBef>
                <a:spcPts val="0"/>
              </a:spcBef>
              <a:spcAft>
                <a:spcPts val="0"/>
              </a:spcAft>
              <a:buSzPts val="1400"/>
              <a:buChar char="○"/>
            </a:pPr>
            <a:r>
              <a:rPr lang="en" sz="1600">
                <a:solidFill>
                  <a:srgbClr val="434343"/>
                </a:solidFill>
              </a:rPr>
              <a:t>Help members build capacity to preserve, manage and provide access to digital collections.</a:t>
            </a:r>
            <a:endParaRPr sz="1600"/>
          </a:p>
          <a:p>
            <a:pPr marL="457200" lvl="0" indent="-330200" algn="l" rtl="0">
              <a:spcBef>
                <a:spcPts val="0"/>
              </a:spcBef>
              <a:spcAft>
                <a:spcPts val="0"/>
              </a:spcAft>
              <a:buSzPts val="1600"/>
              <a:buChar char="●"/>
            </a:pPr>
            <a:r>
              <a:rPr lang="en" b="1"/>
              <a:t>Indigenous Knowledge (IKSC)</a:t>
            </a:r>
            <a:endParaRPr b="1"/>
          </a:p>
          <a:p>
            <a:pPr marL="914400" lvl="1" indent="-330200" algn="l" rtl="0">
              <a:spcBef>
                <a:spcPts val="0"/>
              </a:spcBef>
              <a:spcAft>
                <a:spcPts val="0"/>
              </a:spcAft>
              <a:buSzPts val="1600"/>
              <a:buChar char="○"/>
            </a:pPr>
            <a:r>
              <a:rPr lang="en" sz="1600"/>
              <a:t>Facilitate communication among COPPUL institutions in area of IK; foster related opportunities for collaborative action and partnership initiatives.</a:t>
            </a:r>
            <a:endParaRPr sz="1600"/>
          </a:p>
          <a:p>
            <a:pPr marL="457200" marR="0" lvl="0" indent="-330200" algn="l" rtl="0">
              <a:lnSpc>
                <a:spcPct val="115000"/>
              </a:lnSpc>
              <a:spcBef>
                <a:spcPts val="0"/>
              </a:spcBef>
              <a:spcAft>
                <a:spcPts val="0"/>
              </a:spcAft>
              <a:buSzPts val="1600"/>
              <a:buChar char="●"/>
            </a:pPr>
            <a:r>
              <a:rPr lang="en" b="1"/>
              <a:t>Collective Collections (SPAN)</a:t>
            </a:r>
            <a:endParaRPr b="1"/>
          </a:p>
          <a:p>
            <a:pPr marL="914400" lvl="1" indent="-330200" algn="l" rtl="0">
              <a:spcBef>
                <a:spcPts val="0"/>
              </a:spcBef>
              <a:spcAft>
                <a:spcPts val="0"/>
              </a:spcAft>
              <a:buSzPts val="1600"/>
              <a:buChar char="○"/>
            </a:pPr>
            <a:r>
              <a:rPr lang="en" sz="1600"/>
              <a:t>Provide expertise in identification and analysis of materials and collaborative action with library collections.</a:t>
            </a:r>
            <a:endParaRPr sz="1600"/>
          </a:p>
        </p:txBody>
      </p:sp>
      <p:pic>
        <p:nvPicPr>
          <p:cNvPr id="202" name="Google Shape;202;p28"/>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Indigenous heritage publications</a:t>
            </a:r>
            <a:endParaRPr/>
          </a:p>
        </p:txBody>
      </p:sp>
      <p:sp>
        <p:nvSpPr>
          <p:cNvPr id="208" name="Google Shape;208;p29"/>
          <p:cNvSpPr txBox="1">
            <a:spLocks noGrp="1"/>
          </p:cNvSpPr>
          <p:nvPr>
            <p:ph type="body" idx="1"/>
          </p:nvPr>
        </p:nvSpPr>
        <p:spPr>
          <a:xfrm>
            <a:off x="729450" y="2078875"/>
            <a:ext cx="7688700" cy="1623000"/>
          </a:xfrm>
          <a:prstGeom prst="rect">
            <a:avLst/>
          </a:prstGeom>
        </p:spPr>
        <p:txBody>
          <a:bodyPr spcFirstLastPara="1" wrap="square" lIns="91425" tIns="91425" rIns="91425" bIns="91425" anchor="t" anchorCtr="0">
            <a:spAutoFit/>
          </a:bodyPr>
          <a:lstStyle/>
          <a:p>
            <a:pPr marL="457200" marR="0" lvl="0" indent="-361950" algn="l" rtl="0">
              <a:lnSpc>
                <a:spcPct val="115000"/>
              </a:lnSpc>
              <a:spcBef>
                <a:spcPts val="0"/>
              </a:spcBef>
              <a:spcAft>
                <a:spcPts val="0"/>
              </a:spcAft>
              <a:buSzPts val="2100"/>
              <a:buChar char="●"/>
            </a:pPr>
            <a:r>
              <a:rPr lang="en" sz="2100"/>
              <a:t>Materials created by Indigenous communities or organizations.</a:t>
            </a:r>
            <a:endParaRPr sz="2100"/>
          </a:p>
          <a:p>
            <a:pPr marL="457200" marR="0" lvl="0" indent="-361950" algn="l" rtl="0">
              <a:lnSpc>
                <a:spcPct val="115000"/>
              </a:lnSpc>
              <a:spcBef>
                <a:spcPts val="0"/>
              </a:spcBef>
              <a:spcAft>
                <a:spcPts val="0"/>
              </a:spcAft>
              <a:buSzPts val="2100"/>
              <a:buChar char="●"/>
            </a:pPr>
            <a:r>
              <a:rPr lang="en" sz="2100"/>
              <a:t>Includes newspapers, newsletters and various forms of grey literature.</a:t>
            </a:r>
            <a:endParaRPr sz="2100"/>
          </a:p>
        </p:txBody>
      </p:sp>
      <p:pic>
        <p:nvPicPr>
          <p:cNvPr id="209" name="Google Shape;209;p29"/>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729450" y="788100"/>
            <a:ext cx="2439000" cy="18009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0500"/>
              <a:t>535</a:t>
            </a:r>
            <a:endParaRPr sz="5150"/>
          </a:p>
        </p:txBody>
      </p:sp>
      <p:sp>
        <p:nvSpPr>
          <p:cNvPr id="215" name="Google Shape;215;p30"/>
          <p:cNvSpPr txBox="1">
            <a:spLocks noGrp="1"/>
          </p:cNvSpPr>
          <p:nvPr>
            <p:ph type="title"/>
          </p:nvPr>
        </p:nvSpPr>
        <p:spPr>
          <a:xfrm>
            <a:off x="3725575" y="1199850"/>
            <a:ext cx="4330500" cy="977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150"/>
              <a:t>title families</a:t>
            </a:r>
            <a:endParaRPr sz="5150"/>
          </a:p>
        </p:txBody>
      </p:sp>
      <p:sp>
        <p:nvSpPr>
          <p:cNvPr id="216" name="Google Shape;216;p30"/>
          <p:cNvSpPr txBox="1">
            <a:spLocks noGrp="1"/>
          </p:cNvSpPr>
          <p:nvPr>
            <p:ph type="title"/>
          </p:nvPr>
        </p:nvSpPr>
        <p:spPr>
          <a:xfrm>
            <a:off x="758400" y="2502000"/>
            <a:ext cx="2409900" cy="15393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8800"/>
              <a:t>675</a:t>
            </a:r>
            <a:endParaRPr sz="3450"/>
          </a:p>
        </p:txBody>
      </p:sp>
      <p:sp>
        <p:nvSpPr>
          <p:cNvPr id="217" name="Google Shape;217;p30"/>
          <p:cNvSpPr txBox="1">
            <a:spLocks noGrp="1"/>
          </p:cNvSpPr>
          <p:nvPr>
            <p:ph type="title"/>
          </p:nvPr>
        </p:nvSpPr>
        <p:spPr>
          <a:xfrm>
            <a:off x="3725575" y="2913746"/>
            <a:ext cx="4053000" cy="7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450"/>
              <a:t>individual titles</a:t>
            </a:r>
            <a:endParaRPr sz="3450"/>
          </a:p>
        </p:txBody>
      </p:sp>
      <p:pic>
        <p:nvPicPr>
          <p:cNvPr id="218" name="Google Shape;218;p30"/>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Indigenous Heritage Publications WG (IHPWG)</a:t>
            </a:r>
            <a:endParaRPr/>
          </a:p>
          <a:p>
            <a:pPr marL="0" lvl="0" indent="0" algn="l" rtl="0">
              <a:spcBef>
                <a:spcPts val="0"/>
              </a:spcBef>
              <a:spcAft>
                <a:spcPts val="0"/>
              </a:spcAft>
              <a:buNone/>
            </a:pPr>
            <a:endParaRPr/>
          </a:p>
        </p:txBody>
      </p:sp>
      <p:sp>
        <p:nvSpPr>
          <p:cNvPr id="224" name="Google Shape;224;p31"/>
          <p:cNvSpPr txBox="1">
            <a:spLocks noGrp="1"/>
          </p:cNvSpPr>
          <p:nvPr>
            <p:ph type="body" idx="1"/>
          </p:nvPr>
        </p:nvSpPr>
        <p:spPr>
          <a:xfrm>
            <a:off x="3275675" y="2078875"/>
            <a:ext cx="4683600" cy="2261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Six members from COPPUL libraries, with representation from all four provinces in the region</a:t>
            </a:r>
            <a:endParaRPr sz="2000"/>
          </a:p>
          <a:p>
            <a:pPr marL="457200" lvl="0" indent="-355600" algn="l" rtl="0">
              <a:spcBef>
                <a:spcPts val="0"/>
              </a:spcBef>
              <a:spcAft>
                <a:spcPts val="0"/>
              </a:spcAft>
              <a:buSzPts val="2000"/>
              <a:buChar char="●"/>
            </a:pPr>
            <a:r>
              <a:rPr lang="en" sz="2000"/>
              <a:t>COPPUL’s three program coordinators</a:t>
            </a:r>
            <a:endParaRPr sz="2000"/>
          </a:p>
        </p:txBody>
      </p:sp>
      <p:pic>
        <p:nvPicPr>
          <p:cNvPr id="225" name="Google Shape;225;p31"/>
          <p:cNvPicPr preferRelativeResize="0"/>
          <p:nvPr/>
        </p:nvPicPr>
        <p:blipFill rotWithShape="1">
          <a:blip r:embed="rId3">
            <a:alphaModFix amt="55000"/>
          </a:blip>
          <a:srcRect l="6686" r="6928" b="14000"/>
          <a:stretch/>
        </p:blipFill>
        <p:spPr>
          <a:xfrm>
            <a:off x="1110750" y="2078875"/>
            <a:ext cx="1879799" cy="187979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t="62016"/>
          <a:stretch/>
        </p:blipFill>
        <p:spPr>
          <a:xfrm>
            <a:off x="-42700" y="0"/>
            <a:ext cx="9186700" cy="5143501"/>
          </a:xfrm>
          <a:prstGeom prst="rect">
            <a:avLst/>
          </a:prstGeom>
          <a:noFill/>
          <a:ln>
            <a:noFill/>
          </a:ln>
        </p:spPr>
      </p:pic>
      <p:sp>
        <p:nvSpPr>
          <p:cNvPr id="94" name="Google Shape;94;p14"/>
          <p:cNvSpPr txBox="1">
            <a:spLocks noGrp="1"/>
          </p:cNvSpPr>
          <p:nvPr>
            <p:ph type="title"/>
          </p:nvPr>
        </p:nvSpPr>
        <p:spPr>
          <a:xfrm>
            <a:off x="772700" y="2833950"/>
            <a:ext cx="4552200" cy="16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solidFill>
                  <a:srgbClr val="FFFFFF"/>
                </a:solidFill>
              </a:rPr>
              <a:t>Land Acknowledgement</a:t>
            </a:r>
            <a:endParaRPr sz="370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IHPWG Mandate</a:t>
            </a:r>
            <a:endParaRPr/>
          </a:p>
        </p:txBody>
      </p:sp>
      <p:sp>
        <p:nvSpPr>
          <p:cNvPr id="231" name="Google Shape;231;p32"/>
          <p:cNvSpPr txBox="1">
            <a:spLocks noGrp="1"/>
          </p:cNvSpPr>
          <p:nvPr>
            <p:ph type="body" idx="1"/>
          </p:nvPr>
        </p:nvSpPr>
        <p:spPr>
          <a:xfrm>
            <a:off x="813575" y="1853850"/>
            <a:ext cx="7604700" cy="289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b="1"/>
              <a:t>Guide efforts to improve discovery of, access to, and preservation</a:t>
            </a:r>
            <a:r>
              <a:rPr lang="en"/>
              <a:t> </a:t>
            </a:r>
            <a:r>
              <a:rPr lang="en" b="1"/>
              <a:t>of publications by and about Indigenous communities</a:t>
            </a:r>
            <a:r>
              <a:rPr lang="en"/>
              <a:t> on whose lands COPPUL members live and work.</a:t>
            </a:r>
            <a:endParaRPr/>
          </a:p>
          <a:p>
            <a:pPr marL="457200" lvl="0" indent="-330200" algn="l" rtl="0">
              <a:spcBef>
                <a:spcPts val="1000"/>
              </a:spcBef>
              <a:spcAft>
                <a:spcPts val="0"/>
              </a:spcAft>
              <a:buSzPts val="1600"/>
              <a:buChar char="●"/>
            </a:pPr>
            <a:r>
              <a:rPr lang="en" b="1"/>
              <a:t>Support ethical stewardship of these collections,</a:t>
            </a:r>
            <a:r>
              <a:rPr lang="en"/>
              <a:t> including defining access to materials based on community protocols.</a:t>
            </a:r>
            <a:endParaRPr/>
          </a:p>
          <a:p>
            <a:pPr marL="457200" lvl="0" indent="-330200" algn="l" rtl="0">
              <a:spcBef>
                <a:spcPts val="1000"/>
              </a:spcBef>
              <a:spcAft>
                <a:spcPts val="1000"/>
              </a:spcAft>
              <a:buSzPts val="1600"/>
              <a:buChar char="●"/>
            </a:pPr>
            <a:r>
              <a:rPr lang="en" b="1"/>
              <a:t>Identify publications held by member academic libraries and archives</a:t>
            </a:r>
            <a:r>
              <a:rPr lang="en"/>
              <a:t>, expanding to include born-digital publications and those held by allied organizations across the national cultural heritage sector as applicable.</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729450" y="655600"/>
            <a:ext cx="7624200" cy="34479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2600"/>
              <a:t>Prioritizing “relationships, not records”</a:t>
            </a:r>
            <a:endParaRPr sz="2600"/>
          </a:p>
          <a:p>
            <a:pPr marL="0" lvl="0" indent="0" algn="l" rtl="0">
              <a:spcBef>
                <a:spcPts val="0"/>
              </a:spcBef>
              <a:spcAft>
                <a:spcPts val="0"/>
              </a:spcAft>
              <a:buNone/>
            </a:pPr>
            <a:endParaRPr sz="2300" b="0"/>
          </a:p>
          <a:p>
            <a:pPr marL="0" lvl="0" indent="0" algn="l" rtl="0">
              <a:spcBef>
                <a:spcPts val="0"/>
              </a:spcBef>
              <a:spcAft>
                <a:spcPts val="0"/>
              </a:spcAft>
              <a:buNone/>
            </a:pPr>
            <a:r>
              <a:rPr lang="en" sz="2300" b="0"/>
              <a:t>“If we take the general </a:t>
            </a:r>
            <a:r>
              <a:rPr lang="en" sz="2300"/>
              <a:t>‘</a:t>
            </a:r>
            <a:r>
              <a:rPr lang="en" sz="2300" b="0"/>
              <a:t>get it, curate it, share it</a:t>
            </a:r>
            <a:r>
              <a:rPr lang="en" sz="2300"/>
              <a:t>’</a:t>
            </a:r>
            <a:r>
              <a:rPr lang="en" sz="2300" b="0"/>
              <a:t> model and expand it to include </a:t>
            </a:r>
            <a:r>
              <a:rPr lang="en" sz="2300"/>
              <a:t>cultural, ethical, and historical checks </a:t>
            </a:r>
            <a:r>
              <a:rPr lang="en" sz="2300" b="0"/>
              <a:t>at each step, then we get a workflow that encourages collaboration, relies on historical specificity, and has ethical considerations embedded at every step.”</a:t>
            </a:r>
            <a:endParaRPr sz="2300" b="0"/>
          </a:p>
          <a:p>
            <a:pPr marL="0" lvl="0" indent="0" algn="l" rtl="0">
              <a:spcBef>
                <a:spcPts val="0"/>
              </a:spcBef>
              <a:spcAft>
                <a:spcPts val="0"/>
              </a:spcAft>
              <a:buNone/>
            </a:pPr>
            <a:endParaRPr sz="2600" b="0"/>
          </a:p>
          <a:p>
            <a:pPr marL="0" lvl="0" indent="0" algn="l" rtl="0">
              <a:spcBef>
                <a:spcPts val="0"/>
              </a:spcBef>
              <a:spcAft>
                <a:spcPts val="0"/>
              </a:spcAft>
              <a:buNone/>
            </a:pPr>
            <a:r>
              <a:rPr lang="en" sz="2200" b="0"/>
              <a:t>(Christen, 2018, p. 406)</a:t>
            </a:r>
            <a:endParaRPr sz="2400" b="0"/>
          </a:p>
        </p:txBody>
      </p:sp>
      <p:pic>
        <p:nvPicPr>
          <p:cNvPr id="237" name="Google Shape;237;p33"/>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Parallel steps</a:t>
            </a:r>
            <a:endParaRPr/>
          </a:p>
        </p:txBody>
      </p:sp>
      <p:sp>
        <p:nvSpPr>
          <p:cNvPr id="243" name="Google Shape;243;p34"/>
          <p:cNvSpPr txBox="1">
            <a:spLocks noGrp="1"/>
          </p:cNvSpPr>
          <p:nvPr>
            <p:ph type="body" idx="1"/>
          </p:nvPr>
        </p:nvSpPr>
        <p:spPr>
          <a:xfrm>
            <a:off x="729450" y="2078875"/>
            <a:ext cx="7040400" cy="23736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Strengthen partnerships with allied national organizations in the heritage publications &amp; digitization spaces</a:t>
            </a:r>
            <a:endParaRPr sz="1800"/>
          </a:p>
          <a:p>
            <a:pPr marL="457200" lvl="0" indent="-342900" algn="l" rtl="0">
              <a:spcBef>
                <a:spcPts val="0"/>
              </a:spcBef>
              <a:spcAft>
                <a:spcPts val="0"/>
              </a:spcAft>
              <a:buSzPts val="1800"/>
              <a:buChar char="●"/>
            </a:pPr>
            <a:r>
              <a:rPr lang="en" sz="1800"/>
              <a:t>Build relationships with stakeholders and partners at local and provincial levels</a:t>
            </a:r>
            <a:endParaRPr sz="1800"/>
          </a:p>
          <a:p>
            <a:pPr marL="457200" lvl="0" indent="-342900" algn="l" rtl="0">
              <a:spcBef>
                <a:spcPts val="0"/>
              </a:spcBef>
              <a:spcAft>
                <a:spcPts val="0"/>
              </a:spcAft>
              <a:buSzPts val="1800"/>
              <a:buChar char="●"/>
            </a:pPr>
            <a:r>
              <a:rPr lang="en" sz="1800"/>
              <a:t>Explore opportunities to collaboratively pursue funding</a:t>
            </a:r>
            <a:endParaRPr sz="1800"/>
          </a:p>
          <a:p>
            <a:pPr marL="457200" lvl="0" indent="-342900" algn="l" rtl="0">
              <a:spcBef>
                <a:spcPts val="0"/>
              </a:spcBef>
              <a:spcAft>
                <a:spcPts val="0"/>
              </a:spcAft>
              <a:buSzPts val="1800"/>
              <a:buChar char="●"/>
            </a:pPr>
            <a:r>
              <a:rPr lang="en" sz="1800"/>
              <a:t>Connect digital collections peers within COPPUL, exploring mechanisms for building &amp; leveraging collective capacity</a:t>
            </a:r>
            <a:endParaRPr sz="1800"/>
          </a:p>
        </p:txBody>
      </p:sp>
      <p:pic>
        <p:nvPicPr>
          <p:cNvPr id="244" name="Google Shape;244;p34"/>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ctrTitle"/>
          </p:nvPr>
        </p:nvSpPr>
        <p:spPr>
          <a:xfrm>
            <a:off x="729450" y="1356725"/>
            <a:ext cx="4500300" cy="708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400" b="1"/>
              <a:t>Thank you!</a:t>
            </a:r>
            <a:endParaRPr sz="3400" b="1"/>
          </a:p>
        </p:txBody>
      </p:sp>
      <p:grpSp>
        <p:nvGrpSpPr>
          <p:cNvPr id="250" name="Google Shape;250;p35"/>
          <p:cNvGrpSpPr/>
          <p:nvPr/>
        </p:nvGrpSpPr>
        <p:grpSpPr>
          <a:xfrm>
            <a:off x="5256150" y="4271275"/>
            <a:ext cx="3488400" cy="685800"/>
            <a:chOff x="1591500" y="4314200"/>
            <a:chExt cx="3488400" cy="685800"/>
          </a:xfrm>
        </p:grpSpPr>
        <p:sp>
          <p:nvSpPr>
            <p:cNvPr id="251" name="Google Shape;251;p35"/>
            <p:cNvSpPr txBox="1"/>
            <p:nvPr/>
          </p:nvSpPr>
          <p:spPr>
            <a:xfrm>
              <a:off x="1591500" y="4487750"/>
              <a:ext cx="280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a:ea typeface="Helvetica Neue"/>
                  <a:cs typeface="Helvetica Neue"/>
                  <a:sym typeface="Helvetica Neue"/>
                </a:rPr>
                <a:t>Created by Maxim Kulikov from Noun Project</a:t>
              </a:r>
              <a:endParaRPr sz="1000">
                <a:latin typeface="Helvetica Neue"/>
                <a:ea typeface="Helvetica Neue"/>
                <a:cs typeface="Helvetica Neue"/>
                <a:sym typeface="Helvetica Neue"/>
              </a:endParaRPr>
            </a:p>
          </p:txBody>
        </p:sp>
        <p:pic>
          <p:nvPicPr>
            <p:cNvPr id="252" name="Google Shape;252;p35"/>
            <p:cNvPicPr preferRelativeResize="0"/>
            <p:nvPr/>
          </p:nvPicPr>
          <p:blipFill rotWithShape="1">
            <a:blip r:embed="rId3">
              <a:alphaModFix/>
            </a:blip>
            <a:srcRect l="6686" r="6928" b="14000"/>
            <a:stretch/>
          </p:blipFill>
          <p:spPr>
            <a:xfrm>
              <a:off x="4394100" y="4314200"/>
              <a:ext cx="685800" cy="685800"/>
            </a:xfrm>
            <a:prstGeom prst="rect">
              <a:avLst/>
            </a:prstGeom>
            <a:noFill/>
            <a:ln>
              <a:noFill/>
            </a:ln>
          </p:spPr>
        </p:pic>
      </p:grpSp>
      <p:sp>
        <p:nvSpPr>
          <p:cNvPr id="253" name="Google Shape;253;p35"/>
          <p:cNvSpPr txBox="1">
            <a:spLocks noGrp="1"/>
          </p:cNvSpPr>
          <p:nvPr>
            <p:ph type="ctrTitle"/>
          </p:nvPr>
        </p:nvSpPr>
        <p:spPr>
          <a:xfrm>
            <a:off x="4572000" y="2126225"/>
            <a:ext cx="3563700" cy="19947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100"/>
              <a:t>Rebecca Dickson</a:t>
            </a:r>
            <a:endParaRPr sz="2100"/>
          </a:p>
          <a:p>
            <a:pPr marL="0" lvl="0" indent="0" algn="l" rtl="0">
              <a:lnSpc>
                <a:spcPct val="115000"/>
              </a:lnSpc>
              <a:spcBef>
                <a:spcPts val="0"/>
              </a:spcBef>
              <a:spcAft>
                <a:spcPts val="0"/>
              </a:spcAft>
              <a:buClr>
                <a:schemeClr val="dk1"/>
              </a:buClr>
              <a:buSzPts val="1100"/>
              <a:buFont typeface="Arial"/>
              <a:buNone/>
            </a:pPr>
            <a:r>
              <a:rPr lang="en" sz="2100" b="0">
                <a:uFill>
                  <a:noFill/>
                </a:uFill>
                <a:hlinkClick r:id="rId4"/>
              </a:rPr>
              <a:t>cdsn@coppul.ca</a:t>
            </a:r>
            <a:endParaRPr sz="2100" b="0"/>
          </a:p>
          <a:p>
            <a:pPr marL="0" lvl="0" indent="0" algn="l" rtl="0">
              <a:lnSpc>
                <a:spcPct val="115000"/>
              </a:lnSpc>
              <a:spcBef>
                <a:spcPts val="0"/>
              </a:spcBef>
              <a:spcAft>
                <a:spcPts val="0"/>
              </a:spcAft>
              <a:buClr>
                <a:schemeClr val="dk1"/>
              </a:buClr>
              <a:buSzPts val="1100"/>
              <a:buFont typeface="Arial"/>
              <a:buNone/>
            </a:pPr>
            <a:endParaRPr sz="2100" b="0"/>
          </a:p>
          <a:p>
            <a:pPr marL="0" lvl="0" indent="0" algn="l" rtl="0">
              <a:lnSpc>
                <a:spcPct val="115000"/>
              </a:lnSpc>
              <a:spcBef>
                <a:spcPts val="0"/>
              </a:spcBef>
              <a:spcAft>
                <a:spcPts val="0"/>
              </a:spcAft>
              <a:buNone/>
            </a:pPr>
            <a:r>
              <a:rPr lang="en" sz="2100"/>
              <a:t>Doug Brigham</a:t>
            </a:r>
            <a:endParaRPr sz="2100"/>
          </a:p>
          <a:p>
            <a:pPr marL="0" lvl="0" indent="0" algn="l" rtl="0">
              <a:lnSpc>
                <a:spcPct val="115000"/>
              </a:lnSpc>
              <a:spcBef>
                <a:spcPts val="0"/>
              </a:spcBef>
              <a:spcAft>
                <a:spcPts val="0"/>
              </a:spcAft>
              <a:buNone/>
            </a:pPr>
            <a:r>
              <a:rPr lang="en" sz="2100" b="0">
                <a:uFill>
                  <a:noFill/>
                </a:uFill>
                <a:hlinkClick r:id="rId5"/>
              </a:rPr>
              <a:t>span@coppul.ca</a:t>
            </a:r>
            <a:endParaRPr sz="2100" b="0"/>
          </a:p>
        </p:txBody>
      </p:sp>
      <p:pic>
        <p:nvPicPr>
          <p:cNvPr id="254" name="Google Shape;254;p35"/>
          <p:cNvPicPr preferRelativeResize="0"/>
          <p:nvPr/>
        </p:nvPicPr>
        <p:blipFill rotWithShape="1">
          <a:blip r:embed="rId6">
            <a:alphaModFix/>
          </a:blip>
          <a:srcRect r="49374"/>
          <a:stretch/>
        </p:blipFill>
        <p:spPr>
          <a:xfrm>
            <a:off x="882900" y="2170725"/>
            <a:ext cx="2954025" cy="19057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3A3A"/>
        </a:solidFill>
        <a:effectLst/>
      </p:bgPr>
    </p:bg>
    <p:spTree>
      <p:nvGrpSpPr>
        <p:cNvPr id="1" name="Shape 258"/>
        <p:cNvGrpSpPr/>
        <p:nvPr/>
      </p:nvGrpSpPr>
      <p:grpSpPr>
        <a:xfrm>
          <a:off x="0" y="0"/>
          <a:ext cx="0" cy="0"/>
          <a:chOff x="0" y="0"/>
          <a:chExt cx="0" cy="0"/>
        </a:xfrm>
      </p:grpSpPr>
      <p:sp>
        <p:nvSpPr>
          <p:cNvPr id="259" name="Google Shape;259;p36"/>
          <p:cNvSpPr txBox="1">
            <a:spLocks noGrp="1"/>
          </p:cNvSpPr>
          <p:nvPr>
            <p:ph type="title" idx="4294967295"/>
          </p:nvPr>
        </p:nvSpPr>
        <p:spPr>
          <a:xfrm>
            <a:off x="625850" y="1262075"/>
            <a:ext cx="7694700" cy="3139291"/>
          </a:xfrm>
          <a:prstGeom prst="rect">
            <a:avLst/>
          </a:prstGeom>
        </p:spPr>
        <p:txBody>
          <a:bodyPr spcFirstLastPara="1" wrap="square" lIns="91425" tIns="91425" rIns="91425" bIns="91425" anchor="t" anchorCtr="0">
            <a:spAutoFit/>
          </a:bodyPr>
          <a:lstStyle/>
          <a:p>
            <a:pPr marL="457200" lvl="0" indent="-457200" algn="l" rtl="0">
              <a:spcBef>
                <a:spcPts val="0"/>
              </a:spcBef>
              <a:spcAft>
                <a:spcPts val="0"/>
              </a:spcAft>
              <a:buNone/>
            </a:pPr>
            <a:r>
              <a:rPr lang="en" sz="1600" b="0" dirty="0">
                <a:solidFill>
                  <a:schemeClr val="bg1"/>
                </a:solidFill>
              </a:rPr>
              <a:t>Brigham, D. &amp; Dickson R. (2020, Oct. 15). Connecting Shared Print and Digitization at COPPUL. In </a:t>
            </a:r>
            <a:r>
              <a:rPr lang="en" sz="1600" b="0" i="1" dirty="0">
                <a:solidFill>
                  <a:schemeClr val="bg1"/>
                </a:solidFill>
              </a:rPr>
              <a:t>Making the Connection Between Digitization Strategies and Collective Print Initiatives</a:t>
            </a:r>
            <a:r>
              <a:rPr lang="en" sz="1600" b="0" dirty="0">
                <a:solidFill>
                  <a:schemeClr val="bg1"/>
                </a:solidFill>
              </a:rPr>
              <a:t> [Panel session]. 2020 CRKN Virtual Conference. </a:t>
            </a:r>
            <a:r>
              <a:rPr lang="en" sz="1600" b="0" u="sng" dirty="0">
                <a:solidFill>
                  <a:schemeClr val="bg1"/>
                </a:solidFill>
              </a:rPr>
              <a:t>https://www.crkn-rcdr.ca/en/conference/crkn-virtual-conference/program/making-connection-between-digitization-strategies-and</a:t>
            </a:r>
            <a:endParaRPr sz="1600" b="0" u="sng" dirty="0">
              <a:solidFill>
                <a:schemeClr val="bg1"/>
              </a:solidFill>
            </a:endParaRPr>
          </a:p>
          <a:p>
            <a:pPr marL="457200" lvl="0" indent="-457200" algn="l" rtl="0">
              <a:spcBef>
                <a:spcPts val="0"/>
              </a:spcBef>
              <a:spcAft>
                <a:spcPts val="0"/>
              </a:spcAft>
              <a:buNone/>
            </a:pPr>
            <a:r>
              <a:rPr lang="en" sz="1600" b="0" dirty="0" smtClean="0">
                <a:solidFill>
                  <a:schemeClr val="bg1"/>
                </a:solidFill>
              </a:rPr>
              <a:t>Christen</a:t>
            </a:r>
            <a:r>
              <a:rPr lang="en" sz="1600" b="0" dirty="0">
                <a:solidFill>
                  <a:schemeClr val="bg1"/>
                </a:solidFill>
              </a:rPr>
              <a:t>, K. (2018). Relationships, Not Records. In J. Sayers (Ed.), The Routledge Companion to Media Studies and Digital Humanities (1st ed., pp. 403–412). </a:t>
            </a:r>
            <a:r>
              <a:rPr lang="en" sz="1600" b="0" u="sng" dirty="0">
                <a:solidFill>
                  <a:schemeClr val="bg1"/>
                </a:solidFill>
              </a:rPr>
              <a:t>https://doi.org/10.4324/9781315730479-42</a:t>
            </a:r>
            <a:endParaRPr sz="1600" b="0" dirty="0">
              <a:solidFill>
                <a:schemeClr val="bg1"/>
              </a:solidFill>
            </a:endParaRPr>
          </a:p>
          <a:p>
            <a:pPr marL="457200" lvl="0" indent="-457200" algn="l" rtl="0">
              <a:spcBef>
                <a:spcPts val="0"/>
              </a:spcBef>
              <a:spcAft>
                <a:spcPts val="0"/>
              </a:spcAft>
              <a:buNone/>
            </a:pPr>
            <a:r>
              <a:rPr lang="en" sz="1600" b="0" dirty="0" smtClean="0">
                <a:solidFill>
                  <a:schemeClr val="bg1"/>
                </a:solidFill>
              </a:rPr>
              <a:t>Lee</a:t>
            </a:r>
            <a:r>
              <a:rPr lang="en" sz="1600" b="0" dirty="0">
                <a:solidFill>
                  <a:schemeClr val="bg1"/>
                </a:solidFill>
              </a:rPr>
              <a:t>, D. &amp; Dickson, R. (2020, Oct. 13). Indigenous Perspectives on Library and Archival Digital Preservation Practices [Conference session]. 2020 CRKN Virtual Conference. </a:t>
            </a:r>
            <a:r>
              <a:rPr lang="en" sz="1600" b="0" u="sng" dirty="0">
                <a:solidFill>
                  <a:schemeClr val="bg1"/>
                </a:solidFill>
              </a:rPr>
              <a:t>https://www.crkn-rcdr.ca/en/conference/crkn-virtual-conference/program/indigenous-perspectives-library-and-archival-digital</a:t>
            </a:r>
            <a:endParaRPr sz="1600" b="0" u="sng" dirty="0">
              <a:solidFill>
                <a:schemeClr val="bg1"/>
              </a:solidFill>
            </a:endParaRPr>
          </a:p>
        </p:txBody>
      </p:sp>
      <p:sp>
        <p:nvSpPr>
          <p:cNvPr id="260" name="Google Shape;260;p36"/>
          <p:cNvSpPr txBox="1">
            <a:spLocks noGrp="1"/>
          </p:cNvSpPr>
          <p:nvPr>
            <p:ph type="title" idx="4294967295"/>
          </p:nvPr>
        </p:nvSpPr>
        <p:spPr>
          <a:xfrm>
            <a:off x="628850" y="413525"/>
            <a:ext cx="7688700" cy="535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None/>
            </a:pPr>
            <a:r>
              <a:rPr lang="en" sz="2600">
                <a:solidFill>
                  <a:srgbClr val="FFFFFF"/>
                </a:solidFill>
              </a:rPr>
              <a:t>References</a:t>
            </a:r>
            <a:endParaRPr>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100" name="Google Shape;100;p15"/>
          <p:cNvSpPr txBox="1">
            <a:spLocks noGrp="1"/>
          </p:cNvSpPr>
          <p:nvPr>
            <p:ph type="body" idx="1"/>
          </p:nvPr>
        </p:nvSpPr>
        <p:spPr>
          <a:xfrm>
            <a:off x="729450" y="2078875"/>
            <a:ext cx="7688700" cy="14175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AutoNum type="arabicPeriod"/>
            </a:pPr>
            <a:r>
              <a:rPr lang="en" sz="1800"/>
              <a:t>Background: Digitization at COPPUL</a:t>
            </a:r>
            <a:endParaRPr sz="1800"/>
          </a:p>
          <a:p>
            <a:pPr marL="457200" lvl="0" indent="-342900" algn="l" rtl="0">
              <a:spcBef>
                <a:spcPts val="0"/>
              </a:spcBef>
              <a:spcAft>
                <a:spcPts val="0"/>
              </a:spcAft>
              <a:buSzPts val="1800"/>
              <a:buAutoNum type="arabicPeriod"/>
            </a:pPr>
            <a:r>
              <a:rPr lang="en" sz="1800"/>
              <a:t>Lessons from member outreach</a:t>
            </a:r>
            <a:endParaRPr sz="1800"/>
          </a:p>
          <a:p>
            <a:pPr marL="457200" lvl="0" indent="-342900" algn="l" rtl="0">
              <a:spcBef>
                <a:spcPts val="0"/>
              </a:spcBef>
              <a:spcAft>
                <a:spcPts val="0"/>
              </a:spcAft>
              <a:buSzPts val="1800"/>
              <a:buAutoNum type="arabicPeriod"/>
            </a:pPr>
            <a:r>
              <a:rPr lang="en" sz="1800"/>
              <a:t>Next step: a new “collective collections” initiative</a:t>
            </a:r>
            <a:endParaRPr sz="1800"/>
          </a:p>
          <a:p>
            <a:pPr marL="457200" lvl="0" indent="-342900" algn="l" rtl="0">
              <a:spcBef>
                <a:spcPts val="0"/>
              </a:spcBef>
              <a:spcAft>
                <a:spcPts val="0"/>
              </a:spcAft>
              <a:buSzPts val="1800"/>
              <a:buAutoNum type="arabicPeriod"/>
            </a:pPr>
            <a:r>
              <a:rPr lang="en" sz="1800"/>
              <a:t>Parallel steps</a:t>
            </a:r>
            <a:endParaRPr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AutoNum type="arabicPeriod"/>
            </a:pPr>
            <a:r>
              <a:rPr lang="en"/>
              <a:t>Digitization at COPPUL</a:t>
            </a:r>
            <a:endParaRPr/>
          </a:p>
          <a:p>
            <a:pPr marL="457200" lvl="0" indent="0" algn="l" rtl="0">
              <a:spcBef>
                <a:spcPts val="0"/>
              </a:spcBef>
              <a:spcAft>
                <a:spcPts val="0"/>
              </a:spcAft>
              <a:buNone/>
            </a:pPr>
            <a:endParaRPr/>
          </a:p>
          <a:p>
            <a:pPr marL="0" lvl="0" indent="0" algn="l" rtl="0">
              <a:spcBef>
                <a:spcPts val="0"/>
              </a:spcBef>
              <a:spcAft>
                <a:spcPts val="0"/>
              </a:spcAft>
              <a:buNone/>
            </a:pPr>
            <a:endParaRPr sz="2900" b="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803100" y="1294350"/>
            <a:ext cx="3768900" cy="538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300"/>
              <a:t>Spring</a:t>
            </a:r>
            <a:r>
              <a:rPr lang="en" sz="2300">
                <a:latin typeface="Helvetica Neue"/>
                <a:ea typeface="Helvetica Neue"/>
                <a:cs typeface="Helvetica Neue"/>
                <a:sym typeface="Helvetica Neue"/>
              </a:rPr>
              <a:t> 2020: CDSN/SPAN</a:t>
            </a:r>
            <a:endParaRPr sz="2300">
              <a:latin typeface="Helvetica Neue"/>
              <a:ea typeface="Helvetica Neue"/>
              <a:cs typeface="Helvetica Neue"/>
              <a:sym typeface="Helvetica Neue"/>
            </a:endParaRPr>
          </a:p>
        </p:txBody>
      </p:sp>
      <p:sp>
        <p:nvSpPr>
          <p:cNvPr id="111" name="Google Shape;111;p17"/>
          <p:cNvSpPr txBox="1">
            <a:spLocks noGrp="1"/>
          </p:cNvSpPr>
          <p:nvPr>
            <p:ph type="subTitle" idx="1"/>
          </p:nvPr>
        </p:nvSpPr>
        <p:spPr>
          <a:xfrm>
            <a:off x="803100" y="1879350"/>
            <a:ext cx="3227700" cy="3010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Helvetica Neue"/>
              <a:buChar char="●"/>
            </a:pPr>
            <a:r>
              <a:rPr lang="en" sz="1800"/>
              <a:t>Could </a:t>
            </a:r>
            <a:r>
              <a:rPr lang="en" sz="1800">
                <a:latin typeface="Helvetica Neue"/>
                <a:ea typeface="Helvetica Neue"/>
                <a:cs typeface="Helvetica Neue"/>
                <a:sym typeface="Helvetica Neue"/>
              </a:rPr>
              <a:t>collaboration between COPPUL’s Shared Print and Digital Stewardship programs </a:t>
            </a:r>
            <a:r>
              <a:rPr lang="en" sz="1800"/>
              <a:t>support</a:t>
            </a:r>
            <a:r>
              <a:rPr lang="en" sz="1800">
                <a:latin typeface="Helvetica Neue"/>
                <a:ea typeface="Helvetica Neue"/>
                <a:cs typeface="Helvetica Neue"/>
                <a:sym typeface="Helvetica Neue"/>
              </a:rPr>
              <a:t> long-term access to</a:t>
            </a:r>
            <a:r>
              <a:rPr lang="en" sz="1800"/>
              <a:t> </a:t>
            </a:r>
            <a:r>
              <a:rPr lang="en" sz="1800">
                <a:latin typeface="Helvetica Neue"/>
                <a:ea typeface="Helvetica Neue"/>
                <a:cs typeface="Helvetica Neue"/>
                <a:sym typeface="Helvetica Neue"/>
              </a:rPr>
              <a:t>Western Canadian documentary heritage?</a:t>
            </a:r>
            <a:endParaRPr sz="1800">
              <a:latin typeface="Helvetica Neue"/>
              <a:ea typeface="Helvetica Neue"/>
              <a:cs typeface="Helvetica Neue"/>
              <a:sym typeface="Helvetica Neue"/>
            </a:endParaRPr>
          </a:p>
          <a:p>
            <a:pPr marL="0" lvl="0" indent="0" algn="l" rtl="0">
              <a:lnSpc>
                <a:spcPct val="80000"/>
              </a:lnSpc>
              <a:spcBef>
                <a:spcPts val="1000"/>
              </a:spcBef>
              <a:spcAft>
                <a:spcPts val="1000"/>
              </a:spcAft>
              <a:buNone/>
            </a:pPr>
            <a:endParaRPr/>
          </a:p>
        </p:txBody>
      </p:sp>
      <p:pic>
        <p:nvPicPr>
          <p:cNvPr id="112" name="Google Shape;112;p17"/>
          <p:cNvPicPr preferRelativeResize="0"/>
          <p:nvPr/>
        </p:nvPicPr>
        <p:blipFill>
          <a:blip r:embed="rId3">
            <a:alphaModFix/>
          </a:blip>
          <a:stretch>
            <a:fillRect/>
          </a:stretch>
        </p:blipFill>
        <p:spPr>
          <a:xfrm>
            <a:off x="4572100" y="1318650"/>
            <a:ext cx="4571900" cy="290402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602200" y="1387100"/>
            <a:ext cx="806700" cy="6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8BDFF6"/>
                </a:solidFill>
                <a:latin typeface="Helvetica Neue"/>
                <a:ea typeface="Helvetica Neue"/>
                <a:cs typeface="Helvetica Neue"/>
                <a:sym typeface="Helvetica Neue"/>
              </a:rPr>
              <a:t>Sept. 2008</a:t>
            </a:r>
            <a:endParaRPr sz="1800" b="1">
              <a:solidFill>
                <a:srgbClr val="8BDFF6"/>
              </a:solidFill>
              <a:latin typeface="Helvetica Neue"/>
              <a:ea typeface="Helvetica Neue"/>
              <a:cs typeface="Helvetica Neue"/>
              <a:sym typeface="Helvetica Neue"/>
            </a:endParaRPr>
          </a:p>
        </p:txBody>
      </p:sp>
      <p:sp>
        <p:nvSpPr>
          <p:cNvPr id="118" name="Google Shape;118;p18"/>
          <p:cNvSpPr txBox="1"/>
          <p:nvPr/>
        </p:nvSpPr>
        <p:spPr>
          <a:xfrm>
            <a:off x="1919925" y="1387100"/>
            <a:ext cx="947400" cy="6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4DCEF1"/>
                </a:solidFill>
                <a:latin typeface="Helvetica Neue"/>
                <a:ea typeface="Helvetica Neue"/>
                <a:cs typeface="Helvetica Neue"/>
                <a:sym typeface="Helvetica Neue"/>
              </a:rPr>
              <a:t>Mar. 2012</a:t>
            </a:r>
            <a:endParaRPr sz="1800" b="1">
              <a:solidFill>
                <a:srgbClr val="4DCEF1"/>
              </a:solidFill>
              <a:latin typeface="Helvetica Neue"/>
              <a:ea typeface="Helvetica Neue"/>
              <a:cs typeface="Helvetica Neue"/>
              <a:sym typeface="Helvetica Neue"/>
            </a:endParaRPr>
          </a:p>
        </p:txBody>
      </p:sp>
      <p:sp>
        <p:nvSpPr>
          <p:cNvPr id="119" name="Google Shape;119;p18"/>
          <p:cNvSpPr txBox="1"/>
          <p:nvPr/>
        </p:nvSpPr>
        <p:spPr>
          <a:xfrm>
            <a:off x="3242750" y="1387100"/>
            <a:ext cx="947400" cy="6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FB7DF"/>
                </a:solidFill>
                <a:latin typeface="Helvetica Neue"/>
                <a:ea typeface="Helvetica Neue"/>
                <a:cs typeface="Helvetica Neue"/>
                <a:sym typeface="Helvetica Neue"/>
              </a:rPr>
              <a:t>Apr. 2012</a:t>
            </a:r>
            <a:endParaRPr sz="1800" b="1">
              <a:solidFill>
                <a:srgbClr val="1FB7DF"/>
              </a:solidFill>
              <a:latin typeface="Helvetica Neue"/>
              <a:ea typeface="Helvetica Neue"/>
              <a:cs typeface="Helvetica Neue"/>
              <a:sym typeface="Helvetica Neue"/>
            </a:endParaRPr>
          </a:p>
        </p:txBody>
      </p:sp>
      <p:sp>
        <p:nvSpPr>
          <p:cNvPr id="120" name="Google Shape;120;p18"/>
          <p:cNvSpPr txBox="1"/>
          <p:nvPr/>
        </p:nvSpPr>
        <p:spPr>
          <a:xfrm>
            <a:off x="4489850" y="1387100"/>
            <a:ext cx="947400" cy="6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69FC2"/>
                </a:solidFill>
                <a:latin typeface="Helvetica Neue"/>
                <a:ea typeface="Helvetica Neue"/>
                <a:cs typeface="Helvetica Neue"/>
                <a:sym typeface="Helvetica Neue"/>
              </a:rPr>
              <a:t>May 2012</a:t>
            </a:r>
            <a:endParaRPr sz="1800" b="1">
              <a:solidFill>
                <a:srgbClr val="169FC2"/>
              </a:solidFill>
              <a:latin typeface="Helvetica Neue"/>
              <a:ea typeface="Helvetica Neue"/>
              <a:cs typeface="Helvetica Neue"/>
              <a:sym typeface="Helvetica Neue"/>
            </a:endParaRPr>
          </a:p>
        </p:txBody>
      </p:sp>
      <p:sp>
        <p:nvSpPr>
          <p:cNvPr id="121" name="Google Shape;121;p18"/>
          <p:cNvSpPr txBox="1"/>
          <p:nvPr/>
        </p:nvSpPr>
        <p:spPr>
          <a:xfrm>
            <a:off x="5841700" y="1387100"/>
            <a:ext cx="947400" cy="6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E76A2"/>
                </a:solidFill>
                <a:latin typeface="Helvetica Neue"/>
                <a:ea typeface="Helvetica Neue"/>
                <a:cs typeface="Helvetica Neue"/>
                <a:sym typeface="Helvetica Neue"/>
              </a:rPr>
              <a:t>Feb.</a:t>
            </a:r>
            <a:endParaRPr sz="1800" b="1">
              <a:solidFill>
                <a:srgbClr val="1E76A2"/>
              </a:solidFill>
              <a:latin typeface="Helvetica Neue"/>
              <a:ea typeface="Helvetica Neue"/>
              <a:cs typeface="Helvetica Neue"/>
              <a:sym typeface="Helvetica Neue"/>
            </a:endParaRPr>
          </a:p>
          <a:p>
            <a:pPr marL="0" lvl="0" indent="0" algn="ctr" rtl="0">
              <a:spcBef>
                <a:spcPts val="0"/>
              </a:spcBef>
              <a:spcAft>
                <a:spcPts val="0"/>
              </a:spcAft>
              <a:buNone/>
            </a:pPr>
            <a:r>
              <a:rPr lang="en" sz="1800" b="1">
                <a:solidFill>
                  <a:srgbClr val="1E76A2"/>
                </a:solidFill>
                <a:latin typeface="Helvetica Neue"/>
                <a:ea typeface="Helvetica Neue"/>
                <a:cs typeface="Helvetica Neue"/>
                <a:sym typeface="Helvetica Neue"/>
              </a:rPr>
              <a:t>2019</a:t>
            </a:r>
            <a:endParaRPr sz="1800" b="1">
              <a:solidFill>
                <a:srgbClr val="1E76A2"/>
              </a:solidFill>
              <a:latin typeface="Helvetica Neue"/>
              <a:ea typeface="Helvetica Neue"/>
              <a:cs typeface="Helvetica Neue"/>
              <a:sym typeface="Helvetica Neue"/>
            </a:endParaRPr>
          </a:p>
        </p:txBody>
      </p:sp>
      <p:sp>
        <p:nvSpPr>
          <p:cNvPr id="122" name="Google Shape;122;p18"/>
          <p:cNvSpPr txBox="1"/>
          <p:nvPr/>
        </p:nvSpPr>
        <p:spPr>
          <a:xfrm>
            <a:off x="7059775" y="1387100"/>
            <a:ext cx="1172700" cy="68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3538A"/>
                </a:solidFill>
                <a:latin typeface="Helvetica Neue"/>
                <a:ea typeface="Helvetica Neue"/>
                <a:cs typeface="Helvetica Neue"/>
                <a:sym typeface="Helvetica Neue"/>
              </a:rPr>
              <a:t>Summer 2020</a:t>
            </a:r>
            <a:endParaRPr sz="1800" b="1">
              <a:solidFill>
                <a:srgbClr val="13538A"/>
              </a:solidFill>
              <a:latin typeface="Helvetica Neue"/>
              <a:ea typeface="Helvetica Neue"/>
              <a:cs typeface="Helvetica Neue"/>
              <a:sym typeface="Helvetica Neue"/>
            </a:endParaRPr>
          </a:p>
        </p:txBody>
      </p:sp>
      <p:pic>
        <p:nvPicPr>
          <p:cNvPr id="123" name="Google Shape;123;p18"/>
          <p:cNvPicPr preferRelativeResize="0"/>
          <p:nvPr/>
        </p:nvPicPr>
        <p:blipFill rotWithShape="1">
          <a:blip r:embed="rId3">
            <a:alphaModFix/>
          </a:blip>
          <a:srcRect t="45656" b="35250"/>
          <a:stretch/>
        </p:blipFill>
        <p:spPr>
          <a:xfrm>
            <a:off x="0" y="2123675"/>
            <a:ext cx="9144000" cy="982001"/>
          </a:xfrm>
          <a:prstGeom prst="rect">
            <a:avLst/>
          </a:prstGeom>
          <a:noFill/>
          <a:ln>
            <a:noFill/>
          </a:ln>
        </p:spPr>
      </p:pic>
      <p:sp>
        <p:nvSpPr>
          <p:cNvPr id="124" name="Google Shape;124;p18"/>
          <p:cNvSpPr txBox="1"/>
          <p:nvPr/>
        </p:nvSpPr>
        <p:spPr>
          <a:xfrm>
            <a:off x="345700" y="3097900"/>
            <a:ext cx="1319700" cy="18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COPPUL's Ongoing Role in Digital Collections: Discussion Paper</a:t>
            </a:r>
            <a:endParaRPr>
              <a:latin typeface="Helvetica Neue"/>
              <a:ea typeface="Helvetica Neue"/>
              <a:cs typeface="Helvetica Neue"/>
              <a:sym typeface="Helvetica Neue"/>
            </a:endParaRPr>
          </a:p>
        </p:txBody>
      </p:sp>
      <p:sp>
        <p:nvSpPr>
          <p:cNvPr id="125" name="Google Shape;125;p18"/>
          <p:cNvSpPr txBox="1"/>
          <p:nvPr/>
        </p:nvSpPr>
        <p:spPr>
          <a:xfrm>
            <a:off x="1731050" y="3097900"/>
            <a:ext cx="1319700" cy="18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COPPUL Digitization: Initiatives and Practices Survey</a:t>
            </a:r>
            <a:endParaRPr>
              <a:latin typeface="Helvetica Neue"/>
              <a:ea typeface="Helvetica Neue"/>
              <a:cs typeface="Helvetica Neue"/>
              <a:sym typeface="Helvetica Neue"/>
            </a:endParaRPr>
          </a:p>
        </p:txBody>
      </p:sp>
      <p:sp>
        <p:nvSpPr>
          <p:cNvPr id="126" name="Google Shape;126;p18"/>
          <p:cNvSpPr txBox="1"/>
          <p:nvPr/>
        </p:nvSpPr>
        <p:spPr>
          <a:xfrm>
            <a:off x="3026450" y="3097900"/>
            <a:ext cx="1319700" cy="18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Digitization and Digital Preservation: Strategies for COPPUL Libraries (Workshop)</a:t>
            </a:r>
            <a:endParaRPr>
              <a:solidFill>
                <a:srgbClr val="191919"/>
              </a:solidFill>
              <a:latin typeface="Helvetica Neue"/>
              <a:ea typeface="Helvetica Neue"/>
              <a:cs typeface="Helvetica Neue"/>
              <a:sym typeface="Helvetica Neue"/>
            </a:endParaRPr>
          </a:p>
        </p:txBody>
      </p:sp>
      <p:sp>
        <p:nvSpPr>
          <p:cNvPr id="127" name="Google Shape;127;p18"/>
          <p:cNvSpPr txBox="1"/>
          <p:nvPr/>
        </p:nvSpPr>
        <p:spPr>
          <a:xfrm>
            <a:off x="4321850" y="3097900"/>
            <a:ext cx="1319700" cy="18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Formation of Digital Preservation Working Group</a:t>
            </a:r>
            <a:endParaRPr>
              <a:latin typeface="Helvetica Neue"/>
              <a:ea typeface="Helvetica Neue"/>
              <a:cs typeface="Helvetica Neue"/>
              <a:sym typeface="Helvetica Neue"/>
            </a:endParaRPr>
          </a:p>
        </p:txBody>
      </p:sp>
      <p:sp>
        <p:nvSpPr>
          <p:cNvPr id="128" name="Google Shape;128;p18"/>
          <p:cNvSpPr txBox="1"/>
          <p:nvPr/>
        </p:nvSpPr>
        <p:spPr>
          <a:xfrm>
            <a:off x="5617250" y="3097900"/>
            <a:ext cx="1319700" cy="18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Presentation: "Integrated Preservation at COPPUL" (Brigham, Davis, Blackburn)</a:t>
            </a:r>
            <a:endParaRPr>
              <a:latin typeface="Helvetica Neue"/>
              <a:ea typeface="Helvetica Neue"/>
              <a:cs typeface="Helvetica Neue"/>
              <a:sym typeface="Helvetica Neue"/>
            </a:endParaRPr>
          </a:p>
        </p:txBody>
      </p:sp>
      <p:sp>
        <p:nvSpPr>
          <p:cNvPr id="129" name="Google Shape;129;p18"/>
          <p:cNvSpPr txBox="1"/>
          <p:nvPr/>
        </p:nvSpPr>
        <p:spPr>
          <a:xfrm>
            <a:off x="6912650" y="3097900"/>
            <a:ext cx="1319700" cy="18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COPPUL Newspaper Digitization Survey </a:t>
            </a:r>
            <a:endParaRPr>
              <a:solidFill>
                <a:srgbClr val="191919"/>
              </a:solidFill>
              <a:latin typeface="Helvetica Neue"/>
              <a:ea typeface="Helvetica Neue"/>
              <a:cs typeface="Helvetica Neue"/>
              <a:sym typeface="Helvetica Neue"/>
            </a:endParaRPr>
          </a:p>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 </a:t>
            </a:r>
            <a:endParaRPr>
              <a:solidFill>
                <a:srgbClr val="191919"/>
              </a:solidFill>
              <a:latin typeface="Helvetica Neue"/>
              <a:ea typeface="Helvetica Neue"/>
              <a:cs typeface="Helvetica Neue"/>
              <a:sym typeface="Helvetica Neue"/>
            </a:endParaRPr>
          </a:p>
          <a:p>
            <a:pPr marL="0" lvl="0" indent="0" algn="ctr" rtl="0">
              <a:spcBef>
                <a:spcPts val="0"/>
              </a:spcBef>
              <a:spcAft>
                <a:spcPts val="0"/>
              </a:spcAft>
              <a:buNone/>
            </a:pPr>
            <a:r>
              <a:rPr lang="en">
                <a:solidFill>
                  <a:srgbClr val="191919"/>
                </a:solidFill>
                <a:latin typeface="Helvetica Neue"/>
                <a:ea typeface="Helvetica Neue"/>
                <a:cs typeface="Helvetica Neue"/>
                <a:sym typeface="Helvetica Neue"/>
              </a:rPr>
              <a:t>Member Outreach</a:t>
            </a:r>
            <a:endParaRPr>
              <a:latin typeface="Helvetica Neue"/>
              <a:ea typeface="Helvetica Neue"/>
              <a:cs typeface="Helvetica Neue"/>
              <a:sym typeface="Helvetica Neue"/>
            </a:endParaRPr>
          </a:p>
        </p:txBody>
      </p:sp>
      <p:sp>
        <p:nvSpPr>
          <p:cNvPr id="130" name="Google Shape;130;p18"/>
          <p:cNvSpPr txBox="1"/>
          <p:nvPr/>
        </p:nvSpPr>
        <p:spPr>
          <a:xfrm>
            <a:off x="5281275" y="2123675"/>
            <a:ext cx="7344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169FC2"/>
                </a:solidFill>
                <a:latin typeface="Helvetica Neue"/>
                <a:ea typeface="Helvetica Neue"/>
                <a:cs typeface="Helvetica Neue"/>
                <a:sym typeface="Helvetica Neue"/>
              </a:rPr>
              <a:t>...</a:t>
            </a:r>
            <a:endParaRPr sz="2400" b="1">
              <a:solidFill>
                <a:srgbClr val="169FC2"/>
              </a:solidFill>
              <a:latin typeface="Helvetica Neue"/>
              <a:ea typeface="Helvetica Neue"/>
              <a:cs typeface="Helvetica Neue"/>
              <a:sym typeface="Helvetica Neue"/>
            </a:endParaRPr>
          </a:p>
        </p:txBody>
      </p:sp>
      <p:sp>
        <p:nvSpPr>
          <p:cNvPr id="131" name="Google Shape;131;p18"/>
          <p:cNvSpPr/>
          <p:nvPr/>
        </p:nvSpPr>
        <p:spPr>
          <a:xfrm>
            <a:off x="508575" y="820650"/>
            <a:ext cx="1491000" cy="566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title"/>
          </p:nvPr>
        </p:nvSpPr>
        <p:spPr>
          <a:xfrm>
            <a:off x="508575" y="650525"/>
            <a:ext cx="7933800" cy="6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 brief history of digitization at COPPUL</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l="4119" r="4128"/>
          <a:stretch/>
        </p:blipFill>
        <p:spPr>
          <a:xfrm>
            <a:off x="-11" y="0"/>
            <a:ext cx="9144008" cy="5143501"/>
          </a:xfrm>
          <a:prstGeom prst="rect">
            <a:avLst/>
          </a:prstGeom>
          <a:noFill/>
          <a:ln>
            <a:noFill/>
          </a:ln>
        </p:spPr>
      </p:pic>
      <p:sp>
        <p:nvSpPr>
          <p:cNvPr id="138" name="Google Shape;138;p19"/>
          <p:cNvSpPr txBox="1">
            <a:spLocks noGrp="1"/>
          </p:cNvSpPr>
          <p:nvPr>
            <p:ph type="title" idx="4294967295"/>
          </p:nvPr>
        </p:nvSpPr>
        <p:spPr>
          <a:xfrm>
            <a:off x="322425" y="302825"/>
            <a:ext cx="8095800" cy="1477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2. </a:t>
            </a:r>
            <a:r>
              <a:rPr lang="en" sz="2800"/>
              <a:t>Summer 2020 </a:t>
            </a:r>
            <a:r>
              <a:rPr lang="en"/>
              <a:t>Outreach</a:t>
            </a:r>
            <a:r>
              <a:rPr lang="en" sz="2800"/>
              <a:t>: </a:t>
            </a:r>
            <a:endParaRPr sz="2800"/>
          </a:p>
          <a:p>
            <a:pPr marL="0" lvl="0" indent="0" algn="l" rtl="0">
              <a:spcBef>
                <a:spcPts val="0"/>
              </a:spcBef>
              <a:spcAft>
                <a:spcPts val="0"/>
              </a:spcAft>
              <a:buNone/>
            </a:pPr>
            <a:r>
              <a:rPr lang="en" sz="2800" b="0"/>
              <a:t>Highlights and themes from our conversations with member libraries</a:t>
            </a:r>
            <a:endParaRPr sz="2800" b="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29450" y="127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Members have common priorities for digitization</a:t>
            </a:r>
            <a:endParaRPr sz="2500"/>
          </a:p>
        </p:txBody>
      </p:sp>
      <p:sp>
        <p:nvSpPr>
          <p:cNvPr id="144" name="Google Shape;144;p20"/>
          <p:cNvSpPr txBox="1">
            <a:spLocks noGrp="1"/>
          </p:cNvSpPr>
          <p:nvPr>
            <p:ph type="body" idx="1"/>
          </p:nvPr>
        </p:nvSpPr>
        <p:spPr>
          <a:xfrm>
            <a:off x="729450" y="1922850"/>
            <a:ext cx="7688700" cy="23736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Newspapers (historical and contemporary)</a:t>
            </a:r>
            <a:endParaRPr sz="1800"/>
          </a:p>
          <a:p>
            <a:pPr marL="457200" lvl="0" indent="-342900" algn="l" rtl="0">
              <a:spcBef>
                <a:spcPts val="0"/>
              </a:spcBef>
              <a:spcAft>
                <a:spcPts val="0"/>
              </a:spcAft>
              <a:buSzPts val="1800"/>
              <a:buChar char="●"/>
            </a:pPr>
            <a:r>
              <a:rPr lang="en" sz="1800"/>
              <a:t>Archival / unique materials</a:t>
            </a:r>
            <a:endParaRPr sz="1800"/>
          </a:p>
          <a:p>
            <a:pPr marL="457200" lvl="0" indent="-342900" algn="l" rtl="0">
              <a:spcBef>
                <a:spcPts val="0"/>
              </a:spcBef>
              <a:spcAft>
                <a:spcPts val="0"/>
              </a:spcAft>
              <a:buSzPts val="1800"/>
              <a:buChar char="●"/>
            </a:pPr>
            <a:r>
              <a:rPr lang="en" sz="1800"/>
              <a:t>Materials related to local area</a:t>
            </a:r>
            <a:endParaRPr sz="1800"/>
          </a:p>
          <a:p>
            <a:pPr marL="457200" lvl="0" indent="-342900" algn="l" rtl="0">
              <a:spcBef>
                <a:spcPts val="0"/>
              </a:spcBef>
              <a:spcAft>
                <a:spcPts val="0"/>
              </a:spcAft>
              <a:buSzPts val="1800"/>
              <a:buChar char="●"/>
            </a:pPr>
            <a:r>
              <a:rPr lang="en" sz="1800"/>
              <a:t>Audio-visual materials for access and preservation</a:t>
            </a:r>
            <a:endParaRPr sz="1800"/>
          </a:p>
          <a:p>
            <a:pPr marL="457200" lvl="0" indent="-342900" algn="l" rtl="0">
              <a:spcBef>
                <a:spcPts val="0"/>
              </a:spcBef>
              <a:spcAft>
                <a:spcPts val="0"/>
              </a:spcAft>
              <a:buSzPts val="1800"/>
              <a:buChar char="●"/>
            </a:pPr>
            <a:r>
              <a:rPr lang="en" sz="1800"/>
              <a:t>Institutional research outputs</a:t>
            </a:r>
            <a:endParaRPr sz="1800"/>
          </a:p>
          <a:p>
            <a:pPr marL="457200" lvl="0" indent="-342900" algn="l" rtl="0">
              <a:spcBef>
                <a:spcPts val="0"/>
              </a:spcBef>
              <a:spcAft>
                <a:spcPts val="0"/>
              </a:spcAft>
              <a:buSzPts val="1800"/>
              <a:buChar char="●"/>
            </a:pPr>
            <a:r>
              <a:rPr lang="en" sz="1800" b="1"/>
              <a:t>Materials related to Indigenous Knowledge</a:t>
            </a:r>
            <a:endParaRPr sz="1800" b="1"/>
          </a:p>
          <a:p>
            <a:pPr marL="457200" lvl="0" indent="-342900" algn="l" rtl="0">
              <a:spcBef>
                <a:spcPts val="0"/>
              </a:spcBef>
              <a:spcAft>
                <a:spcPts val="0"/>
              </a:spcAft>
              <a:buSzPts val="1800"/>
              <a:buChar char="●"/>
            </a:pPr>
            <a:r>
              <a:rPr lang="en" sz="1800"/>
              <a:t>Materials to support immediate teaching &amp; learning needs</a:t>
            </a:r>
            <a:endParaRPr sz="1800"/>
          </a:p>
        </p:txBody>
      </p:sp>
      <p:pic>
        <p:nvPicPr>
          <p:cNvPr id="145" name="Google Shape;145;p20"/>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709475" y="1374375"/>
            <a:ext cx="75579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40"/>
              <a:t>Opportunities to facilitate knowledge sharing?</a:t>
            </a:r>
            <a:endParaRPr sz="2540"/>
          </a:p>
        </p:txBody>
      </p:sp>
      <p:sp>
        <p:nvSpPr>
          <p:cNvPr id="151" name="Google Shape;151;p21"/>
          <p:cNvSpPr/>
          <p:nvPr/>
        </p:nvSpPr>
        <p:spPr>
          <a:xfrm>
            <a:off x="494000" y="2310225"/>
            <a:ext cx="4460700" cy="2368200"/>
          </a:xfrm>
          <a:prstGeom prst="wedgeEllipseCallout">
            <a:avLst>
              <a:gd name="adj1" fmla="val -20833"/>
              <a:gd name="adj2" fmla="val 62500"/>
            </a:avLst>
          </a:prstGeom>
          <a:solidFill>
            <a:srgbClr val="10B7E3">
              <a:alpha val="47490"/>
            </a:srgbClr>
          </a:solidFill>
          <a:ln>
            <a:noFill/>
          </a:ln>
          <a:effectLst>
            <a:outerShdw blurRad="442913" dist="19050" dir="5400000" algn="bl" rotWithShape="0">
              <a:srgbClr val="FFFFFF">
                <a:alpha val="5000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None/>
            </a:pPr>
            <a:r>
              <a:rPr lang="en" sz="1800">
                <a:solidFill>
                  <a:srgbClr val="434343"/>
                </a:solidFill>
                <a:latin typeface="Helvetica Neue"/>
                <a:ea typeface="Helvetica Neue"/>
                <a:cs typeface="Helvetica Neue"/>
                <a:sym typeface="Helvetica Neue"/>
              </a:rPr>
              <a:t>“We’re building local capacity to digitize fragile, at-risk special collections. </a:t>
            </a:r>
            <a:r>
              <a:rPr lang="en" sz="1800" b="1">
                <a:solidFill>
                  <a:srgbClr val="434343"/>
                </a:solidFill>
                <a:latin typeface="Helvetica Neue"/>
                <a:ea typeface="Helvetica Neue"/>
                <a:cs typeface="Helvetica Neue"/>
                <a:sym typeface="Helvetica Neue"/>
              </a:rPr>
              <a:t>Guidance on equipment selection and workflow development</a:t>
            </a:r>
            <a:r>
              <a:rPr lang="en" sz="1800">
                <a:solidFill>
                  <a:srgbClr val="434343"/>
                </a:solidFill>
                <a:latin typeface="Helvetica Neue"/>
                <a:ea typeface="Helvetica Neue"/>
                <a:cs typeface="Helvetica Neue"/>
                <a:sym typeface="Helvetica Neue"/>
              </a:rPr>
              <a:t> would help.”</a:t>
            </a:r>
            <a:endParaRPr sz="1800">
              <a:solidFill>
                <a:srgbClr val="434343"/>
              </a:solidFill>
              <a:latin typeface="Helvetica Neue"/>
              <a:ea typeface="Helvetica Neue"/>
              <a:cs typeface="Helvetica Neue"/>
              <a:sym typeface="Helvetica Neue"/>
            </a:endParaRPr>
          </a:p>
        </p:txBody>
      </p:sp>
      <p:sp>
        <p:nvSpPr>
          <p:cNvPr id="152" name="Google Shape;152;p21"/>
          <p:cNvSpPr/>
          <p:nvPr/>
        </p:nvSpPr>
        <p:spPr>
          <a:xfrm flipH="1">
            <a:off x="4506575" y="1909575"/>
            <a:ext cx="3760800" cy="1982700"/>
          </a:xfrm>
          <a:prstGeom prst="wedgeEllipseCallout">
            <a:avLst>
              <a:gd name="adj1" fmla="val -20833"/>
              <a:gd name="adj2" fmla="val 62500"/>
            </a:avLst>
          </a:prstGeom>
          <a:solidFill>
            <a:srgbClr val="FECE5D">
              <a:alpha val="68160"/>
            </a:srgbClr>
          </a:solidFill>
          <a:ln>
            <a:noFill/>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434343"/>
                </a:solidFill>
                <a:latin typeface="Helvetica Neue"/>
                <a:ea typeface="Helvetica Neue"/>
                <a:cs typeface="Helvetica Neue"/>
                <a:sym typeface="Helvetica Neue"/>
              </a:rPr>
              <a:t>“We have well-documented policy and workflows, and are open to </a:t>
            </a:r>
            <a:r>
              <a:rPr lang="en" sz="1800" b="1">
                <a:solidFill>
                  <a:srgbClr val="434343"/>
                </a:solidFill>
                <a:latin typeface="Helvetica Neue"/>
                <a:ea typeface="Helvetica Neue"/>
                <a:cs typeface="Helvetica Neue"/>
                <a:sym typeface="Helvetica Neue"/>
              </a:rPr>
              <a:t>sharing our expertise.</a:t>
            </a:r>
            <a:r>
              <a:rPr lang="en" sz="1800">
                <a:solidFill>
                  <a:srgbClr val="434343"/>
                </a:solidFill>
                <a:latin typeface="Helvetica Neue"/>
                <a:ea typeface="Helvetica Neue"/>
                <a:cs typeface="Helvetica Neue"/>
                <a:sym typeface="Helvetica Neue"/>
              </a:rPr>
              <a:t>”</a:t>
            </a:r>
            <a:endParaRPr sz="1800">
              <a:solidFill>
                <a:srgbClr val="434343"/>
              </a:solidFill>
              <a:latin typeface="Helvetica Neue"/>
              <a:ea typeface="Helvetica Neue"/>
              <a:cs typeface="Helvetica Neue"/>
              <a:sym typeface="Helvetica Neue"/>
            </a:endParaRPr>
          </a:p>
        </p:txBody>
      </p:sp>
      <p:pic>
        <p:nvPicPr>
          <p:cNvPr id="153" name="Google Shape;153;p21"/>
          <p:cNvPicPr preferRelativeResize="0"/>
          <p:nvPr/>
        </p:nvPicPr>
        <p:blipFill rotWithShape="1">
          <a:blip r:embed="rId3">
            <a:alphaModFix/>
          </a:blip>
          <a:srcRect l="6686" r="6928" b="14000"/>
          <a:stretch/>
        </p:blipFill>
        <p:spPr>
          <a:xfrm>
            <a:off x="7769725" y="3800700"/>
            <a:ext cx="1143000" cy="1143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PPUL 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932</Words>
  <Application>Microsoft Office PowerPoint</Application>
  <PresentationFormat>On-screen Show (16:9)</PresentationFormat>
  <Paragraphs>109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Lato</vt:lpstr>
      <vt:lpstr>Helvetica Neue</vt:lpstr>
      <vt:lpstr>Arial</vt:lpstr>
      <vt:lpstr>Raleway</vt:lpstr>
      <vt:lpstr>COPPUL Streamline</vt:lpstr>
      <vt:lpstr>COPPUL Digitization and Collective Collections Services</vt:lpstr>
      <vt:lpstr>Land Acknowledgement</vt:lpstr>
      <vt:lpstr>Outline</vt:lpstr>
      <vt:lpstr>Digitization at COPPUL  </vt:lpstr>
      <vt:lpstr>Spring 2020: CDSN/SPAN</vt:lpstr>
      <vt:lpstr> A brief history of digitization at COPPUL</vt:lpstr>
      <vt:lpstr>2. Summer 2020 Outreach:  Highlights and themes from our conversations with member libraries</vt:lpstr>
      <vt:lpstr>Members have common priorities for digitization</vt:lpstr>
      <vt:lpstr>Opportunities to facilitate knowledge sharing?</vt:lpstr>
      <vt:lpstr>Opportunities for collective capacity-building?</vt:lpstr>
      <vt:lpstr>How can COPPUL help advance digital collections work?</vt:lpstr>
      <vt:lpstr>How should COPPUL aim to move that work forward?</vt:lpstr>
      <vt:lpstr>Proposed directions</vt:lpstr>
      <vt:lpstr>3. Next step: a new “collective collections” initiative </vt:lpstr>
      <vt:lpstr>COPPUL priorities for digitization, revisited</vt:lpstr>
      <vt:lpstr>Roles of existing programs</vt:lpstr>
      <vt:lpstr>Indigenous heritage publications</vt:lpstr>
      <vt:lpstr>535</vt:lpstr>
      <vt:lpstr>Indigenous Heritage Publications WG (IHPWG) </vt:lpstr>
      <vt:lpstr>IHPWG Mandate</vt:lpstr>
      <vt:lpstr>Prioritizing “relationships, not records”  “If we take the general ‘get it, curate it, share it’ model and expand it to include cultural, ethical, and historical checks at each step, then we get a workflow that encourages collaboration, relies on historical specificity, and has ethical considerations embedded at every step.”  (Christen, 2018, p. 406)</vt:lpstr>
      <vt:lpstr>4. Parallel steps</vt:lpstr>
      <vt:lpstr>Thank you!</vt:lpstr>
      <vt:lpstr>Brigham, D. &amp; Dickson R. (2020, Oct. 15). Connecting Shared Print and Digitization at COPPUL. In Making the Connection Between Digitization Strategies and Collective Print Initiatives [Panel session]. 2020 CRKN Virtual Conference. https://www.crkn-rcdr.ca/en/conference/crkn-virtual-conference/program/making-connection-between-digitization-strategies-and Christen, K. (2018). Relationships, Not Records. In J. Sayers (Ed.), The Routledge Companion to Media Studies and Digital Humanities (1st ed., pp. 403–412). https://doi.org/10.4324/9781315730479-42 Lee, D. &amp; Dickson, R. (2020, Oct. 13). Indigenous Perspectives on Library and Archival Digital Preservation Practices [Conference session]. 2020 CRKN Virtual Conference. https://www.crkn-rcdr.ca/en/conference/crkn-virtual-conference/program/indigenous-perspectives-library-and-archival-digital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COPPUL Digitization and Collective Collections Services</dc:title>
  <cp:lastModifiedBy>Marie Waltz</cp:lastModifiedBy>
  <cp:revision>3</cp:revision>
  <dcterms:modified xsi:type="dcterms:W3CDTF">2021-06-24T15:10:05Z</dcterms:modified>
</cp:coreProperties>
</file>