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Merriweather"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7" d="100"/>
          <a:sy n="37" d="100"/>
        </p:scale>
        <p:origin x="132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54f000fa3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54f000fa3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8b96d02e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8b96d02e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0c5e263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60c5e263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60c5e263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60c5e263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60c5e263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b60c5e263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60c5e263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60c5e263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60c5e26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60c5e26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8b96d02e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8b96d02e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8b96d02e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8b96d02e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8b96d02e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8b96d02e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54f000fa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54f000fa3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8b96d02e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8b96d02e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54f000fa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54f000fa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Stop share - focus on panelist faces!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54f000fa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b54f000fa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share again.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54f000fa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54f000fa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78b96d02e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78b96d02e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54f000fa3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54f000fa3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2016, preservation surpassed access. Non-archive holders place a higher importance on access and space reclamation than archivers. Builders - who manage high density facilities, place less importance overall on space reclamation.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54f000fa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b54f000fa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54f000fa3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54f000fa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wood@crl.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alison.wohlers@ucop.edu" TargetMode="External"/><Relationship Id="rId5" Type="http://schemas.openxmlformats.org/officeDocument/2006/relationships/hyperlink" Target="mailto:sstearns@blc.edu" TargetMode="External"/><Relationship Id="rId4" Type="http://schemas.openxmlformats.org/officeDocument/2006/relationships/hyperlink" Target="mailto:weltin@hathitrust.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Shared Print Program Assessment</a:t>
            </a:r>
            <a:endParaRPr/>
          </a:p>
          <a:p>
            <a:pPr marL="0" lvl="0" indent="0" algn="l" rtl="0">
              <a:spcBef>
                <a:spcPts val="0"/>
              </a:spcBef>
              <a:spcAft>
                <a:spcPts val="0"/>
              </a:spcAft>
              <a:buNone/>
            </a:pPr>
            <a:r>
              <a:rPr lang="en" sz="2200"/>
              <a:t>Moderated Panel Discussion</a:t>
            </a:r>
            <a:endParaRPr sz="2200"/>
          </a:p>
        </p:txBody>
      </p:sp>
      <p:sp>
        <p:nvSpPr>
          <p:cNvPr id="65" name="Google Shape;65;p13"/>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 Forum</a:t>
            </a:r>
            <a:endParaRPr/>
          </a:p>
          <a:p>
            <a:pPr marL="0" lvl="0" indent="0" algn="l" rtl="0">
              <a:spcBef>
                <a:spcPts val="0"/>
              </a:spcBef>
              <a:spcAft>
                <a:spcPts val="0"/>
              </a:spcAft>
              <a:buNone/>
            </a:pPr>
            <a:r>
              <a:rPr lang="en"/>
              <a:t>January 22,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152400" y="152400"/>
            <a:ext cx="8525328"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23991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EAST </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4"/>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5"/>
          <p:cNvPicPr preferRelativeResize="0"/>
          <p:nvPr/>
        </p:nvPicPr>
        <p:blipFill>
          <a:blip r:embed="rId3">
            <a:alphaModFix/>
          </a:blip>
          <a:stretch>
            <a:fillRect/>
          </a:stretch>
        </p:blipFill>
        <p:spPr>
          <a:xfrm>
            <a:off x="152400" y="152400"/>
            <a:ext cx="8715375" cy="4552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1700" y="23991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HathiTrust</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30" title="Points scored"/>
          <p:cNvPicPr preferRelativeResize="0"/>
          <p:nvPr/>
        </p:nvPicPr>
        <p:blipFill>
          <a:blip r:embed="rId3">
            <a:alphaModFix/>
          </a:blip>
          <a:stretch>
            <a:fillRect/>
          </a:stretch>
        </p:blipFill>
        <p:spPr>
          <a:xfrm>
            <a:off x="1843775" y="1071800"/>
            <a:ext cx="5943600" cy="3686175"/>
          </a:xfrm>
          <a:prstGeom prst="rect">
            <a:avLst/>
          </a:prstGeom>
          <a:noFill/>
          <a:ln>
            <a:noFill/>
          </a:ln>
        </p:spPr>
      </p:pic>
      <p:sp>
        <p:nvSpPr>
          <p:cNvPr id="158" name="Google Shape;158;p30"/>
          <p:cNvSpPr txBox="1"/>
          <p:nvPr/>
        </p:nvSpPr>
        <p:spPr>
          <a:xfrm>
            <a:off x="152400" y="152400"/>
            <a:ext cx="8642700" cy="87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50" b="1">
                <a:solidFill>
                  <a:srgbClr val="404040"/>
                </a:solidFill>
                <a:highlight>
                  <a:srgbClr val="FFFFFF"/>
                </a:highlight>
              </a:rPr>
              <a:t>The primary goals of the HathiTrust Shared Print Program are to ensure preservation of print and digital collections by linking the two, to reduce overall costs of collection management for HathiTrust members, and to catalyze national/continental collective management of collections. Key attributes of the program are listed below. What is the importance of the HathiTrust Shared Print Program Objectives to your institution? </a:t>
            </a:r>
            <a:endParaRPr sz="11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title="Points scored"/>
          <p:cNvPicPr preferRelativeResize="0"/>
          <p:nvPr/>
        </p:nvPicPr>
        <p:blipFill>
          <a:blip r:embed="rId3">
            <a:alphaModFix/>
          </a:blip>
          <a:stretch>
            <a:fillRect/>
          </a:stretch>
        </p:blipFill>
        <p:spPr>
          <a:xfrm>
            <a:off x="763275" y="962775"/>
            <a:ext cx="7232250" cy="3581350"/>
          </a:xfrm>
          <a:prstGeom prst="rect">
            <a:avLst/>
          </a:prstGeom>
          <a:noFill/>
          <a:ln>
            <a:noFill/>
          </a:ln>
        </p:spPr>
      </p:pic>
      <p:sp>
        <p:nvSpPr>
          <p:cNvPr id="164" name="Google Shape;164;p31"/>
          <p:cNvSpPr txBox="1"/>
          <p:nvPr/>
        </p:nvSpPr>
        <p:spPr>
          <a:xfrm>
            <a:off x="152400" y="152400"/>
            <a:ext cx="8738100" cy="1035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50" b="1">
                <a:solidFill>
                  <a:srgbClr val="404040"/>
                </a:solidFill>
                <a:highlight>
                  <a:srgbClr val="FFFFFF"/>
                </a:highlight>
              </a:rPr>
              <a:t>Why does your institution participate in HathiTrust's Shared Print Program? Please select all that apply.</a:t>
            </a:r>
            <a:endParaRPr sz="11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393075" y="688875"/>
            <a:ext cx="6337200" cy="5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700" b="1"/>
              <a:t>Moderator:</a:t>
            </a:r>
            <a:r>
              <a:rPr lang="en" sz="2700"/>
              <a:t> Amy Wood, CRL</a:t>
            </a:r>
            <a:endParaRPr sz="2700"/>
          </a:p>
          <a:p>
            <a:pPr marL="0" lvl="0" indent="0" algn="l" rtl="0">
              <a:spcBef>
                <a:spcPts val="0"/>
              </a:spcBef>
              <a:spcAft>
                <a:spcPts val="0"/>
              </a:spcAft>
              <a:buNone/>
            </a:pPr>
            <a:endParaRPr sz="2700"/>
          </a:p>
          <a:p>
            <a:pPr marL="0" lvl="0" indent="0" algn="l" rtl="0">
              <a:spcBef>
                <a:spcPts val="0"/>
              </a:spcBef>
              <a:spcAft>
                <a:spcPts val="0"/>
              </a:spcAft>
              <a:buNone/>
            </a:pPr>
            <a:endParaRPr sz="2700"/>
          </a:p>
          <a:p>
            <a:pPr marL="0" lvl="0" indent="0" algn="l" rtl="0">
              <a:spcBef>
                <a:spcPts val="0"/>
              </a:spcBef>
              <a:spcAft>
                <a:spcPts val="0"/>
              </a:spcAft>
              <a:buNone/>
            </a:pPr>
            <a:endParaRPr sz="2700"/>
          </a:p>
          <a:p>
            <a:pPr marL="0" lvl="0" indent="0" algn="l" rtl="0">
              <a:spcBef>
                <a:spcPts val="0"/>
              </a:spcBef>
              <a:spcAft>
                <a:spcPts val="0"/>
              </a:spcAft>
              <a:buNone/>
            </a:pPr>
            <a:endParaRPr sz="2700"/>
          </a:p>
          <a:p>
            <a:pPr marL="0" lvl="0" indent="0" algn="l" rtl="0">
              <a:spcBef>
                <a:spcPts val="0"/>
              </a:spcBef>
              <a:spcAft>
                <a:spcPts val="0"/>
              </a:spcAft>
              <a:buNone/>
            </a:pPr>
            <a:endParaRPr sz="2700"/>
          </a:p>
        </p:txBody>
      </p:sp>
      <p:pic>
        <p:nvPicPr>
          <p:cNvPr id="71" name="Google Shape;71;p14"/>
          <p:cNvPicPr preferRelativeResize="0"/>
          <p:nvPr/>
        </p:nvPicPr>
        <p:blipFill>
          <a:blip r:embed="rId3">
            <a:alphaModFix/>
          </a:blip>
          <a:stretch>
            <a:fillRect/>
          </a:stretch>
        </p:blipFill>
        <p:spPr>
          <a:xfrm>
            <a:off x="1376375" y="428300"/>
            <a:ext cx="980400" cy="1320669"/>
          </a:xfrm>
          <a:prstGeom prst="rect">
            <a:avLst/>
          </a:prstGeom>
          <a:noFill/>
          <a:ln>
            <a:noFill/>
          </a:ln>
        </p:spPr>
      </p:pic>
      <p:sp>
        <p:nvSpPr>
          <p:cNvPr id="72" name="Google Shape;72;p14"/>
          <p:cNvSpPr txBox="1"/>
          <p:nvPr/>
        </p:nvSpPr>
        <p:spPr>
          <a:xfrm>
            <a:off x="2393075" y="1837650"/>
            <a:ext cx="5852700" cy="18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accent1"/>
                </a:solidFill>
                <a:latin typeface="Merriweather"/>
                <a:ea typeface="Merriweather"/>
                <a:cs typeface="Merriweather"/>
                <a:sym typeface="Merriweather"/>
              </a:rPr>
              <a:t>Panelists:</a:t>
            </a:r>
            <a:endParaRPr sz="2700" b="1">
              <a:solidFill>
                <a:schemeClr val="accent1"/>
              </a:solidFill>
              <a:latin typeface="Merriweather"/>
              <a:ea typeface="Merriweather"/>
              <a:cs typeface="Merriweather"/>
              <a:sym typeface="Merriweather"/>
            </a:endParaRPr>
          </a:p>
          <a:p>
            <a:pPr marL="0" lvl="0" indent="0" algn="l" rtl="0">
              <a:spcBef>
                <a:spcPts val="0"/>
              </a:spcBef>
              <a:spcAft>
                <a:spcPts val="0"/>
              </a:spcAft>
              <a:buNone/>
            </a:pPr>
            <a:r>
              <a:rPr lang="en" sz="2700">
                <a:solidFill>
                  <a:schemeClr val="accent1"/>
                </a:solidFill>
                <a:latin typeface="Merriweather"/>
                <a:ea typeface="Merriweather"/>
                <a:cs typeface="Merriweather"/>
                <a:sym typeface="Merriweather"/>
              </a:rPr>
              <a:t>Heather Weltin, HathiTrust</a:t>
            </a:r>
            <a:endParaRPr sz="2700">
              <a:solidFill>
                <a:schemeClr val="accent1"/>
              </a:solidFill>
              <a:latin typeface="Merriweather"/>
              <a:ea typeface="Merriweather"/>
              <a:cs typeface="Merriweather"/>
              <a:sym typeface="Merriweather"/>
            </a:endParaRPr>
          </a:p>
          <a:p>
            <a:pPr marL="0" lvl="0" indent="0" algn="l" rtl="0">
              <a:spcBef>
                <a:spcPts val="0"/>
              </a:spcBef>
              <a:spcAft>
                <a:spcPts val="0"/>
              </a:spcAft>
              <a:buNone/>
            </a:pPr>
            <a:r>
              <a:rPr lang="en" sz="2700">
                <a:solidFill>
                  <a:schemeClr val="accent1"/>
                </a:solidFill>
                <a:latin typeface="Merriweather"/>
                <a:ea typeface="Merriweather"/>
                <a:cs typeface="Merriweather"/>
                <a:sym typeface="Merriweather"/>
              </a:rPr>
              <a:t>Susan Stearns, EAST</a:t>
            </a:r>
            <a:endParaRPr sz="2700">
              <a:solidFill>
                <a:schemeClr val="accent1"/>
              </a:solidFill>
              <a:latin typeface="Merriweather"/>
              <a:ea typeface="Merriweather"/>
              <a:cs typeface="Merriweather"/>
              <a:sym typeface="Merriweather"/>
            </a:endParaRPr>
          </a:p>
          <a:p>
            <a:pPr marL="0" lvl="0" indent="0" algn="l" rtl="0">
              <a:spcBef>
                <a:spcPts val="0"/>
              </a:spcBef>
              <a:spcAft>
                <a:spcPts val="0"/>
              </a:spcAft>
              <a:buNone/>
            </a:pPr>
            <a:r>
              <a:rPr lang="en" sz="2700">
                <a:solidFill>
                  <a:schemeClr val="accent1"/>
                </a:solidFill>
                <a:latin typeface="Merriweather"/>
                <a:ea typeface="Merriweather"/>
                <a:cs typeface="Merriweather"/>
                <a:sym typeface="Merriweather"/>
              </a:rPr>
              <a:t>Alison Wohlers, WEST</a:t>
            </a:r>
            <a:endParaRPr/>
          </a:p>
        </p:txBody>
      </p:sp>
      <p:pic>
        <p:nvPicPr>
          <p:cNvPr id="73" name="Google Shape;73;p14"/>
          <p:cNvPicPr preferRelativeResize="0"/>
          <p:nvPr/>
        </p:nvPicPr>
        <p:blipFill>
          <a:blip r:embed="rId4">
            <a:alphaModFix/>
          </a:blip>
          <a:stretch>
            <a:fillRect/>
          </a:stretch>
        </p:blipFill>
        <p:spPr>
          <a:xfrm>
            <a:off x="2393075" y="3674257"/>
            <a:ext cx="1102800" cy="1151893"/>
          </a:xfrm>
          <a:prstGeom prst="rect">
            <a:avLst/>
          </a:prstGeom>
          <a:noFill/>
          <a:ln>
            <a:noFill/>
          </a:ln>
        </p:spPr>
      </p:pic>
      <p:pic>
        <p:nvPicPr>
          <p:cNvPr id="74" name="Google Shape;74;p14"/>
          <p:cNvPicPr preferRelativeResize="0"/>
          <p:nvPr/>
        </p:nvPicPr>
        <p:blipFill>
          <a:blip r:embed="rId5">
            <a:alphaModFix/>
          </a:blip>
          <a:stretch>
            <a:fillRect/>
          </a:stretch>
        </p:blipFill>
        <p:spPr>
          <a:xfrm>
            <a:off x="3688550" y="3674248"/>
            <a:ext cx="980391" cy="1151900"/>
          </a:xfrm>
          <a:prstGeom prst="rect">
            <a:avLst/>
          </a:prstGeom>
          <a:noFill/>
          <a:ln>
            <a:noFill/>
          </a:ln>
        </p:spPr>
      </p:pic>
      <p:pic>
        <p:nvPicPr>
          <p:cNvPr id="75" name="Google Shape;75;p14"/>
          <p:cNvPicPr preferRelativeResize="0"/>
          <p:nvPr/>
        </p:nvPicPr>
        <p:blipFill>
          <a:blip r:embed="rId6">
            <a:alphaModFix/>
          </a:blip>
          <a:stretch>
            <a:fillRect/>
          </a:stretch>
        </p:blipFill>
        <p:spPr>
          <a:xfrm>
            <a:off x="4861625" y="3703477"/>
            <a:ext cx="1102800" cy="11226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2" title="Points scored"/>
          <p:cNvPicPr preferRelativeResize="0"/>
          <p:nvPr/>
        </p:nvPicPr>
        <p:blipFill>
          <a:blip r:embed="rId3">
            <a:alphaModFix/>
          </a:blip>
          <a:stretch>
            <a:fillRect/>
          </a:stretch>
        </p:blipFill>
        <p:spPr>
          <a:xfrm>
            <a:off x="1608325" y="511750"/>
            <a:ext cx="5564826" cy="4387650"/>
          </a:xfrm>
          <a:prstGeom prst="rect">
            <a:avLst/>
          </a:prstGeom>
          <a:noFill/>
          <a:ln>
            <a:noFill/>
          </a:ln>
        </p:spPr>
      </p:pic>
      <p:sp>
        <p:nvSpPr>
          <p:cNvPr id="170" name="Google Shape;170;p32"/>
          <p:cNvSpPr txBox="1"/>
          <p:nvPr/>
        </p:nvSpPr>
        <p:spPr>
          <a:xfrm>
            <a:off x="310500" y="135050"/>
            <a:ext cx="8833500" cy="879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t>What barriers has your library encountered regarding participation or potential participation in the HathiTrust's Shared Print Program? Please select all that apply.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11700" y="23991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Panel Questions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23991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Q&amp;A</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539725"/>
            <a:ext cx="8520600" cy="43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a:t>
            </a:r>
            <a:endParaRPr/>
          </a:p>
          <a:p>
            <a:pPr marL="0" lvl="0" indent="0" algn="l" rtl="0">
              <a:spcBef>
                <a:spcPts val="0"/>
              </a:spcBef>
              <a:spcAft>
                <a:spcPts val="0"/>
              </a:spcAft>
              <a:buNone/>
            </a:pPr>
            <a:endParaRPr/>
          </a:p>
          <a:p>
            <a:pPr marL="0" lvl="0" indent="0" algn="l" rtl="0">
              <a:spcBef>
                <a:spcPts val="0"/>
              </a:spcBef>
              <a:spcAft>
                <a:spcPts val="0"/>
              </a:spcAft>
              <a:buNone/>
            </a:pPr>
            <a:r>
              <a:rPr lang="en" sz="3000"/>
              <a:t>More questions? </a:t>
            </a:r>
            <a:endParaRPr sz="3000"/>
          </a:p>
          <a:p>
            <a:pPr marL="0" lvl="0" indent="0" algn="l" rtl="0">
              <a:spcBef>
                <a:spcPts val="0"/>
              </a:spcBef>
              <a:spcAft>
                <a:spcPts val="0"/>
              </a:spcAft>
              <a:buNone/>
            </a:pPr>
            <a:r>
              <a:rPr lang="en" sz="3000"/>
              <a:t>Amy Wood, </a:t>
            </a:r>
            <a:r>
              <a:rPr lang="en" sz="3000" u="sng">
                <a:solidFill>
                  <a:schemeClr val="hlink"/>
                </a:solidFill>
                <a:hlinkClick r:id="rId3"/>
              </a:rPr>
              <a:t>wood@crl.edu</a:t>
            </a:r>
            <a:endParaRPr sz="3000"/>
          </a:p>
          <a:p>
            <a:pPr marL="0" lvl="0" indent="0" algn="l" rtl="0">
              <a:spcBef>
                <a:spcPts val="0"/>
              </a:spcBef>
              <a:spcAft>
                <a:spcPts val="0"/>
              </a:spcAft>
              <a:buNone/>
            </a:pPr>
            <a:r>
              <a:rPr lang="en" sz="3000"/>
              <a:t>Heather Weltin, </a:t>
            </a:r>
            <a:r>
              <a:rPr lang="en" sz="3000" u="sng">
                <a:solidFill>
                  <a:schemeClr val="hlink"/>
                </a:solidFill>
                <a:hlinkClick r:id="rId4"/>
              </a:rPr>
              <a:t>weltin@hathitrust.org</a:t>
            </a:r>
            <a:endParaRPr sz="3000"/>
          </a:p>
          <a:p>
            <a:pPr marL="0" lvl="0" indent="0" algn="l" rtl="0">
              <a:spcBef>
                <a:spcPts val="0"/>
              </a:spcBef>
              <a:spcAft>
                <a:spcPts val="0"/>
              </a:spcAft>
              <a:buNone/>
            </a:pPr>
            <a:r>
              <a:rPr lang="en" sz="3000"/>
              <a:t>Susan Stearns, </a:t>
            </a:r>
            <a:r>
              <a:rPr lang="en" sz="3000" u="sng">
                <a:solidFill>
                  <a:schemeClr val="hlink"/>
                </a:solidFill>
                <a:hlinkClick r:id="rId5"/>
              </a:rPr>
              <a:t>sstearns@blc</a:t>
            </a:r>
            <a:r>
              <a:rPr lang="en" sz="3000" u="sng">
                <a:solidFill>
                  <a:schemeClr val="accent5"/>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r>
              <a:rPr lang="en" sz="3000" u="sng">
                <a:solidFill>
                  <a:schemeClr val="accent5"/>
                </a:solidFill>
              </a:rPr>
              <a:t>org</a:t>
            </a:r>
            <a:r>
              <a:rPr lang="en" sz="3000"/>
              <a:t>  </a:t>
            </a:r>
            <a:endParaRPr sz="3000"/>
          </a:p>
          <a:p>
            <a:pPr marL="0" lvl="0" indent="0" algn="l" rtl="0">
              <a:spcBef>
                <a:spcPts val="0"/>
              </a:spcBef>
              <a:spcAft>
                <a:spcPts val="0"/>
              </a:spcAft>
              <a:buNone/>
            </a:pPr>
            <a:r>
              <a:rPr lang="en" sz="3000"/>
              <a:t>Alison Wohlers, </a:t>
            </a:r>
            <a:r>
              <a:rPr lang="en" sz="3000" u="sng">
                <a:solidFill>
                  <a:schemeClr val="hlink"/>
                </a:solidFill>
                <a:hlinkClick r:id="rId6"/>
              </a:rPr>
              <a:t>alison.wohlers@ucop.edu</a:t>
            </a:r>
            <a:r>
              <a:rPr lang="en" sz="3000"/>
              <a:t> </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2399100"/>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1"/>
                </a:solidFill>
              </a:rPr>
              <a:t>WEST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395288" y="552450"/>
            <a:ext cx="8353425" cy="4038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a:blip r:embed="rId3">
            <a:alphaModFix/>
          </a:blip>
          <a:stretch>
            <a:fillRect/>
          </a:stretch>
        </p:blipFill>
        <p:spPr>
          <a:xfrm>
            <a:off x="152400" y="152400"/>
            <a:ext cx="8735033"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122613" y="441900"/>
            <a:ext cx="8898775" cy="2067275"/>
          </a:xfrm>
          <a:prstGeom prst="rect">
            <a:avLst/>
          </a:prstGeom>
          <a:noFill/>
          <a:ln>
            <a:noFill/>
          </a:ln>
        </p:spPr>
      </p:pic>
      <p:pic>
        <p:nvPicPr>
          <p:cNvPr id="111" name="Google Shape;111;p21"/>
          <p:cNvPicPr preferRelativeResize="0"/>
          <p:nvPr/>
        </p:nvPicPr>
        <p:blipFill>
          <a:blip r:embed="rId4">
            <a:alphaModFix/>
          </a:blip>
          <a:stretch>
            <a:fillRect/>
          </a:stretch>
        </p:blipFill>
        <p:spPr>
          <a:xfrm>
            <a:off x="152400" y="2813975"/>
            <a:ext cx="8660724" cy="735800"/>
          </a:xfrm>
          <a:prstGeom prst="rect">
            <a:avLst/>
          </a:prstGeom>
          <a:noFill/>
          <a:ln>
            <a:noFill/>
          </a:ln>
        </p:spPr>
      </p:pic>
      <p:pic>
        <p:nvPicPr>
          <p:cNvPr id="112" name="Google Shape;112;p21"/>
          <p:cNvPicPr preferRelativeResize="0"/>
          <p:nvPr/>
        </p:nvPicPr>
        <p:blipFill>
          <a:blip r:embed="rId5">
            <a:alphaModFix/>
          </a:blip>
          <a:stretch>
            <a:fillRect/>
          </a:stretch>
        </p:blipFill>
        <p:spPr>
          <a:xfrm>
            <a:off x="228600" y="3854575"/>
            <a:ext cx="8128291" cy="7358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218</Words>
  <Application>Microsoft Office PowerPoint</Application>
  <PresentationFormat>On-screen Show (16:9)</PresentationFormat>
  <Paragraphs>30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Merriweather</vt:lpstr>
      <vt:lpstr>Arial</vt:lpstr>
      <vt:lpstr>Roboto</vt:lpstr>
      <vt:lpstr>Paradigm</vt:lpstr>
      <vt:lpstr>Shared Print Program Assessment Moderated Panel Discussion</vt:lpstr>
      <vt:lpstr>Moderator: Amy Wood, CRL     </vt:lpstr>
      <vt:lpstr>Panel Questions </vt:lpstr>
      <vt:lpstr>Q&amp;A</vt:lpstr>
      <vt:lpstr>Thank you!  More questions?  Amy Wood, wood@crl.edu Heather Weltin, weltin@hathitrust.org Susan Stearns, sstearns@blc.org   Alison Wohlers, alison.wohlers@ucop.edu </vt:lpstr>
      <vt:lpstr>WEST </vt:lpstr>
      <vt:lpstr>PowerPoint Presentation</vt:lpstr>
      <vt:lpstr>PowerPoint Presentation</vt:lpstr>
      <vt:lpstr>PowerPoint Presentation</vt:lpstr>
      <vt:lpstr>PowerPoint Presentation</vt:lpstr>
      <vt:lpstr>EAST </vt:lpstr>
      <vt:lpstr>PowerPoint Presentation</vt:lpstr>
      <vt:lpstr>PowerPoint Presentation</vt:lpstr>
      <vt:lpstr>PowerPoint Presentation</vt:lpstr>
      <vt:lpstr>PowerPoint Presentation</vt:lpstr>
      <vt:lpstr>PowerPoint Presentation</vt:lpstr>
      <vt:lpstr>HathiTrust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Print Program Assessment Moderated Panel Discussion</dc:title>
  <dc:creator>Matthew Revitt</dc:creator>
  <cp:lastModifiedBy>Matthew Revitt</cp:lastModifiedBy>
  <cp:revision>1</cp:revision>
  <dcterms:modified xsi:type="dcterms:W3CDTF">2021-01-20T20:18:25Z</dcterms:modified>
</cp:coreProperties>
</file>