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faf144a7ac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faf144a7ac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Identified 2 million retention items from a total extract of ~9 million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This project was only monographs and at the time Greenglass </a:t>
            </a:r>
            <a:r>
              <a:rPr lang="en"/>
              <a:t>could only do monographs, but they can now handle serials as well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Because Greenglass is an OCLC product, they have unlimited access to the OCLC API and can therefore not only check your items for internal/local rarity but also compare them to all records in world cat.  We found out that nearly a quarter of a million of our items had 10 or fewer copies in all of WorldCat.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Capable of providing a randomized list of the retention copies from your list.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Minimal local work required.  Just an extract and regular check-ins with the Greenglass team.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>
                <a:solidFill>
                  <a:schemeClr val="dk1"/>
                </a:solidFill>
              </a:rPr>
              <a:t>Expensive. Easily 6 figures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faf144a7ac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faf144a7ac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fcefdbc4a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fcefdbc4a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faf144a7ac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faf144a7ac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faf144a7a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faf144a7a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faf144a7ac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faf144a7ac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fcefdbc4a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fcefdbc4a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31394D"/>
              </a:buClr>
              <a:buSzPts val="1400"/>
              <a:buFont typeface="Roboto"/>
              <a:buChar char="●"/>
            </a:pPr>
            <a:r>
              <a:rPr lang="en" sz="1400">
                <a:solidFill>
                  <a:srgbClr val="31394D"/>
                </a:solidFill>
                <a:latin typeface="Roboto"/>
                <a:ea typeface="Roboto"/>
                <a:cs typeface="Roboto"/>
                <a:sym typeface="Roboto"/>
              </a:rPr>
              <a:t>Choice - None of the options i’ve listed above are going away.  For those with the means to use Greenglass, you have my admiration and a twinge of jealousy</a:t>
            </a:r>
            <a:endParaRPr sz="1400">
              <a:solidFill>
                <a:srgbClr val="31394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31394D"/>
              </a:buClr>
              <a:buSzPts val="1400"/>
              <a:buFont typeface="Roboto"/>
              <a:buChar char="●"/>
            </a:pPr>
            <a:r>
              <a:rPr lang="en" sz="1400">
                <a:solidFill>
                  <a:srgbClr val="31394D"/>
                </a:solidFill>
                <a:latin typeface="Roboto"/>
                <a:ea typeface="Roboto"/>
                <a:cs typeface="Roboto"/>
                <a:sym typeface="Roboto"/>
              </a:rPr>
              <a:t>Continued effort </a:t>
            </a:r>
            <a:endParaRPr sz="1400">
              <a:solidFill>
                <a:srgbClr val="31394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31394D"/>
              </a:buClr>
              <a:buSzPts val="1400"/>
              <a:buFont typeface="Roboto"/>
              <a:buChar char="●"/>
            </a:pPr>
            <a:r>
              <a:t/>
            </a:r>
            <a:endParaRPr sz="1400">
              <a:solidFill>
                <a:srgbClr val="31394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140"/>
              <a:t>Shared Print Collection Analysis at</a:t>
            </a:r>
            <a:endParaRPr sz="314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140"/>
              <a:t>Washington Research Library Consortium</a:t>
            </a:r>
            <a:endParaRPr sz="3140"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Aaron Krebeck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Director of Library and User Services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300" y="500925"/>
            <a:ext cx="3704400" cy="7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Greenglass (2015)</a:t>
            </a:r>
            <a:endParaRPr/>
          </a:p>
        </p:txBody>
      </p:sp>
      <p:sp>
        <p:nvSpPr>
          <p:cNvPr id="71" name="Google Shape;71;p14"/>
          <p:cNvSpPr txBox="1"/>
          <p:nvPr>
            <p:ph idx="1" type="subTitle"/>
          </p:nvPr>
        </p:nvSpPr>
        <p:spPr>
          <a:xfrm>
            <a:off x="304800" y="1528050"/>
            <a:ext cx="3954000" cy="308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Char char="●"/>
            </a:pPr>
            <a:r>
              <a:rPr lang="en" sz="2100">
                <a:solidFill>
                  <a:srgbClr val="FFFFFF"/>
                </a:solidFill>
              </a:rPr>
              <a:t>2 million retention commitments</a:t>
            </a:r>
            <a:endParaRPr sz="2100">
              <a:solidFill>
                <a:srgbClr val="FFFFFF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Char char="●"/>
            </a:pPr>
            <a:r>
              <a:rPr lang="en" sz="2100">
                <a:solidFill>
                  <a:srgbClr val="FFFFFF"/>
                </a:solidFill>
              </a:rPr>
              <a:t>Monograph only</a:t>
            </a:r>
            <a:endParaRPr sz="2100">
              <a:solidFill>
                <a:srgbClr val="FFFFFF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Char char="●"/>
            </a:pPr>
            <a:r>
              <a:rPr lang="en" sz="2100">
                <a:solidFill>
                  <a:srgbClr val="FFFFFF"/>
                </a:solidFill>
              </a:rPr>
              <a:t>OCLC check for rarity</a:t>
            </a:r>
            <a:endParaRPr sz="2100">
              <a:solidFill>
                <a:srgbClr val="FFFFFF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Char char="●"/>
            </a:pPr>
            <a:r>
              <a:rPr lang="en" sz="2100">
                <a:solidFill>
                  <a:srgbClr val="FFFFFF"/>
                </a:solidFill>
              </a:rPr>
              <a:t>Provide user with pre-selected retention copies</a:t>
            </a:r>
            <a:endParaRPr sz="2100">
              <a:solidFill>
                <a:srgbClr val="FFFFFF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Char char="●"/>
            </a:pPr>
            <a:r>
              <a:rPr lang="en" sz="2100">
                <a:solidFill>
                  <a:srgbClr val="FFFFFF"/>
                </a:solidFill>
              </a:rPr>
              <a:t>Minimal local work required</a:t>
            </a:r>
            <a:endParaRPr sz="2100">
              <a:solidFill>
                <a:srgbClr val="FFFFFF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Char char="●"/>
            </a:pPr>
            <a:r>
              <a:rPr lang="en" sz="2100">
                <a:solidFill>
                  <a:srgbClr val="FFFFFF"/>
                </a:solidFill>
              </a:rPr>
              <a:t>Expensive</a:t>
            </a:r>
            <a:endParaRPr sz="21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2" name="Google Shape;72;p14"/>
          <p:cNvSpPr txBox="1"/>
          <p:nvPr>
            <p:ph type="title"/>
          </p:nvPr>
        </p:nvSpPr>
        <p:spPr>
          <a:xfrm>
            <a:off x="5003825" y="500925"/>
            <a:ext cx="3704400" cy="7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Gold Rush (2022)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3" name="Google Shape;73;p14"/>
          <p:cNvSpPr txBox="1"/>
          <p:nvPr>
            <p:ph idx="1" type="subTitle"/>
          </p:nvPr>
        </p:nvSpPr>
        <p:spPr>
          <a:xfrm>
            <a:off x="4879025" y="1528050"/>
            <a:ext cx="3954000" cy="308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Additional 570,000 commitments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Monograph only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No automatic OCLC check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Can compare to all prior users of Gold Rush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Must identify own retention commitments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More local work required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Small fraction of the price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idx="4294967295" type="title"/>
          </p:nvPr>
        </p:nvSpPr>
        <p:spPr>
          <a:xfrm>
            <a:off x="311725" y="196125"/>
            <a:ext cx="8573700" cy="68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Alma Analytics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4521400"/>
            <a:ext cx="85737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Alma Analytics</a:t>
            </a: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 rotWithShape="1">
          <a:blip r:embed="rId3">
            <a:alphaModFix/>
          </a:blip>
          <a:srcRect b="0" l="0" r="6950" t="48336"/>
          <a:stretch/>
        </p:blipFill>
        <p:spPr>
          <a:xfrm>
            <a:off x="86275" y="1122125"/>
            <a:ext cx="5336001" cy="2999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/>
          <p:cNvPicPr preferRelativeResize="0"/>
          <p:nvPr/>
        </p:nvPicPr>
        <p:blipFill rotWithShape="1">
          <a:blip r:embed="rId3">
            <a:alphaModFix/>
          </a:blip>
          <a:srcRect b="52210" l="19077" r="17795" t="12504"/>
          <a:stretch/>
        </p:blipFill>
        <p:spPr>
          <a:xfrm>
            <a:off x="5422275" y="1585912"/>
            <a:ext cx="3484524" cy="197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Library of Medicine’s SQL formula for identifying unique titles</a:t>
            </a:r>
            <a:endParaRPr/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9837" y="268575"/>
            <a:ext cx="6724324" cy="3688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311750" y="145375"/>
            <a:ext cx="77058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300"/>
              <a:t>But </a:t>
            </a:r>
            <a:r>
              <a:rPr lang="en" sz="5300"/>
              <a:t>most of the time…</a:t>
            </a:r>
            <a:endParaRPr sz="5300"/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338" y="1390086"/>
            <a:ext cx="6742625" cy="339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idx="4294967295" type="title"/>
          </p:nvPr>
        </p:nvSpPr>
        <p:spPr>
          <a:xfrm>
            <a:off x="311725" y="348525"/>
            <a:ext cx="8573700" cy="68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Source Options?</a:t>
            </a:r>
            <a:endParaRPr/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253" y="1240910"/>
            <a:ext cx="8917548" cy="3076476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311700" y="4521400"/>
            <a:ext cx="85737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stackR - A web-based Shiny application build with R programming language by Dartmouth University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Source cont.</a:t>
            </a:r>
            <a:endParaRPr/>
          </a:p>
        </p:txBody>
      </p:sp>
      <p:pic>
        <p:nvPicPr>
          <p:cNvPr id="106" name="Google Shape;106;p19"/>
          <p:cNvPicPr preferRelativeResize="0"/>
          <p:nvPr/>
        </p:nvPicPr>
        <p:blipFill rotWithShape="1">
          <a:blip r:embed="rId3">
            <a:alphaModFix/>
          </a:blip>
          <a:srcRect b="10434" l="0" r="0" t="0"/>
          <a:stretch/>
        </p:blipFill>
        <p:spPr>
          <a:xfrm>
            <a:off x="1425475" y="1298450"/>
            <a:ext cx="6293094" cy="384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539725"/>
            <a:ext cx="8520600" cy="7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the future holds for collection assessment…</a:t>
            </a:r>
            <a:endParaRPr/>
          </a:p>
        </p:txBody>
      </p:sp>
      <p:sp>
        <p:nvSpPr>
          <p:cNvPr id="112" name="Google Shape;112;p20"/>
          <p:cNvSpPr txBox="1"/>
          <p:nvPr/>
        </p:nvSpPr>
        <p:spPr>
          <a:xfrm>
            <a:off x="2183700" y="2195975"/>
            <a:ext cx="4776600" cy="2185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Roboto"/>
              <a:buChar char="●"/>
            </a:pPr>
            <a:r>
              <a:rPr lang="en" sz="2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Choice</a:t>
            </a:r>
            <a:endParaRPr sz="2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Roboto"/>
              <a:buChar char="●"/>
            </a:pPr>
            <a:r>
              <a:rPr lang="en" sz="2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Continued effort</a:t>
            </a:r>
            <a:endParaRPr sz="2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Roboto"/>
              <a:buChar char="●"/>
            </a:pPr>
            <a:r>
              <a:rPr lang="en" sz="2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More open source options</a:t>
            </a:r>
            <a:endParaRPr sz="2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Roboto"/>
              <a:buChar char="●"/>
            </a:pPr>
            <a:r>
              <a:rPr lang="en" sz="2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Hybrid approaches</a:t>
            </a:r>
            <a:endParaRPr sz="2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