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6A0B9-74C2-409F-A423-F63E46766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96C748-81D6-438E-87F2-ADFB2240B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06E63D-15A3-4EF4-8DD2-21B0922C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777C57-CC70-4BA0-BCDB-D76C0828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B381A0-7EBA-4E61-8483-46520604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1E591-E3FC-4CD5-88AE-DBAA4D4F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7DD3EA-72A4-4931-B813-1657D4A24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7161F-F523-428E-86C9-38912C90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4C6B34-0600-4426-B3E8-5E3A4A8D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B77AE5-F72A-4420-B37C-6D66FD09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7174F41-C0EC-4781-B810-C4A87C753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8D4E88-FA7A-47C7-A191-36F522401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2D445C-9180-4A2E-B344-CCBBFD6B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523DE6-BA93-4244-BD91-8D9786BB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3025EF-3507-453E-BBE6-66543EF7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B1D0F-EA5E-498F-9224-F57A00A1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B553AB-252F-4D41-B9D7-4E4394B4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C1F74F-929D-4269-89C0-941685A6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73BFE1-F9DF-4FFF-96BE-D0E87862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FD2DDA-B357-487B-8006-BB45A917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D015F-CF65-428E-A99B-BFB174673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47E476-3ACB-49F3-8CED-366D5ABE3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26B043-C297-4B3A-8B9B-E2AB7582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0CFF7-3261-4236-B06F-D3E3B61F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4EF0F6-6545-4D4B-BD29-9D28D836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808FD-9E03-4074-B46B-4D57E4DD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E73785-6627-431A-A8D7-CC97D95E7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547023-5AE8-4EE3-8BAD-09E76AEDF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D52149-8533-4C70-B511-CDA8955B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41C712-3CB6-402B-9988-647D36AD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45FDB9-608E-4494-B9DE-DD12E50B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AA53A-6674-4F74-9296-5A3B8D67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1D1F66-F51B-486E-879E-6A2BDA5A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24ED1B-3498-42C3-95DA-A73775A8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144469-95F7-4ADB-9EC2-9C1BD6C15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8D94B2-EB7B-474E-9FD2-A458C3C3B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06D2125-EB6B-47AC-A96D-1CD4A0CF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02C602-1951-4574-9B82-38DDC68F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0941786-D1EA-44EB-BA9F-83AF74B1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B503B-6949-4312-BD6A-A3F421A1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8E73B3-1574-48DC-A87A-58825C85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D024E9-42C0-4F3D-9652-29D99E86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AE6A4F-8E99-4F40-A0D5-03D4E489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1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F36200-71F3-4870-A1D4-306B505E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BF431FA-C1F1-4B2A-A2AB-92C05A8B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5EE4A3-C8EF-4CC8-A700-37EEB08F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DFC06-BC7A-4E39-A58A-CB0A787C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B1A56C-B95E-45D2-8088-CB429859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A41EAB-4531-4D93-8458-02B42FA6F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DC6827-19AD-4C28-BFEB-A7E9DA05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620C54-5A34-47EB-B676-4AE4DA1A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E4C9F5-58FE-4362-B3D2-191F7381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CE2E8-A2AF-4BE9-97BA-5F7AD403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3376D4C-8615-4D28-B628-69B9066F4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5DAD7F-BFC7-4FFB-9F48-28B87E069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638DBE-6A69-49F6-A4DA-21BF3A84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44A44A-1613-48A5-9F0E-177A3464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B0C32A-58CE-48DA-91B3-12D7626A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58706D-6427-4C05-B46F-509C9479F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2BADE-7500-45D9-8B94-95B1D8E8E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98BD04-853D-4479-9A63-35849CD21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BAC4-ABFD-44CA-A6BF-C6F029FE197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FB191-79AF-4D25-9D6A-4063C5381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945E4F-FADA-48BE-A6E9-9A4E9A4C8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CB4E-8762-40A1-963E-A71D37CE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7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3C47C2-33A2-44B2-BEAB-FEB679075C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xmlns="" id="{AD182BA8-54AD-4D9F-8264-B0FA8BB47D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xmlns="" id="{4ED83379-0499-45E1-AB78-6AA230F964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03EC4-9860-410B-AF18-EEE490092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400" dirty="0">
                <a:latin typeface="Congenial SemiBold" panose="020B0604020202020204" pitchFamily="2" charset="0"/>
              </a:rPr>
              <a:t>NEXT STEPS IN SHARED COLLECTION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E75630-047E-4EAD-8AC0-29B77C70C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30679"/>
            <a:ext cx="4513948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1400" dirty="0">
                <a:latin typeface="Congenial" panose="020B0604020202020204" pitchFamily="2" charset="0"/>
              </a:rPr>
              <a:t>Charleston Conference, November 4, 2021</a:t>
            </a:r>
          </a:p>
          <a:p>
            <a:pPr algn="l"/>
            <a:r>
              <a:rPr lang="en-US" sz="1400" dirty="0">
                <a:latin typeface="Congenial" panose="020B0604020202020204" pitchFamily="2" charset="0"/>
              </a:rPr>
              <a:t>Boaz Nadav Manes, Heather McMullen, Linda Wobbe</a:t>
            </a:r>
          </a:p>
          <a:p>
            <a:pPr algn="l"/>
            <a:r>
              <a:rPr lang="en-US" sz="1400" dirty="0">
                <a:latin typeface="Congenial" panose="020B0604020202020204" pitchFamily="2" charset="0"/>
              </a:rPr>
              <a:t>Moderated by Charlotte M. Johnson</a:t>
            </a:r>
          </a:p>
        </p:txBody>
      </p:sp>
    </p:spTree>
    <p:extLst>
      <p:ext uri="{BB962C8B-B14F-4D97-AF65-F5344CB8AC3E}">
        <p14:creationId xmlns:p14="http://schemas.microsoft.com/office/powerpoint/2010/main" val="3912901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xmlns="" id="{D1D7179B-FF7C-482F-B3D9-2BE9ED1139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BCBF60-DA70-4E08-9239-B4125FF4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ongenial SemiBold" panose="02000503040000020004" pitchFamily="2" charset="0"/>
              </a:rPr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5C433B-BD45-4B93-9660-5B4426422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rgbClr val="FFFFFF"/>
                </a:solidFill>
                <a:latin typeface="Congenial" panose="02000503040000020004" pitchFamily="2" charset="0"/>
              </a:rPr>
              <a:t>What might the future look like for Shared Print and Resource Sharing?</a:t>
            </a:r>
          </a:p>
          <a:p>
            <a:pPr marL="0" indent="0">
              <a:buNone/>
            </a:pPr>
            <a:endParaRPr lang="en-US" sz="1700" dirty="0">
              <a:solidFill>
                <a:srgbClr val="FFFFFF"/>
              </a:solidFill>
              <a:latin typeface="Congenial" panose="02000503040000020004" pitchFamily="2" charset="0"/>
            </a:endParaRP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What does the resource sharing community need to know about Shared Print?</a:t>
            </a: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Where do you think resource sharing is heading in shared print programs?</a:t>
            </a:r>
            <a:endParaRPr lang="en-US" sz="1700" dirty="0">
              <a:solidFill>
                <a:srgbClr val="FFFFFF"/>
              </a:solidFill>
              <a:effectLst/>
              <a:latin typeface="Congenial" panose="02000503040000020004" pitchFamily="2" charset="0"/>
            </a:endParaRP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What roles can individual resource sharing librarians play in shaping the future of shared print and resource sharing?</a:t>
            </a:r>
            <a:endParaRPr lang="en-US" sz="1700" dirty="0">
              <a:solidFill>
                <a:srgbClr val="FFFFFF"/>
              </a:solidFill>
              <a:latin typeface="Congenial" panose="02000503040000020004" pitchFamily="2" charset="0"/>
            </a:endParaRP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What are some of the challenges shared print faces in resource sharing?  Do you think there are any drastic changes afoot for resource sharing more generally?</a:t>
            </a: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What tools or platforms do you think can be developed to enhance resource sharing in shared print? In other words, what are we lacking?</a:t>
            </a:r>
            <a:endParaRPr lang="en-US" sz="1700" dirty="0">
              <a:solidFill>
                <a:srgbClr val="FFFFFF"/>
              </a:solidFill>
              <a:latin typeface="Congenial" panose="02000503040000020004" pitchFamily="2" charset="0"/>
            </a:endParaRPr>
          </a:p>
          <a:p>
            <a:pPr lvl="1"/>
            <a:r>
              <a:rPr lang="en-US" sz="1700" b="0" i="0" u="none" strike="noStrike" dirty="0">
                <a:solidFill>
                  <a:srgbClr val="FFFFFF"/>
                </a:solidFill>
                <a:effectLst/>
                <a:latin typeface="Congenial" panose="02000503040000020004" pitchFamily="2" charset="0"/>
              </a:rPr>
              <a:t>What do you see as barriers to successfully running a resource sharing program in shared print?</a:t>
            </a:r>
            <a:endParaRPr lang="en-US" sz="1700" dirty="0">
              <a:solidFill>
                <a:srgbClr val="FFFFFF"/>
              </a:solidFill>
              <a:effectLst/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25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4CD7A-5EE3-43F7-B101-6D82B611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ongenial SemiBold" panose="02000503040000020004" pitchFamily="2" charset="0"/>
              </a:rPr>
              <a:t>RESOURCE SHARING COMMUNITIES and SHARED PRINT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B50CAC-B28A-4EE9-A425-275CF4D1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Shared print is still a young and evolving field.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Shared print development and scaling cannot happen without resource sharing communities.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Shared print programs and resource sharing communities should work more closely together.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Resource sharing staff should be encouraged to leverage their expertise.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Numerous avenues (PAN, Rosemont, Partnership for Shared Book Collections, CRL/CDL/</a:t>
            </a:r>
            <a:r>
              <a:rPr lang="en-US" sz="2000" dirty="0" err="1">
                <a:solidFill>
                  <a:srgbClr val="FFFFFF"/>
                </a:solidFill>
                <a:latin typeface="Congenial" panose="02000503040000020004" pitchFamily="2" charset="0"/>
              </a:rPr>
              <a:t>HathiTrust</a:t>
            </a: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) already exist for these collaborations.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26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770565-7409-42F0-AE02-A76A47FA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ongenial SemiBold" panose="02000503040000020004" pitchFamily="2" charset="0"/>
              </a:rPr>
              <a:t>FUTURE of SHARED PRINT in RESOURCE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44B1B7-EE06-4716-BCBE-A38C7D4F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Controlled Digital Lending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May depend on vendor cooperation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Open Data among Institutions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Statistics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Analytics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Holdings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Retention Commitments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Congenial" panose="02000503040000020004" pitchFamily="2" charset="0"/>
              </a:rPr>
              <a:t>Enhanced Automation</a:t>
            </a:r>
          </a:p>
        </p:txBody>
      </p:sp>
    </p:spTree>
    <p:extLst>
      <p:ext uri="{BB962C8B-B14F-4D97-AF65-F5344CB8AC3E}">
        <p14:creationId xmlns:p14="http://schemas.microsoft.com/office/powerpoint/2010/main" val="2080193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EF085B8-A2C0-4A6F-B663-CCC56F3CD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xmlns="" id="{2658F6D6-96E0-421A-96D6-3DF4040085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3CF62545-93A0-4FD5-9B48-48DCA794CB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13D34-6BCE-445C-BC1B-6ACF23A3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Congenial SemiBold" panose="02000503040000020004" pitchFamily="2" charset="0"/>
              </a:rPr>
              <a:t>CHALLENGES of SHARED PRINT in RESOURCE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AF9462-E2B4-481A-ABF0-230078AC3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genial" panose="02000503040000020004" pitchFamily="2" charset="0"/>
              </a:rPr>
              <a:t>Legal uncertainty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Copyright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Asserting libraries’ rights</a:t>
            </a:r>
          </a:p>
          <a:p>
            <a:r>
              <a:rPr lang="en-US" sz="2400" dirty="0">
                <a:latin typeface="Congenial" panose="02000503040000020004" pitchFamily="2" charset="0"/>
              </a:rPr>
              <a:t>Technology &amp; infrastructure limitations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Vendor platforms still in development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Re-imagining library workflows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328D05-E3DF-49D6-B634-9A8E7B5C4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genial" panose="02000503040000020004" pitchFamily="2" charset="0"/>
              </a:rPr>
              <a:t>Matters of scale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Shared print is most effective on a large scale</a:t>
            </a:r>
          </a:p>
          <a:p>
            <a:pPr lvl="1"/>
            <a:r>
              <a:rPr lang="en-US" dirty="0">
                <a:latin typeface="Congenial" panose="02000503040000020004" pitchFamily="2" charset="0"/>
              </a:rPr>
              <a:t>Can libraries sustain that scale yet?</a:t>
            </a:r>
          </a:p>
          <a:p>
            <a:r>
              <a:rPr lang="en-US" sz="2400" dirty="0">
                <a:latin typeface="Congenial" panose="02000503040000020004" pitchFamily="2" charset="0"/>
              </a:rPr>
              <a:t>Identifying what libraries want vs vendors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8323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DA3C47C2-33A2-44B2-BEAB-FEB679075C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xmlns="" id="{AD182BA8-54AD-4D9F-8264-B0FA8BB47D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xmlns="" id="{4ED83379-0499-45E1-AB78-6AA230F964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E5821-224A-4AB1-95B1-A8C8FCC12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2246"/>
            <a:ext cx="6437700" cy="26119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Congenial SemiBold" panose="02000503040000020004" pitchFamily="2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2153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252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Congenial</vt:lpstr>
      <vt:lpstr>Congenial SemiBold</vt:lpstr>
      <vt:lpstr>Office Theme</vt:lpstr>
      <vt:lpstr>NEXT STEPS IN SHARED COLLECTION MANAGEMENT</vt:lpstr>
      <vt:lpstr>INTRO</vt:lpstr>
      <vt:lpstr>RESOURCE SHARING COMMUNITIES and SHARED PRINT PROGRAMS</vt:lpstr>
      <vt:lpstr>FUTURE of SHARED PRINT in RESOURCE SHARING</vt:lpstr>
      <vt:lpstr>CHALLENGES of SHARED PRINT in RESOURCE SHARING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 IN SHARED COLLECTION MANAGEMENT</dc:title>
  <dc:creator>Charlotte</dc:creator>
  <cp:lastModifiedBy>Marie Waltz</cp:lastModifiedBy>
  <cp:revision>4</cp:revision>
  <dcterms:created xsi:type="dcterms:W3CDTF">2022-01-07T14:15:53Z</dcterms:created>
  <dcterms:modified xsi:type="dcterms:W3CDTF">2022-01-21T21:17:40Z</dcterms:modified>
</cp:coreProperties>
</file>