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78" r:id="rId2"/>
    <p:sldId id="377" r:id="rId3"/>
    <p:sldId id="379" r:id="rId4"/>
    <p:sldId id="350" r:id="rId5"/>
    <p:sldId id="384" r:id="rId6"/>
    <p:sldId id="388" r:id="rId7"/>
    <p:sldId id="395" r:id="rId8"/>
    <p:sldId id="389" r:id="rId9"/>
    <p:sldId id="390" r:id="rId10"/>
    <p:sldId id="397" r:id="rId11"/>
    <p:sldId id="406" r:id="rId12"/>
    <p:sldId id="407" r:id="rId13"/>
    <p:sldId id="408" r:id="rId14"/>
    <p:sldId id="391" r:id="rId15"/>
    <p:sldId id="392" r:id="rId16"/>
    <p:sldId id="404" r:id="rId17"/>
    <p:sldId id="394" r:id="rId18"/>
    <p:sldId id="409" r:id="rId19"/>
    <p:sldId id="393" r:id="rId20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B01"/>
    <a:srgbClr val="0021A5"/>
    <a:srgbClr val="FF913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7569" autoAdjust="0"/>
  </p:normalViewPr>
  <p:slideViewPr>
    <p:cSldViewPr>
      <p:cViewPr>
        <p:scale>
          <a:sx n="81" d="100"/>
          <a:sy n="81" d="100"/>
        </p:scale>
        <p:origin x="-105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42603" cy="465615"/>
          </a:xfrm>
          <a:prstGeom prst="rect">
            <a:avLst/>
          </a:prstGeom>
        </p:spPr>
        <p:txBody>
          <a:bodyPr vert="horz" lIns="91532" tIns="45765" rIns="91532" bIns="457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734" y="1"/>
            <a:ext cx="3042603" cy="465615"/>
          </a:xfrm>
          <a:prstGeom prst="rect">
            <a:avLst/>
          </a:prstGeom>
        </p:spPr>
        <p:txBody>
          <a:bodyPr vert="horz" lIns="91532" tIns="45765" rIns="91532" bIns="45765" rtlCol="0"/>
          <a:lstStyle>
            <a:lvl1pPr algn="r">
              <a:defRPr sz="1200"/>
            </a:lvl1pPr>
          </a:lstStyle>
          <a:p>
            <a:fld id="{88407407-038A-4F5E-A8BF-47AF58E78E2E}" type="datetimeFigureOut">
              <a:rPr lang="en-US" smtClean="0"/>
              <a:pPr/>
              <a:t>6/22/2016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8723"/>
            <a:ext cx="3042603" cy="465615"/>
          </a:xfrm>
          <a:prstGeom prst="rect">
            <a:avLst/>
          </a:prstGeom>
        </p:spPr>
        <p:txBody>
          <a:bodyPr vert="horz" lIns="91532" tIns="45765" rIns="91532" bIns="457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734" y="8838723"/>
            <a:ext cx="3042603" cy="465615"/>
          </a:xfrm>
          <a:prstGeom prst="rect">
            <a:avLst/>
          </a:prstGeom>
        </p:spPr>
        <p:txBody>
          <a:bodyPr vert="horz" lIns="91532" tIns="45765" rIns="91532" bIns="45765" rtlCol="0" anchor="b"/>
          <a:lstStyle>
            <a:lvl1pPr algn="r">
              <a:defRPr sz="1200"/>
            </a:lvl1pPr>
          </a:lstStyle>
          <a:p>
            <a:fld id="{D2432F1B-6990-4B31-8FD0-349A596FC4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80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42603" cy="465615"/>
          </a:xfrm>
          <a:prstGeom prst="rect">
            <a:avLst/>
          </a:prstGeom>
        </p:spPr>
        <p:txBody>
          <a:bodyPr vert="horz" lIns="93059" tIns="46530" rIns="93059" bIns="4653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5734" y="1"/>
            <a:ext cx="3042603" cy="465615"/>
          </a:xfrm>
          <a:prstGeom prst="rect">
            <a:avLst/>
          </a:prstGeom>
        </p:spPr>
        <p:txBody>
          <a:bodyPr vert="horz" lIns="93059" tIns="46530" rIns="93059" bIns="46530" rtlCol="0"/>
          <a:lstStyle>
            <a:lvl1pPr algn="r">
              <a:defRPr sz="1200" smtClean="0"/>
            </a:lvl1pPr>
          </a:lstStyle>
          <a:p>
            <a:pPr>
              <a:defRPr/>
            </a:pPr>
            <a:fld id="{20FEE958-FCB0-4805-8E20-0916DFE7AA76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59" tIns="46530" rIns="93059" bIns="4653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9" y="4420951"/>
            <a:ext cx="5614668" cy="4187349"/>
          </a:xfrm>
          <a:prstGeom prst="rect">
            <a:avLst/>
          </a:prstGeom>
        </p:spPr>
        <p:txBody>
          <a:bodyPr vert="horz" lIns="93059" tIns="46530" rIns="93059" bIns="4653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38723"/>
            <a:ext cx="3042603" cy="465615"/>
          </a:xfrm>
          <a:prstGeom prst="rect">
            <a:avLst/>
          </a:prstGeom>
        </p:spPr>
        <p:txBody>
          <a:bodyPr vert="horz" lIns="93059" tIns="46530" rIns="93059" bIns="4653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5734" y="8838723"/>
            <a:ext cx="3042603" cy="465615"/>
          </a:xfrm>
          <a:prstGeom prst="rect">
            <a:avLst/>
          </a:prstGeom>
        </p:spPr>
        <p:txBody>
          <a:bodyPr vert="horz" lIns="93059" tIns="46530" rIns="93059" bIns="4653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046165B-C0B5-4302-AB8C-24BFB26701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902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2E8867-6D14-49D2-8410-D1504AC1EEF5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22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2E8867-6D14-49D2-8410-D1504AC1EEF5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950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2E8867-6D14-49D2-8410-D1504AC1EEF5}" type="slidenum">
              <a:rPr lang="en-US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3898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2E8867-6D14-49D2-8410-D1504AC1EEF5}" type="slidenum">
              <a:rPr lang="en-US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169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5DE9DB-CA42-464A-94DB-B4417262EDC9}" type="slidenum">
              <a:rPr lang="en-US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8037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5DE9DB-CA42-464A-94DB-B4417262EDC9}" type="slidenum">
              <a:rPr lang="en-US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558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5DE9DB-CA42-464A-94DB-B4417262EDC9}" type="slidenum">
              <a:rPr lang="en-US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455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5DE9DB-CA42-464A-94DB-B4417262EDC9}" type="slidenum">
              <a:rPr lang="en-US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788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5DE9DB-CA42-464A-94DB-B4417262EDC9}" type="slidenum">
              <a:rPr lang="en-US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2223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5DE9DB-CA42-464A-94DB-B4417262EDC9}" type="slidenum">
              <a:rPr lang="en-US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2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2E8867-6D14-49D2-8410-D1504AC1EEF5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73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5DE9DB-CA42-464A-94DB-B4417262EDC9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964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5DE9DB-CA42-464A-94DB-B4417262EDC9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30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5DE9DB-CA42-464A-94DB-B4417262EDC9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579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5DE9DB-CA42-464A-94DB-B4417262EDC9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715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5DE9DB-CA42-464A-94DB-B4417262EDC9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130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5DE9DB-CA42-464A-94DB-B4417262EDC9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93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2E8867-6D14-49D2-8410-D1504AC1EEF5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56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664B8-94A7-41FC-A73C-D06F07530AA2}" type="datetime1">
              <a:rPr lang="en-US" smtClean="0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835C2-FBCE-49F9-92D8-0584FBBC53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16FA6-DAE5-4647-A34D-F37EA67916EE}" type="datetime1">
              <a:rPr lang="en-US" smtClean="0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54E6E-5EA9-4623-AD89-76A610C75B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191B4-2271-4AF3-97C7-AA7FC60F7D50}" type="datetime1">
              <a:rPr lang="en-US" smtClean="0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77B6-9C9C-4B68-B9B0-E5391BE23F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23823-FADC-429F-9F35-070A2AC8F071}" type="datetime1">
              <a:rPr lang="en-US" smtClean="0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670B2-C3CC-4D45-AD6E-B4EFD26E1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B007F-7F1E-4A84-867D-D40A8096C17F}" type="datetime1">
              <a:rPr lang="en-US" smtClean="0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39025-E6AA-44CD-8E92-FAB8CD55E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5DB9C-8A66-45CD-AFCD-1918F3E4A7BF}" type="datetime1">
              <a:rPr lang="en-US" smtClean="0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9C03F-E96D-4465-9A05-8DA2691906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876ED-4149-438B-BA57-8F2CF8883E6D}" type="datetime1">
              <a:rPr lang="en-US" smtClean="0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A1E6F-866B-428E-A69F-336A28B3A4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9A92-249D-4BE2-BF50-40AFE1946471}" type="datetime1">
              <a:rPr lang="en-US" smtClean="0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679EA-704A-47F3-8DED-9DD634EE47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F317-FDFA-4593-B5B2-1EC154899AD0}" type="datetime1">
              <a:rPr lang="en-US" smtClean="0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074C9-4683-4592-B3B0-2E3DA5406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5A608-179D-4CE4-A062-3A44D86E2550}" type="datetime1">
              <a:rPr lang="en-US" smtClean="0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C5DB-1625-459D-ADCB-A7D9233F30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08B49-A27A-4ABE-B71D-009D101854A6}" type="datetime1">
              <a:rPr lang="en-US" smtClean="0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8A96F-76FE-4C2F-957D-24F957EC3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C31C1D-62CF-49F4-B034-F58851625068}" type="datetime1">
              <a:rPr lang="en-US" smtClean="0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36F342-CFF8-4BA8-AC90-378AEDD377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advClick="0" advTm="8000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ms.uflib.ufl.edu/flare/Index.asp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bfwalker@ufl.edu" TargetMode="External"/><Relationship Id="rId4" Type="http://schemas.openxmlformats.org/officeDocument/2006/relationships/hyperlink" Target="mailto:jcrussell@ufl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claweb.fcla.edu/fda" TargetMode="External"/><Relationship Id="rId4" Type="http://schemas.openxmlformats.org/officeDocument/2006/relationships/hyperlink" Target="http://ufdc.ufl.ed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074C9-4683-4592-B3B0-2E3DA540665D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6852" y="591445"/>
            <a:ext cx="8482576" cy="591447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 dirty="0" smtClean="0">
                <a:solidFill>
                  <a:srgbClr val="F84F0E"/>
                </a:solidFill>
                <a:latin typeface="+mn-lt"/>
              </a:rPr>
              <a:t>Print Archiving Network (PAN)</a:t>
            </a:r>
            <a:endParaRPr lang="en-US" sz="2800" b="1" dirty="0">
              <a:solidFill>
                <a:srgbClr val="F84F0E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6430" y="2164566"/>
            <a:ext cx="7950370" cy="321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334AF3"/>
                </a:solidFill>
              </a:rPr>
              <a:t>Judith C. Russell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sz="2400" b="1" dirty="0">
                <a:solidFill>
                  <a:srgbClr val="334AF3"/>
                </a:solidFill>
              </a:rPr>
              <a:t>Dean of University Libraries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b="1" dirty="0">
              <a:solidFill>
                <a:srgbClr val="334AF3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b="1" dirty="0">
              <a:solidFill>
                <a:srgbClr val="334AF3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b="1" dirty="0">
              <a:solidFill>
                <a:srgbClr val="334AF3"/>
              </a:solidFill>
            </a:endParaRPr>
          </a:p>
          <a:p>
            <a:pPr algn="ctr"/>
            <a:endParaRPr lang="en-US" sz="1100" dirty="0">
              <a:solidFill>
                <a:srgbClr val="334AF3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334AF3"/>
                </a:solidFill>
              </a:rPr>
              <a:t>Orlando, Florida</a:t>
            </a:r>
            <a:endParaRPr lang="en-US" sz="2800" b="1" dirty="0">
              <a:solidFill>
                <a:srgbClr val="334AF3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334AF3"/>
                </a:solidFill>
              </a:rPr>
              <a:t>June 24, 2016</a:t>
            </a:r>
            <a:endParaRPr lang="en-US" sz="2400" b="1" dirty="0">
              <a:solidFill>
                <a:srgbClr val="334AF3"/>
              </a:solidFill>
            </a:endParaRPr>
          </a:p>
          <a:p>
            <a:pPr algn="ctr"/>
            <a:endParaRPr lang="en-US" b="1" dirty="0">
              <a:solidFill>
                <a:srgbClr val="334AF3"/>
              </a:solidFill>
            </a:endParaRPr>
          </a:p>
        </p:txBody>
      </p:sp>
      <p:pic>
        <p:nvPicPr>
          <p:cNvPr id="6" name="Picture 5" descr="UF Signat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790" y="3140971"/>
            <a:ext cx="22987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419379"/>
      </p:ext>
    </p:extLst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sz="3600" b="1" dirty="0" smtClean="0">
                <a:solidFill>
                  <a:srgbClr val="FF0000"/>
                </a:solidFill>
                <a:latin typeface="+mn-lt"/>
                <a:cs typeface="Arial" charset="0"/>
              </a:rPr>
              <a:t>Federal Documents at UF</a:t>
            </a:r>
          </a:p>
        </p:txBody>
      </p:sp>
      <p:pic>
        <p:nvPicPr>
          <p:cNvPr id="16386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457200" y="1066800"/>
            <a:ext cx="8525774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1A5"/>
                </a:solidFill>
                <a:latin typeface="+mn-lt"/>
                <a:ea typeface="+mj-ea"/>
              </a:rPr>
              <a:t>Centers of </a:t>
            </a:r>
            <a:r>
              <a:rPr lang="en-US" sz="2400" b="1" dirty="0" smtClean="0">
                <a:solidFill>
                  <a:srgbClr val="0021A5"/>
                </a:solidFill>
                <a:latin typeface="+mn-lt"/>
                <a:ea typeface="+mj-ea"/>
              </a:rPr>
              <a:t>Excellence: </a:t>
            </a:r>
          </a:p>
          <a:p>
            <a:r>
              <a:rPr lang="en-US" sz="1600" b="1" dirty="0">
                <a:solidFill>
                  <a:srgbClr val="0021A5"/>
                </a:solidFill>
                <a:latin typeface="+mn-lt"/>
                <a:ea typeface="+mj-ea"/>
              </a:rPr>
              <a:t> </a:t>
            </a:r>
            <a:r>
              <a:rPr lang="en-US" sz="1600" b="1" dirty="0" smtClean="0">
                <a:solidFill>
                  <a:srgbClr val="0021A5"/>
                </a:solidFill>
                <a:latin typeface="+mn-lt"/>
                <a:ea typeface="+mj-ea"/>
              </a:rPr>
              <a:t>   </a:t>
            </a:r>
            <a:r>
              <a:rPr lang="en-US" sz="2200" b="1" dirty="0" smtClean="0">
                <a:solidFill>
                  <a:srgbClr val="0021A5"/>
                </a:solidFill>
                <a:latin typeface="+mn-lt"/>
                <a:ea typeface="+mj-ea"/>
              </a:rPr>
              <a:t>US Department of Agriculture:</a:t>
            </a:r>
          </a:p>
          <a:p>
            <a:pPr lvl="1"/>
            <a:r>
              <a:rPr lang="en-US" sz="2000" b="1" dirty="0" smtClean="0">
                <a:solidFill>
                  <a:srgbClr val="0021A5"/>
                </a:solidFill>
                <a:latin typeface="+mn-lt"/>
                <a:ea typeface="+mj-ea"/>
              </a:rPr>
              <a:t>A </a:t>
            </a:r>
            <a:r>
              <a:rPr lang="en-US" sz="2000" b="1" dirty="0">
                <a:solidFill>
                  <a:srgbClr val="0021A5"/>
                </a:solidFill>
                <a:latin typeface="+mn-lt"/>
                <a:ea typeface="+mj-ea"/>
              </a:rPr>
              <a:t>11: </a:t>
            </a:r>
            <a:r>
              <a:rPr lang="en-US" sz="2000" b="1" dirty="0" smtClean="0">
                <a:solidFill>
                  <a:srgbClr val="0021A5"/>
                </a:solidFill>
                <a:latin typeface="+mn-lt"/>
                <a:ea typeface="+mj-ea"/>
              </a:rPr>
              <a:t>	Office </a:t>
            </a:r>
            <a:r>
              <a:rPr lang="en-US" sz="2000" b="1" dirty="0">
                <a:solidFill>
                  <a:srgbClr val="0021A5"/>
                </a:solidFill>
                <a:latin typeface="+mn-lt"/>
                <a:ea typeface="+mj-ea"/>
              </a:rPr>
              <a:t>of Fiber Investigations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  <a:ea typeface="+mj-ea"/>
              </a:rPr>
              <a:t>A 12: 	Division of Foreign Markets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  <a:ea typeface="+mj-ea"/>
              </a:rPr>
              <a:t>A 18: 	Division of Microscopy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  <a:ea typeface="+mj-ea"/>
              </a:rPr>
              <a:t>A 20: 	Division of Pomology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  <a:ea typeface="+mj-ea"/>
              </a:rPr>
              <a:t>A 24: 	Division of Seeds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  <a:ea typeface="+mj-ea"/>
              </a:rPr>
              <a:t>A 25: 	Silk Section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  <a:ea typeface="+mj-ea"/>
              </a:rPr>
              <a:t>A 27: 	Bureau of Crop Estimates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  <a:ea typeface="+mj-ea"/>
              </a:rPr>
              <a:t>A 3: 	Agrostology Division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  <a:ea typeface="+mj-ea"/>
              </a:rPr>
              <a:t>A 38: 	Fixed Nitrogen Research Laboratory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  <a:ea typeface="+mj-ea"/>
              </a:rPr>
              <a:t>A 39: 	Packers and Stockyards </a:t>
            </a:r>
            <a:r>
              <a:rPr lang="en-US" sz="2000" b="1" dirty="0" smtClean="0">
                <a:solidFill>
                  <a:srgbClr val="0021A5"/>
                </a:solidFill>
                <a:latin typeface="+mn-lt"/>
                <a:ea typeface="+mj-ea"/>
              </a:rPr>
              <a:t>Administration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10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656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sz="3600" b="1" dirty="0" smtClean="0">
                <a:solidFill>
                  <a:srgbClr val="FF0000"/>
                </a:solidFill>
                <a:latin typeface="+mn-lt"/>
                <a:cs typeface="Arial" charset="0"/>
              </a:rPr>
              <a:t>Federal Documents at UF</a:t>
            </a:r>
          </a:p>
        </p:txBody>
      </p:sp>
      <p:pic>
        <p:nvPicPr>
          <p:cNvPr id="16386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444843" y="1037968"/>
            <a:ext cx="8525774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21A5"/>
                </a:solidFill>
                <a:latin typeface="+mn-lt"/>
                <a:ea typeface="+mj-ea"/>
              </a:rPr>
              <a:t>    </a:t>
            </a:r>
            <a:r>
              <a:rPr lang="en-US" sz="2200" b="1" dirty="0" smtClean="0">
                <a:solidFill>
                  <a:srgbClr val="0021A5"/>
                </a:solidFill>
                <a:latin typeface="+mn-lt"/>
                <a:ea typeface="+mj-ea"/>
              </a:rPr>
              <a:t>US Department of Agriculture, </a:t>
            </a:r>
            <a:r>
              <a:rPr lang="en-US" sz="2200" b="1" i="1" dirty="0" smtClean="0">
                <a:solidFill>
                  <a:srgbClr val="0021A5"/>
                </a:solidFill>
                <a:latin typeface="+mn-lt"/>
                <a:ea typeface="+mj-ea"/>
              </a:rPr>
              <a:t>continued</a:t>
            </a:r>
            <a:r>
              <a:rPr lang="en-US" sz="2200" b="1" dirty="0" smtClean="0">
                <a:solidFill>
                  <a:srgbClr val="0021A5"/>
                </a:solidFill>
                <a:latin typeface="+mn-lt"/>
                <a:ea typeface="+mj-ea"/>
              </a:rPr>
              <a:t>: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</a:rPr>
              <a:t>A 4: 	Bureau of Animal Industry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</a:rPr>
              <a:t>A 40: 	Exhibits </a:t>
            </a:r>
            <a:r>
              <a:rPr lang="en-US" sz="2000" b="1" dirty="0" smtClean="0">
                <a:solidFill>
                  <a:srgbClr val="0021A5"/>
                </a:solidFill>
                <a:latin typeface="+mn-lt"/>
              </a:rPr>
              <a:t>Office</a:t>
            </a:r>
          </a:p>
          <a:p>
            <a:pPr lvl="1"/>
            <a:r>
              <a:rPr lang="en-US" sz="2000" b="1" dirty="0" smtClean="0">
                <a:solidFill>
                  <a:srgbClr val="0021A5"/>
                </a:solidFill>
                <a:latin typeface="+mn-lt"/>
              </a:rPr>
              <a:t>A </a:t>
            </a:r>
            <a:r>
              <a:rPr lang="en-US" sz="2000" b="1" dirty="0">
                <a:solidFill>
                  <a:srgbClr val="0021A5"/>
                </a:solidFill>
                <a:latin typeface="+mn-lt"/>
              </a:rPr>
              <a:t>41: 	Grain Futures Administration 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</a:rPr>
              <a:t>A 42:	Bureau of Home Economics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</a:rPr>
              <a:t>A 48: 	Bureau of Plant Quarantine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</a:rPr>
              <a:t>A 5:	</a:t>
            </a:r>
            <a:r>
              <a:rPr lang="en-US" sz="2000" b="1" dirty="0" smtClean="0">
                <a:solidFill>
                  <a:srgbClr val="0021A5"/>
                </a:solidFill>
                <a:latin typeface="+mn-lt"/>
              </a:rPr>
              <a:t>                Bureau </a:t>
            </a:r>
            <a:r>
              <a:rPr lang="en-US" sz="2000" b="1" dirty="0">
                <a:solidFill>
                  <a:srgbClr val="0021A5"/>
                </a:solidFill>
                <a:latin typeface="+mn-lt"/>
              </a:rPr>
              <a:t>of Biological Survey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</a:rPr>
              <a:t>A 56: 	Bureau of Entomology and Plant Quarantine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</a:rPr>
              <a:t>A 6: 	Division of Botany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</a:rPr>
              <a:t>A 7: 	Bureau of Chemistry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</a:rPr>
              <a:t>A 8: 	Entomological Commission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</a:rPr>
              <a:t>A 9: 	Bureau of Entomology</a:t>
            </a:r>
          </a:p>
          <a:p>
            <a:pPr lvl="1"/>
            <a:endParaRPr lang="en-US" sz="2000" b="1" dirty="0">
              <a:solidFill>
                <a:srgbClr val="0021A5"/>
              </a:solidFill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11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84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sz="3600" b="1" dirty="0" smtClean="0">
                <a:solidFill>
                  <a:srgbClr val="FF0000"/>
                </a:solidFill>
                <a:latin typeface="+mn-lt"/>
                <a:cs typeface="Arial" charset="0"/>
              </a:rPr>
              <a:t>Federal Documents at UF</a:t>
            </a:r>
          </a:p>
        </p:txBody>
      </p:sp>
      <p:pic>
        <p:nvPicPr>
          <p:cNvPr id="16386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457200" y="1066800"/>
            <a:ext cx="8525774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21A5"/>
                </a:solidFill>
                <a:latin typeface="+mn-lt"/>
                <a:ea typeface="+mj-ea"/>
              </a:rPr>
              <a:t>    </a:t>
            </a:r>
            <a:r>
              <a:rPr lang="en-US" sz="2200" b="1" dirty="0" smtClean="0">
                <a:solidFill>
                  <a:srgbClr val="0021A5"/>
                </a:solidFill>
                <a:latin typeface="+mn-lt"/>
                <a:ea typeface="+mj-ea"/>
              </a:rPr>
              <a:t>Other Executive Branch Agencies: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  <a:latin typeface="+mn-lt"/>
              </a:rPr>
              <a:t>AE 2:	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  Federal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Register (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Law Library)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  <a:p>
            <a:pPr lvl="1"/>
            <a:r>
              <a:rPr lang="en-US" sz="2000" b="1" dirty="0">
                <a:solidFill>
                  <a:srgbClr val="FF0000"/>
                </a:solidFill>
                <a:latin typeface="+mn-lt"/>
              </a:rPr>
              <a:t>AE 2.106/3:	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  Code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of Federal Regulations (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Law Library)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  <a:p>
            <a:pPr lvl="1"/>
            <a:endParaRPr lang="en-US" sz="2000" b="1" dirty="0" smtClean="0">
              <a:solidFill>
                <a:srgbClr val="0021A5"/>
              </a:solidFill>
              <a:latin typeface="+mn-lt"/>
            </a:endParaRPr>
          </a:p>
          <a:p>
            <a:pPr lvl="1"/>
            <a:r>
              <a:rPr lang="en-US" sz="2000" b="1" dirty="0" smtClean="0">
                <a:solidFill>
                  <a:srgbClr val="0021A5"/>
                </a:solidFill>
                <a:latin typeface="+mn-lt"/>
              </a:rPr>
              <a:t>CZ </a:t>
            </a:r>
            <a:r>
              <a:rPr lang="en-US" sz="2000" b="1" dirty="0">
                <a:solidFill>
                  <a:srgbClr val="0021A5"/>
                </a:solidFill>
                <a:latin typeface="+mn-lt"/>
              </a:rPr>
              <a:t>1:	</a:t>
            </a:r>
            <a:r>
              <a:rPr lang="en-US" sz="2000" b="1" dirty="0" smtClean="0">
                <a:solidFill>
                  <a:srgbClr val="0021A5"/>
                </a:solidFill>
                <a:latin typeface="+mn-lt"/>
              </a:rPr>
              <a:t>  Panama </a:t>
            </a:r>
            <a:r>
              <a:rPr lang="en-US" sz="2000" b="1" dirty="0">
                <a:solidFill>
                  <a:srgbClr val="0021A5"/>
                </a:solidFill>
                <a:latin typeface="+mn-lt"/>
              </a:rPr>
              <a:t>Canal Zone Company, 1950-1979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</a:rPr>
              <a:t>D113: 	</a:t>
            </a:r>
            <a:r>
              <a:rPr lang="en-US" sz="2000" b="1" dirty="0" smtClean="0">
                <a:solidFill>
                  <a:srgbClr val="0021A5"/>
                </a:solidFill>
                <a:latin typeface="+mn-lt"/>
              </a:rPr>
              <a:t>  Panama </a:t>
            </a:r>
            <a:r>
              <a:rPr lang="en-US" sz="2000" b="1" dirty="0">
                <a:solidFill>
                  <a:srgbClr val="0021A5"/>
                </a:solidFill>
                <a:latin typeface="+mn-lt"/>
              </a:rPr>
              <a:t>Canal (DoD), </a:t>
            </a:r>
            <a:r>
              <a:rPr lang="en-US" sz="2000" b="1" dirty="0" smtClean="0">
                <a:solidFill>
                  <a:srgbClr val="0021A5"/>
                </a:solidFill>
                <a:latin typeface="+mn-lt"/>
              </a:rPr>
              <a:t>1949-1950</a:t>
            </a:r>
            <a:endParaRPr lang="en-US" sz="2000" b="1" dirty="0">
              <a:solidFill>
                <a:srgbClr val="0021A5"/>
              </a:solidFill>
              <a:latin typeface="+mn-lt"/>
            </a:endParaRP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</a:rPr>
              <a:t>M 115:	</a:t>
            </a:r>
            <a:r>
              <a:rPr lang="en-US" sz="2000" b="1" dirty="0" smtClean="0">
                <a:solidFill>
                  <a:srgbClr val="0021A5"/>
                </a:solidFill>
                <a:latin typeface="+mn-lt"/>
              </a:rPr>
              <a:t>  (</a:t>
            </a:r>
            <a:r>
              <a:rPr lang="en-US" sz="2000" b="1" dirty="0">
                <a:solidFill>
                  <a:srgbClr val="0021A5"/>
                </a:solidFill>
                <a:latin typeface="+mn-lt"/>
              </a:rPr>
              <a:t>National Military Establishment), 1947-1949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</a:rPr>
              <a:t>MuS 1:	</a:t>
            </a:r>
            <a:r>
              <a:rPr lang="en-US" sz="2000" b="1" dirty="0" smtClean="0">
                <a:solidFill>
                  <a:srgbClr val="0021A5"/>
                </a:solidFill>
                <a:latin typeface="+mn-lt"/>
              </a:rPr>
              <a:t>  Institute </a:t>
            </a:r>
            <a:r>
              <a:rPr lang="en-US" sz="2000" b="1" dirty="0">
                <a:solidFill>
                  <a:srgbClr val="0021A5"/>
                </a:solidFill>
                <a:latin typeface="+mn-lt"/>
              </a:rPr>
              <a:t>of Museum and Library Services 1976-1981</a:t>
            </a:r>
          </a:p>
          <a:p>
            <a:pPr marL="457200"/>
            <a:r>
              <a:rPr lang="en-US" sz="2000" b="1" dirty="0">
                <a:solidFill>
                  <a:srgbClr val="0021A5"/>
                </a:solidFill>
                <a:latin typeface="+mn-lt"/>
              </a:rPr>
              <a:t>NF 4:	</a:t>
            </a:r>
            <a:r>
              <a:rPr lang="en-US" sz="2000" b="1" dirty="0" smtClean="0">
                <a:solidFill>
                  <a:srgbClr val="0021A5"/>
                </a:solidFill>
                <a:latin typeface="+mn-lt"/>
              </a:rPr>
              <a:t>  Institute </a:t>
            </a:r>
            <a:r>
              <a:rPr lang="en-US" sz="2000" b="1" dirty="0">
                <a:solidFill>
                  <a:srgbClr val="0021A5"/>
                </a:solidFill>
                <a:latin typeface="+mn-lt"/>
              </a:rPr>
              <a:t>of Museum and Library Services (1981 - )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</a:rPr>
              <a:t>PaC:	</a:t>
            </a:r>
            <a:r>
              <a:rPr lang="en-US" sz="2000" b="1" dirty="0" smtClean="0">
                <a:solidFill>
                  <a:srgbClr val="0021A5"/>
                </a:solidFill>
                <a:latin typeface="+mn-lt"/>
              </a:rPr>
              <a:t>  (</a:t>
            </a:r>
            <a:r>
              <a:rPr lang="en-US" sz="2000" b="1" dirty="0">
                <a:solidFill>
                  <a:srgbClr val="0021A5"/>
                </a:solidFill>
                <a:latin typeface="+mn-lt"/>
              </a:rPr>
              <a:t>Apparently not used), 1950-1952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</a:rPr>
              <a:t>W 73:	</a:t>
            </a:r>
            <a:r>
              <a:rPr lang="en-US" sz="2000" b="1" dirty="0" smtClean="0">
                <a:solidFill>
                  <a:srgbClr val="0021A5"/>
                </a:solidFill>
                <a:latin typeface="+mn-lt"/>
              </a:rPr>
              <a:t>  Canal </a:t>
            </a:r>
            <a:r>
              <a:rPr lang="en-US" sz="2000" b="1" dirty="0">
                <a:solidFill>
                  <a:srgbClr val="0021A5"/>
                </a:solidFill>
                <a:latin typeface="+mn-lt"/>
              </a:rPr>
              <a:t>Zone, 1902-1905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</a:rPr>
              <a:t>W 79: 	</a:t>
            </a:r>
            <a:r>
              <a:rPr lang="en-US" sz="2000" b="1" dirty="0" smtClean="0">
                <a:solidFill>
                  <a:srgbClr val="0021A5"/>
                </a:solidFill>
                <a:latin typeface="+mn-lt"/>
              </a:rPr>
              <a:t>  Canal </a:t>
            </a:r>
            <a:r>
              <a:rPr lang="en-US" sz="2000" b="1" dirty="0">
                <a:solidFill>
                  <a:srgbClr val="0021A5"/>
                </a:solidFill>
                <a:latin typeface="+mn-lt"/>
              </a:rPr>
              <a:t>Zone, 1912-1945</a:t>
            </a:r>
          </a:p>
          <a:p>
            <a:pPr lvl="1"/>
            <a:endParaRPr lang="en-US" sz="2000" b="1" dirty="0">
              <a:solidFill>
                <a:srgbClr val="0021A5"/>
              </a:solidFill>
              <a:latin typeface="+mn-lt"/>
              <a:ea typeface="+mj-e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12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882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sz="3600" b="1" dirty="0" smtClean="0">
                <a:solidFill>
                  <a:srgbClr val="FF0000"/>
                </a:solidFill>
                <a:latin typeface="+mn-lt"/>
                <a:cs typeface="Arial" charset="0"/>
              </a:rPr>
              <a:t>Federal Documents at UF</a:t>
            </a:r>
          </a:p>
        </p:txBody>
      </p:sp>
      <p:pic>
        <p:nvPicPr>
          <p:cNvPr id="16386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309113" y="905391"/>
            <a:ext cx="8525774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21A5"/>
                </a:solidFill>
                <a:latin typeface="+mn-lt"/>
                <a:ea typeface="+mj-ea"/>
              </a:rPr>
              <a:t>    </a:t>
            </a:r>
            <a:r>
              <a:rPr lang="en-US" sz="2200" b="1" dirty="0" smtClean="0">
                <a:solidFill>
                  <a:srgbClr val="0021A5"/>
                </a:solidFill>
                <a:latin typeface="+mn-lt"/>
                <a:ea typeface="+mj-ea"/>
              </a:rPr>
              <a:t>Congress and Legislative Branch Agencies: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</a:rPr>
              <a:t>Y 3.Is7:	US Involvement with the Panama Canal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</a:rPr>
              <a:t>Y 3.L61:	National Commission on Libraries and Information </a:t>
            </a:r>
            <a:r>
              <a:rPr lang="en-US" sz="2000" b="1" dirty="0" smtClean="0">
                <a:solidFill>
                  <a:srgbClr val="0021A5"/>
                </a:solidFill>
                <a:latin typeface="+mn-lt"/>
              </a:rPr>
              <a:t> 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rgbClr val="0021A5"/>
                </a:solidFill>
                <a:latin typeface="+mn-lt"/>
              </a:rPr>
              <a:t>                       Science </a:t>
            </a:r>
            <a:endParaRPr lang="en-US" sz="2000" b="1" dirty="0">
              <a:solidFill>
                <a:srgbClr val="0021A5"/>
              </a:solidFill>
              <a:latin typeface="+mn-lt"/>
            </a:endParaRP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</a:rPr>
              <a:t>Y 3.N21/8:	National Recovery Administration 1933-1935</a:t>
            </a: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</a:rPr>
              <a:t>Y </a:t>
            </a:r>
            <a:r>
              <a:rPr lang="en-US" sz="2000" b="1" dirty="0" smtClean="0">
                <a:solidFill>
                  <a:srgbClr val="0021A5"/>
                </a:solidFill>
                <a:latin typeface="+mn-lt"/>
              </a:rPr>
              <a:t>4:	                Hearings </a:t>
            </a:r>
            <a:r>
              <a:rPr lang="en-US" sz="2000" b="1" dirty="0">
                <a:solidFill>
                  <a:srgbClr val="0021A5"/>
                </a:solidFill>
                <a:latin typeface="+mn-lt"/>
              </a:rPr>
              <a:t>(All House and Senate Committee Hearings</a:t>
            </a:r>
            <a:r>
              <a:rPr lang="en-US" sz="2000" b="1" dirty="0" smtClean="0">
                <a:solidFill>
                  <a:srgbClr val="0021A5"/>
                </a:solidFill>
                <a:latin typeface="+mn-lt"/>
              </a:rPr>
              <a:t>)</a:t>
            </a:r>
          </a:p>
          <a:p>
            <a:pPr lvl="1"/>
            <a:r>
              <a:rPr lang="en-US" sz="2000" b="1" dirty="0" smtClean="0">
                <a:solidFill>
                  <a:srgbClr val="0021A5"/>
                </a:solidFill>
                <a:latin typeface="+mn-lt"/>
              </a:rPr>
              <a:t>Y 3.P19/2:	Panama Canal Commission, 1979 - </a:t>
            </a:r>
            <a:endParaRPr lang="en-US" sz="2000" b="1" dirty="0">
              <a:solidFill>
                <a:srgbClr val="0021A5"/>
              </a:solidFill>
              <a:latin typeface="+mn-lt"/>
            </a:endParaRPr>
          </a:p>
          <a:p>
            <a:pPr lvl="1"/>
            <a:r>
              <a:rPr lang="en-US" sz="2000" b="1" dirty="0" smtClean="0">
                <a:solidFill>
                  <a:srgbClr val="0021A5"/>
                </a:solidFill>
                <a:latin typeface="+mn-lt"/>
              </a:rPr>
              <a:t>Y 3.T22/2:	Office of Technology Assessment 1972-1995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Subjects: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 Documents and Maps about the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Panama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and the 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                        Canal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, regardless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of agency</a:t>
            </a:r>
          </a:p>
          <a:p>
            <a:pPr lvl="1"/>
            <a:endParaRPr lang="en-US" sz="2000" b="1" dirty="0" smtClean="0">
              <a:solidFill>
                <a:srgbClr val="0021A5"/>
              </a:solidFill>
              <a:latin typeface="+mn-lt"/>
            </a:endParaRPr>
          </a:p>
          <a:p>
            <a:pPr lvl="1"/>
            <a:r>
              <a:rPr lang="en-US" sz="2000" b="1" dirty="0">
                <a:solidFill>
                  <a:srgbClr val="0021A5"/>
                </a:solidFill>
                <a:latin typeface="+mn-lt"/>
              </a:rPr>
              <a:t>All UF holdings for these </a:t>
            </a:r>
            <a:r>
              <a:rPr lang="en-US" sz="2000" b="1" dirty="0" smtClean="0">
                <a:solidFill>
                  <a:srgbClr val="0021A5"/>
                </a:solidFill>
                <a:latin typeface="+mn-lt"/>
              </a:rPr>
              <a:t>COE agencies </a:t>
            </a:r>
            <a:r>
              <a:rPr lang="en-US" sz="2000" b="1" dirty="0">
                <a:solidFill>
                  <a:srgbClr val="0021A5"/>
                </a:solidFill>
                <a:latin typeface="+mn-lt"/>
              </a:rPr>
              <a:t>are cataloged, digitized and available for public access through UFDC, except </a:t>
            </a:r>
            <a:r>
              <a:rPr lang="en-US" sz="2000" b="1" dirty="0">
                <a:solidFill>
                  <a:srgbClr val="0021A5"/>
                </a:solidFill>
                <a:latin typeface="+mn-lt"/>
                <a:cs typeface="Arial" panose="020B0604020202020204" pitchFamily="34" charset="0"/>
              </a:rPr>
              <a:t>CFR, Federal Register and Congressional Hearings, which are available, but not </a:t>
            </a:r>
            <a:r>
              <a:rPr lang="en-US" sz="2000" b="1" dirty="0" smtClean="0">
                <a:solidFill>
                  <a:srgbClr val="0021A5"/>
                </a:solidFill>
                <a:latin typeface="+mn-lt"/>
                <a:cs typeface="Arial" panose="020B0604020202020204" pitchFamily="34" charset="0"/>
              </a:rPr>
              <a:t>yet fully </a:t>
            </a:r>
            <a:r>
              <a:rPr lang="en-US" sz="2000" b="1" dirty="0">
                <a:solidFill>
                  <a:srgbClr val="0021A5"/>
                </a:solidFill>
                <a:latin typeface="+mn-lt"/>
                <a:cs typeface="Arial" panose="020B0604020202020204" pitchFamily="34" charset="0"/>
              </a:rPr>
              <a:t>cataloged </a:t>
            </a:r>
            <a:r>
              <a:rPr lang="en-US" sz="2000" b="1" dirty="0" smtClean="0">
                <a:solidFill>
                  <a:srgbClr val="0021A5"/>
                </a:solidFill>
                <a:latin typeface="+mn-lt"/>
                <a:cs typeface="Arial" panose="020B0604020202020204" pitchFamily="34" charset="0"/>
              </a:rPr>
              <a:t>and will not be digitized</a:t>
            </a:r>
            <a:endParaRPr lang="en-US" sz="2000" b="1" dirty="0">
              <a:solidFill>
                <a:srgbClr val="0021A5"/>
              </a:solidFill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13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867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F4580E"/>
                </a:solidFill>
                <a:latin typeface="+mn-lt"/>
                <a:cs typeface="Arial" charset="0"/>
              </a:rPr>
              <a:t>Federal Documents in FLARE</a:t>
            </a:r>
            <a:endParaRPr lang="en-US" sz="3600" b="1" dirty="0" smtClean="0">
              <a:solidFill>
                <a:srgbClr val="F4580E"/>
              </a:solidFill>
              <a:latin typeface="+mn-lt"/>
              <a:cs typeface="Arial" charset="0"/>
            </a:endParaRPr>
          </a:p>
        </p:txBody>
      </p:sp>
      <p:pic>
        <p:nvPicPr>
          <p:cNvPr id="51202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05" name="Content Placeholder 7"/>
          <p:cNvSpPr>
            <a:spLocks noGrp="1"/>
          </p:cNvSpPr>
          <p:nvPr>
            <p:ph idx="1"/>
          </p:nvPr>
        </p:nvSpPr>
        <p:spPr>
          <a:xfrm>
            <a:off x="424249" y="1066800"/>
            <a:ext cx="8458200" cy="4114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Libraries </a:t>
            </a:r>
            <a:r>
              <a:rPr lang="en-US" sz="2400" b="1" dirty="0">
                <a:solidFill>
                  <a:srgbClr val="0021A5"/>
                </a:solidFill>
                <a:cs typeface="Arial" panose="020B0604020202020204" pitchFamily="34" charset="0"/>
              </a:rPr>
              <a:t>in the State University System (SUS) of Florida and the University of Miami are building a shared collection called </a:t>
            </a:r>
            <a:r>
              <a:rPr lang="en-US" sz="2400" b="1" dirty="0">
                <a:solidFill>
                  <a:srgbClr val="F4580E"/>
                </a:solidFill>
                <a:cs typeface="Arial" panose="020B0604020202020204" pitchFamily="34" charset="0"/>
              </a:rPr>
              <a:t>FLARE: </a:t>
            </a:r>
            <a:r>
              <a:rPr lang="en-US" sz="2400" b="1" u="sng" dirty="0">
                <a:solidFill>
                  <a:srgbClr val="F4580E"/>
                </a:solidFill>
                <a:cs typeface="Arial" panose="020B0604020202020204" pitchFamily="34" charset="0"/>
              </a:rPr>
              <a:t>FL</a:t>
            </a:r>
            <a:r>
              <a:rPr lang="en-US" sz="2400" b="1" dirty="0">
                <a:solidFill>
                  <a:srgbClr val="F4580E"/>
                </a:solidFill>
                <a:cs typeface="Arial" panose="020B0604020202020204" pitchFamily="34" charset="0"/>
              </a:rPr>
              <a:t>orida </a:t>
            </a:r>
            <a:r>
              <a:rPr lang="en-US" sz="2400" b="1" u="sng" dirty="0">
                <a:solidFill>
                  <a:srgbClr val="F4580E"/>
                </a:solidFill>
                <a:cs typeface="Arial" panose="020B0604020202020204" pitchFamily="34" charset="0"/>
              </a:rPr>
              <a:t>A</a:t>
            </a:r>
            <a:r>
              <a:rPr lang="en-US" sz="2400" b="1" dirty="0">
                <a:solidFill>
                  <a:srgbClr val="F4580E"/>
                </a:solidFill>
                <a:cs typeface="Arial" panose="020B0604020202020204" pitchFamily="34" charset="0"/>
              </a:rPr>
              <a:t>cademic </a:t>
            </a:r>
            <a:r>
              <a:rPr lang="en-US" sz="2400" b="1" u="sng" dirty="0" smtClean="0">
                <a:solidFill>
                  <a:srgbClr val="F4580E"/>
                </a:solidFill>
                <a:cs typeface="Arial" panose="020B0604020202020204" pitchFamily="34" charset="0"/>
              </a:rPr>
              <a:t>RE</a:t>
            </a:r>
            <a:r>
              <a:rPr lang="en-US" sz="2400" b="1" dirty="0" smtClean="0">
                <a:solidFill>
                  <a:srgbClr val="F4580E"/>
                </a:solidFill>
                <a:cs typeface="Arial" panose="020B0604020202020204" pitchFamily="34" charset="0"/>
              </a:rPr>
              <a:t>pository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4580E"/>
                </a:solidFill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rgbClr val="F4580E"/>
                </a:solidFill>
                <a:cs typeface="Arial" panose="020B0604020202020204" pitchFamily="34" charset="0"/>
              </a:rPr>
              <a:t> </a:t>
            </a:r>
            <a:endParaRPr lang="en-US" sz="1600" b="1" dirty="0">
              <a:solidFill>
                <a:srgbClr val="F4580E"/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Offsite storage in Gainesville managed by UF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Journals, monographs and government documents included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Shared policy development and funding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Information at: 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  <a:hlinkClick r:id="rId4"/>
              </a:rPr>
              <a:t>http://cms.uflib.ufl.edu/flare/Index.aspx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 </a:t>
            </a:r>
            <a:endParaRPr lang="en-US" sz="2000" b="1" dirty="0" smtClean="0">
              <a:solidFill>
                <a:srgbClr val="0021A5"/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14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654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F4580E"/>
                </a:solidFill>
                <a:latin typeface="+mn-lt"/>
                <a:cs typeface="Arial" charset="0"/>
              </a:rPr>
              <a:t>Federal Documents in FLARE</a:t>
            </a:r>
            <a:endParaRPr lang="en-US" sz="3600" b="1" dirty="0" smtClean="0">
              <a:solidFill>
                <a:srgbClr val="F4580E"/>
              </a:solidFill>
              <a:latin typeface="+mn-lt"/>
              <a:cs typeface="Arial" charset="0"/>
            </a:endParaRPr>
          </a:p>
        </p:txBody>
      </p:sp>
      <p:pic>
        <p:nvPicPr>
          <p:cNvPr id="51202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05" name="Content Placeholder 7"/>
          <p:cNvSpPr>
            <a:spLocks noGrp="1"/>
          </p:cNvSpPr>
          <p:nvPr>
            <p:ph idx="1"/>
          </p:nvPr>
        </p:nvSpPr>
        <p:spPr>
          <a:xfrm>
            <a:off x="457200" y="1076792"/>
            <a:ext cx="8458200" cy="43778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21A5"/>
                </a:solidFill>
                <a:cs typeface="Arial" panose="020B0604020202020204" pitchFamily="34" charset="0"/>
              </a:rPr>
              <a:t>There is a “Last Copy” policy specific to Federal Documents: </a:t>
            </a:r>
            <a:endParaRPr lang="en-US" sz="2400" b="1" dirty="0" smtClean="0">
              <a:solidFill>
                <a:srgbClr val="0021A5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21A5"/>
                </a:solidFill>
                <a:cs typeface="Arial" panose="020B0604020202020204" pitchFamily="34" charset="0"/>
              </a:rPr>
              <a:t> </a:t>
            </a:r>
            <a:r>
              <a:rPr lang="en-US" sz="14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  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S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upports 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the preservation of unique government documents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from Florida 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academic libraries and selective depositories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libraries in Florida, 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Puerto Rico and the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US Virgin Islands</a:t>
            </a:r>
            <a:endParaRPr lang="en-US" sz="900" b="1" dirty="0">
              <a:solidFill>
                <a:srgbClr val="0021A5"/>
              </a:solidFill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cknowledges 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the value of retaining at least one copy of each unique government document in the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state/region 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as part of a preservation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program</a:t>
            </a:r>
            <a:endParaRPr lang="en-US" sz="2000" b="1" dirty="0">
              <a:solidFill>
                <a:srgbClr val="0021A5"/>
              </a:solidFill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"Therefore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, all academic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libraries in Florida 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and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all selective 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depositories in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Florida, Puerto 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Rico and the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US Virgin Islands are 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granted the right to deposit last copies of government documents being withdrawn from their collections in FLARE for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preservation and access."</a:t>
            </a:r>
            <a:endParaRPr lang="en-US" sz="2000" b="1" dirty="0">
              <a:solidFill>
                <a:srgbClr val="0021A5"/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15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46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F4580E"/>
                </a:solidFill>
                <a:latin typeface="+mn-lt"/>
                <a:cs typeface="Arial" charset="0"/>
              </a:rPr>
              <a:t>Federal Documents in FLARE</a:t>
            </a:r>
            <a:endParaRPr lang="en-US" sz="3600" b="1" dirty="0" smtClean="0">
              <a:solidFill>
                <a:srgbClr val="F4580E"/>
              </a:solidFill>
              <a:latin typeface="+mn-lt"/>
              <a:cs typeface="Arial" charset="0"/>
            </a:endParaRPr>
          </a:p>
        </p:txBody>
      </p:sp>
      <p:pic>
        <p:nvPicPr>
          <p:cNvPr id="51202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05" name="Content Placeholder 7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Transfers of Federal Documents from Other Institutions: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21A5"/>
                </a:solidFill>
                <a:cs typeface="Arial" panose="020B0604020202020204" pitchFamily="34" charset="0"/>
              </a:rPr>
              <a:t> </a:t>
            </a:r>
            <a:r>
              <a:rPr lang="en-US" sz="14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  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Auburn University: ~45,000 volumes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(Congressional Hearings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solidFill>
                <a:srgbClr val="0021A5"/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Barry 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University Law Library: 2,640 volumes (Code of Federal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Regulations, 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Federal Register, Treaties in Force, United States Treaties)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solidFill>
                <a:srgbClr val="0021A5"/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Embry-Riddle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: 673 volumes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(Civil 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Aeronautics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Board Origin Destination Collection)</a:t>
            </a:r>
            <a:endParaRPr lang="en-US" sz="2000" b="1" dirty="0">
              <a:solidFill>
                <a:srgbClr val="0021A5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solidFill>
                <a:srgbClr val="0021A5"/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San Francisco Law Library: ~1,400 volumes (Federal Register)</a:t>
            </a:r>
            <a:endParaRPr lang="en-US" sz="900" b="1" dirty="0">
              <a:solidFill>
                <a:srgbClr val="0021A5"/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16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73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sz="3600" b="1" dirty="0" smtClean="0">
                <a:solidFill>
                  <a:srgbClr val="F4580E"/>
                </a:solidFill>
                <a:latin typeface="+mn-lt"/>
                <a:cs typeface="Arial" charset="0"/>
              </a:rPr>
              <a:t>FIPNET Opportunities</a:t>
            </a:r>
          </a:p>
        </p:txBody>
      </p:sp>
      <p:sp>
        <p:nvSpPr>
          <p:cNvPr id="51205" name="Content Placeholder 7"/>
          <p:cNvSpPr>
            <a:spLocks noGrp="1"/>
          </p:cNvSpPr>
          <p:nvPr>
            <p:ph idx="1"/>
          </p:nvPr>
        </p:nvSpPr>
        <p:spPr>
          <a:xfrm>
            <a:off x="457200" y="1044315"/>
            <a:ext cx="8458200" cy="4562735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UF is already voluntarily performing many of the tasks identified by GPO as "FIPNET Opportunities," some exclusively or primarily for </a:t>
            </a:r>
            <a:r>
              <a:rPr lang="en-US" sz="2400" b="1" dirty="0">
                <a:solidFill>
                  <a:srgbClr val="0021A5"/>
                </a:solidFill>
                <a:cs typeface="Arial" panose="020B0604020202020204" pitchFamily="34" charset="0"/>
              </a:rPr>
              <a:t>Centers of </a:t>
            </a:r>
            <a:r>
              <a:rPr lang="en-US" sz="24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Excellence (COE) collections:</a:t>
            </a:r>
            <a:endParaRPr lang="en-US" sz="2400" b="1" dirty="0">
              <a:solidFill>
                <a:srgbClr val="0021A5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    </a:t>
            </a:r>
            <a:endParaRPr lang="en-US" sz="1500" b="1" dirty="0">
              <a:solidFill>
                <a:srgbClr val="0021A5"/>
              </a:solidFill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Cataloging and metadata creation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Digitization and content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conversion (COE)</a:t>
            </a:r>
            <a:endParaRPr lang="en-US" sz="2000" b="1" dirty="0">
              <a:solidFill>
                <a:srgbClr val="0021A5"/>
              </a:solidFill>
              <a:cs typeface="Arial" panose="020B0604020202020204" pitchFamily="34" charset="0"/>
            </a:endParaRPr>
          </a:p>
          <a:p>
            <a:pPr>
              <a:buFont typeface="Wingdings" charset="2"/>
              <a:buChar char="ü"/>
            </a:pP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Harvesting 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Web content (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COE)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Hosting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digital content (COE)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Storing physical copies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Condition assessment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Conservation (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COE)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0021A5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?  Other 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innovative activities that support preservation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solidFill>
                <a:srgbClr val="0021A5"/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17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pic>
        <p:nvPicPr>
          <p:cNvPr id="51202" name="Picture 1" descr="Smathers Libraries UF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346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228599"/>
            <a:ext cx="8229600" cy="1082615"/>
          </a:xfrm>
        </p:spPr>
        <p:txBody>
          <a:bodyPr anchor="t"/>
          <a:lstStyle/>
          <a:p>
            <a:r>
              <a:rPr lang="en-US" sz="3600" b="1" dirty="0" smtClean="0">
                <a:solidFill>
                  <a:srgbClr val="F4580E"/>
                </a:solidFill>
                <a:latin typeface="+mn-lt"/>
                <a:cs typeface="Arial" charset="0"/>
              </a:rPr>
              <a:t>Substitution of Digital </a:t>
            </a:r>
            <a:r>
              <a:rPr lang="en-US" sz="3600" b="1" smtClean="0">
                <a:solidFill>
                  <a:srgbClr val="F4580E"/>
                </a:solidFill>
                <a:latin typeface="+mn-lt"/>
                <a:cs typeface="Arial" charset="0"/>
              </a:rPr>
              <a:t>Copies </a:t>
            </a:r>
          </a:p>
          <a:p>
            <a:r>
              <a:rPr lang="en-US" sz="3600" b="1" dirty="0" smtClean="0">
                <a:solidFill>
                  <a:srgbClr val="F4580E"/>
                </a:solidFill>
                <a:latin typeface="+mn-lt"/>
                <a:cs typeface="Arial" charset="0"/>
              </a:rPr>
              <a:t>in Regional Collections </a:t>
            </a:r>
          </a:p>
        </p:txBody>
      </p:sp>
      <p:sp>
        <p:nvSpPr>
          <p:cNvPr id="51205" name="Content Placeholder 7"/>
          <p:cNvSpPr>
            <a:spLocks noGrp="1"/>
          </p:cNvSpPr>
          <p:nvPr>
            <p:ph idx="1"/>
          </p:nvPr>
        </p:nvSpPr>
        <p:spPr>
          <a:xfrm>
            <a:off x="457200" y="1593719"/>
            <a:ext cx="8458200" cy="3974341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UF has offered to serve as a Preservation Collection for print versions of digital or digitized documents in </a:t>
            </a:r>
            <a:r>
              <a:rPr lang="en-US" sz="2400" b="1" dirty="0" err="1" smtClean="0">
                <a:solidFill>
                  <a:srgbClr val="0021A5"/>
                </a:solidFill>
                <a:cs typeface="Arial" panose="020B0604020202020204" pitchFamily="34" charset="0"/>
              </a:rPr>
              <a:t>FDsys</a:t>
            </a:r>
            <a:endParaRPr lang="en-US" sz="2400" b="1" dirty="0">
              <a:solidFill>
                <a:srgbClr val="0021A5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solidFill>
                <a:srgbClr val="0021A5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When at least 4 preservation copies are identified, other Regional Depository Libraries will be able to request authorization from GPO to substitute the electronic version from </a:t>
            </a:r>
            <a:r>
              <a:rPr lang="en-US" sz="2400" b="1" dirty="0" err="1" smtClean="0">
                <a:solidFill>
                  <a:srgbClr val="0021A5"/>
                </a:solidFill>
                <a:cs typeface="Arial" panose="020B0604020202020204" pitchFamily="34" charset="0"/>
              </a:rPr>
              <a:t>FDsys</a:t>
            </a:r>
            <a:r>
              <a:rPr lang="en-US" sz="24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 and discard the print copies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solidFill>
                <a:srgbClr val="0021A5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Requires minimal changes in standard procedures at UF: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The Preservation Collection will be a non-circulating collection (Access will be provided by the official digital copy in </a:t>
            </a:r>
            <a:r>
              <a:rPr lang="en-US" sz="2400" b="1" dirty="0" err="1" smtClean="0">
                <a:solidFill>
                  <a:srgbClr val="0021A5"/>
                </a:solidFill>
                <a:cs typeface="Arial" panose="020B0604020202020204" pitchFamily="34" charset="0"/>
              </a:rPr>
              <a:t>FDsys</a:t>
            </a:r>
            <a:r>
              <a:rPr lang="en-US" sz="24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18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pic>
        <p:nvPicPr>
          <p:cNvPr id="51202" name="Picture 1" descr="Smathers Libraries UF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75565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511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05" name="Content Placeholder 7"/>
          <p:cNvSpPr>
            <a:spLocks noGrp="1"/>
          </p:cNvSpPr>
          <p:nvPr>
            <p:ph idx="1"/>
          </p:nvPr>
        </p:nvSpPr>
        <p:spPr>
          <a:xfrm>
            <a:off x="424249" y="1066800"/>
            <a:ext cx="8458200" cy="41148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2600" b="1" dirty="0">
              <a:solidFill>
                <a:srgbClr val="0021A5"/>
              </a:solidFill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Please feel free to contact us for more information:</a:t>
            </a:r>
            <a:endParaRPr lang="en-US" sz="2600" b="1" dirty="0">
              <a:solidFill>
                <a:srgbClr val="0021A5"/>
              </a:solidFill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 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Judy Russell: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  <a:hlinkClick r:id="rId4"/>
              </a:rPr>
              <a:t>jcrussell@ufl.edu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; 352-273-2505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   </a:t>
            </a:r>
            <a:endParaRPr lang="en-US" sz="1400" b="1" dirty="0">
              <a:solidFill>
                <a:srgbClr val="0021A5"/>
              </a:solidFill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Ben Walker: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  <a:hlinkClick r:id="rId5"/>
              </a:rPr>
              <a:t>bfwalker@ufl.edu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; 352-273-2545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    </a:t>
            </a:r>
            <a:endParaRPr lang="en-US" sz="1400" b="1" dirty="0">
              <a:solidFill>
                <a:srgbClr val="0021A5"/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19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117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5141" y="149165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F4580E"/>
                </a:solidFill>
                <a:latin typeface="+mn-lt"/>
                <a:cs typeface="Arial" charset="0"/>
              </a:rPr>
              <a:t>Federal Documents at UF</a:t>
            </a:r>
            <a:endParaRPr lang="en-US" sz="3200" b="1" dirty="0" smtClean="0">
              <a:solidFill>
                <a:srgbClr val="F4580E"/>
              </a:solidFill>
              <a:latin typeface="+mn-lt"/>
              <a:cs typeface="Arial" charset="0"/>
            </a:endParaRPr>
          </a:p>
        </p:txBody>
      </p:sp>
      <p:pic>
        <p:nvPicPr>
          <p:cNvPr id="16386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307054" y="987365"/>
            <a:ext cx="8525774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1A5"/>
                </a:solidFill>
                <a:latin typeface="+mn-lt"/>
                <a:cs typeface="Arial" panose="020B0604020202020204" pitchFamily="34" charset="0"/>
              </a:rPr>
              <a:t>The University of Florida (UF) is the </a:t>
            </a:r>
            <a:r>
              <a:rPr lang="en-US" sz="2400" b="1" dirty="0">
                <a:solidFill>
                  <a:srgbClr val="F4580E"/>
                </a:solidFill>
                <a:latin typeface="+mn-lt"/>
                <a:cs typeface="Arial" panose="020B0604020202020204" pitchFamily="34" charset="0"/>
              </a:rPr>
              <a:t>Regional Federal Depository Library</a:t>
            </a:r>
            <a:r>
              <a:rPr lang="en-US" sz="2400" b="1" dirty="0" smtClean="0">
                <a:solidFill>
                  <a:srgbClr val="0021A5"/>
                </a:solidFill>
                <a:latin typeface="+mn-lt"/>
                <a:cs typeface="Arial" panose="020B0604020202020204" pitchFamily="34" charset="0"/>
              </a:rPr>
              <a:t> for Florida, Puerto Rico and the U.S. Virgin Islands</a:t>
            </a:r>
          </a:p>
          <a:p>
            <a:r>
              <a:rPr lang="en-US" sz="1400" b="1" dirty="0" smtClean="0">
                <a:solidFill>
                  <a:srgbClr val="0021A5"/>
                </a:solidFill>
                <a:latin typeface="+mn-lt"/>
                <a:cs typeface="Arial" panose="020B0604020202020204" pitchFamily="34" charset="0"/>
              </a:rPr>
              <a:t>     </a:t>
            </a:r>
            <a:endParaRPr lang="en-US" sz="1400" b="1" dirty="0">
              <a:solidFill>
                <a:srgbClr val="0021A5"/>
              </a:solidFill>
              <a:latin typeface="+mn-lt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0021A5"/>
                </a:solidFill>
                <a:latin typeface="+mn-lt"/>
                <a:cs typeface="Arial" panose="020B0604020202020204" pitchFamily="34" charset="0"/>
              </a:rPr>
              <a:t>It is also an active participant in the </a:t>
            </a:r>
            <a:r>
              <a:rPr lang="en-US" sz="2400" b="1" dirty="0" smtClean="0">
                <a:solidFill>
                  <a:srgbClr val="F4580E"/>
                </a:solidFill>
                <a:latin typeface="+mn-lt"/>
                <a:cs typeface="Arial" panose="020B0604020202020204" pitchFamily="34" charset="0"/>
              </a:rPr>
              <a:t>ASERL Collaborative Federal Depository Program </a:t>
            </a:r>
            <a:r>
              <a:rPr lang="en-US" sz="2400" b="1" dirty="0" smtClean="0">
                <a:solidFill>
                  <a:srgbClr val="0021A5"/>
                </a:solidFill>
                <a:latin typeface="+mn-lt"/>
                <a:cs typeface="Arial" panose="020B0604020202020204" pitchFamily="34" charset="0"/>
              </a:rPr>
              <a:t>with over 35 Centers of Excellence (mostly small, defunct agencies), including: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21A5"/>
                </a:solidFill>
                <a:latin typeface="+mn-lt"/>
                <a:cs typeface="Arial" panose="020B0604020202020204" pitchFamily="34" charset="0"/>
              </a:rPr>
              <a:t>21 USDA agencies 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21A5"/>
                </a:solidFill>
                <a:latin typeface="+mn-lt"/>
                <a:cs typeface="Arial" panose="020B0604020202020204" pitchFamily="34" charset="0"/>
              </a:rPr>
              <a:t>Congressional Hearings 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21A5"/>
                </a:solidFill>
                <a:latin typeface="+mn-lt"/>
                <a:cs typeface="Arial" panose="020B0604020202020204" pitchFamily="34" charset="0"/>
              </a:rPr>
              <a:t>CFR and Federal Register (Law Library)</a:t>
            </a:r>
            <a:endParaRPr lang="en-US" sz="2000" b="1" dirty="0">
              <a:solidFill>
                <a:srgbClr val="0021A5"/>
              </a:solidFill>
              <a:latin typeface="+mn-lt"/>
              <a:cs typeface="Arial" panose="020B060402020202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21A5"/>
                </a:solidFill>
                <a:latin typeface="+mn-lt"/>
                <a:cs typeface="Arial" panose="020B0604020202020204" pitchFamily="34" charset="0"/>
              </a:rPr>
              <a:t>Panama Canal Commission and predecessor agencies and all other Federal documents and maps about Panama and the Canal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2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76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F4580E"/>
                </a:solidFill>
                <a:latin typeface="+mn-lt"/>
                <a:cs typeface="Arial" charset="0"/>
              </a:rPr>
              <a:t>Federal Documents at UF</a:t>
            </a:r>
            <a:endParaRPr lang="en-US" sz="3600" b="1" dirty="0" smtClean="0">
              <a:solidFill>
                <a:srgbClr val="F4580E"/>
              </a:solidFill>
              <a:latin typeface="+mn-lt"/>
              <a:cs typeface="Arial" charset="0"/>
            </a:endParaRPr>
          </a:p>
        </p:txBody>
      </p:sp>
      <p:pic>
        <p:nvPicPr>
          <p:cNvPr id="16386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457200" y="1066800"/>
            <a:ext cx="852577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/>
            <a:r>
              <a:rPr lang="en-US" sz="2400" b="1" dirty="0">
                <a:solidFill>
                  <a:srgbClr val="0021A5"/>
                </a:solidFill>
                <a:latin typeface="+mn-lt"/>
              </a:rPr>
              <a:t>UF</a:t>
            </a:r>
            <a:r>
              <a:rPr lang="en-US" sz="2400" b="1" dirty="0" smtClean="0">
                <a:solidFill>
                  <a:srgbClr val="0021A5"/>
                </a:solidFill>
                <a:latin typeface="+mn-lt"/>
              </a:rPr>
              <a:t> </a:t>
            </a:r>
            <a:r>
              <a:rPr lang="en-US" sz="2400" b="1" dirty="0">
                <a:solidFill>
                  <a:srgbClr val="0021A5"/>
                </a:solidFill>
                <a:latin typeface="+mn-lt"/>
              </a:rPr>
              <a:t>began cataloging </a:t>
            </a:r>
            <a:r>
              <a:rPr lang="en-US" sz="2400" b="1" dirty="0" smtClean="0">
                <a:solidFill>
                  <a:srgbClr val="0021A5"/>
                </a:solidFill>
                <a:latin typeface="+mn-lt"/>
              </a:rPr>
              <a:t>~300,000 documents </a:t>
            </a:r>
            <a:r>
              <a:rPr lang="en-US" sz="2400" b="1" dirty="0">
                <a:solidFill>
                  <a:srgbClr val="0021A5"/>
                </a:solidFill>
                <a:latin typeface="+mn-lt"/>
              </a:rPr>
              <a:t>already in offsite storage in 2008</a:t>
            </a:r>
          </a:p>
          <a:p>
            <a:r>
              <a:rPr lang="en-US" sz="2400" b="1" dirty="0" smtClean="0">
                <a:solidFill>
                  <a:srgbClr val="0021A5"/>
                </a:solidFill>
                <a:latin typeface="+mn-lt"/>
              </a:rPr>
              <a:t> </a:t>
            </a:r>
          </a:p>
          <a:p>
            <a:r>
              <a:rPr lang="en-US" sz="2400" b="1" dirty="0">
                <a:solidFill>
                  <a:srgbClr val="0021A5"/>
                </a:solidFill>
                <a:latin typeface="+mn-lt"/>
              </a:rPr>
              <a:t>UF moved the remainder of its Federal Documents collection to offsite storage in 2014 and committed to cataloging the entire collection </a:t>
            </a:r>
          </a:p>
          <a:p>
            <a:r>
              <a:rPr lang="en-US" sz="2400" b="1" dirty="0">
                <a:solidFill>
                  <a:srgbClr val="0021A5"/>
                </a:solidFill>
                <a:latin typeface="+mn-lt"/>
              </a:rPr>
              <a:t>   </a:t>
            </a:r>
          </a:p>
          <a:p>
            <a:r>
              <a:rPr lang="en-US" sz="2400" b="1" dirty="0">
                <a:solidFill>
                  <a:srgbClr val="0021A5"/>
                </a:solidFill>
                <a:latin typeface="+mn-lt"/>
              </a:rPr>
              <a:t>Since 2008, over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555,000 volumes</a:t>
            </a:r>
            <a:r>
              <a:rPr lang="en-US" sz="2400" b="1" dirty="0" smtClean="0">
                <a:solidFill>
                  <a:srgbClr val="0021A5"/>
                </a:solidFill>
                <a:latin typeface="+mn-lt"/>
              </a:rPr>
              <a:t> have </a:t>
            </a:r>
            <a:r>
              <a:rPr lang="en-US" sz="2400" b="1" dirty="0">
                <a:solidFill>
                  <a:srgbClr val="0021A5"/>
                </a:solidFill>
                <a:latin typeface="+mn-lt"/>
              </a:rPr>
              <a:t>been </a:t>
            </a:r>
            <a:r>
              <a:rPr lang="en-US" sz="2400" b="1" dirty="0" smtClean="0">
                <a:solidFill>
                  <a:srgbClr val="0021A5"/>
                </a:solidFill>
                <a:latin typeface="+mn-lt"/>
              </a:rPr>
              <a:t>cataloged</a:t>
            </a:r>
          </a:p>
          <a:p>
            <a:endParaRPr lang="en-US" sz="2400" b="1" dirty="0">
              <a:solidFill>
                <a:srgbClr val="0021A5"/>
              </a:solidFill>
              <a:latin typeface="+mn-lt"/>
            </a:endParaRPr>
          </a:p>
          <a:p>
            <a:r>
              <a:rPr lang="en-US" sz="2400" b="1" dirty="0" smtClean="0">
                <a:solidFill>
                  <a:srgbClr val="0021A5"/>
                </a:solidFill>
                <a:latin typeface="+mn-lt"/>
              </a:rPr>
              <a:t>Most are enhanced copy cataloging records, but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over 13,880 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original cataloging records</a:t>
            </a:r>
            <a:r>
              <a:rPr lang="en-US" sz="2400" b="1" dirty="0">
                <a:solidFill>
                  <a:srgbClr val="0021A5"/>
                </a:solidFill>
                <a:latin typeface="+mn-lt"/>
              </a:rPr>
              <a:t> have been created and contributed to OCLC/WorldCat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3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064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F4580E"/>
                </a:solidFill>
                <a:latin typeface="+mn-lt"/>
                <a:cs typeface="Arial" charset="0"/>
              </a:rPr>
              <a:t>Federal Documents at UF</a:t>
            </a:r>
            <a:endParaRPr lang="en-US" sz="3600" b="1" dirty="0" smtClean="0">
              <a:solidFill>
                <a:srgbClr val="F4580E"/>
              </a:solidFill>
              <a:latin typeface="+mn-lt"/>
              <a:cs typeface="Arial" charset="0"/>
            </a:endParaRPr>
          </a:p>
        </p:txBody>
      </p:sp>
      <p:pic>
        <p:nvPicPr>
          <p:cNvPr id="51202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05" name="Content Placeholder 7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21A5"/>
                </a:solidFill>
                <a:cs typeface="Arial" charset="0"/>
              </a:rPr>
              <a:t>Process for Cataloging and Traying Federal Documents</a:t>
            </a:r>
            <a:r>
              <a:rPr lang="en-US" sz="2400" b="1" dirty="0" smtClean="0">
                <a:solidFill>
                  <a:srgbClr val="0021A5"/>
                </a:solidFill>
                <a:cs typeface="Arial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021A5"/>
                </a:solidFill>
                <a:cs typeface="Arial" charset="0"/>
              </a:rPr>
              <a:t>    </a:t>
            </a:r>
            <a:endParaRPr lang="en-US" sz="1400" b="1" dirty="0">
              <a:solidFill>
                <a:srgbClr val="0021A5"/>
              </a:solidFill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A </a:t>
            </a:r>
            <a:r>
              <a:rPr lang="en-US" sz="2000" b="1" dirty="0" err="1" smtClean="0">
                <a:solidFill>
                  <a:srgbClr val="0021A5"/>
                </a:solidFill>
                <a:cs typeface="Arial" panose="020B0604020202020204" pitchFamily="34" charset="0"/>
              </a:rPr>
              <a:t>bookcart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 of </a:t>
            </a:r>
            <a:r>
              <a:rPr lang="en-US" sz="2000" b="1" dirty="0" err="1">
                <a:solidFill>
                  <a:srgbClr val="0021A5"/>
                </a:solidFill>
                <a:cs typeface="Arial" panose="020B0604020202020204" pitchFamily="34" charset="0"/>
              </a:rPr>
              <a:t>u</a:t>
            </a:r>
            <a:r>
              <a:rPr lang="en-US" sz="2000" b="1" dirty="0" err="1" smtClean="0">
                <a:solidFill>
                  <a:srgbClr val="0021A5"/>
                </a:solidFill>
                <a:cs typeface="Arial" panose="020B0604020202020204" pitchFamily="34" charset="0"/>
              </a:rPr>
              <a:t>ntrayed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 documents is pulled 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Catalog is checked to locate a record for each item, confirm its accuracy, and verify bar code and OCLC number; record is corrected and upgraded if necessary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If no record is found, an original cataloging record is created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Condition is assessed (minimally) and, if brittle or otherwise damaged, condition is noted in the MARC 583 field and in the item record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Damaged and brittle volumes are often shrink wrapped to stabilize and prevent further deterioration</a:t>
            </a:r>
            <a:endParaRPr lang="en-US" sz="2200" b="1" dirty="0" smtClean="0">
              <a:solidFill>
                <a:srgbClr val="0021A5"/>
              </a:solidFill>
              <a:cs typeface="Arial" charset="0"/>
            </a:endParaRPr>
          </a:p>
          <a:p>
            <a:pPr>
              <a:spcBef>
                <a:spcPts val="0"/>
              </a:spcBef>
            </a:pPr>
            <a:endParaRPr lang="en-US" sz="2200" b="1" dirty="0" smtClean="0">
              <a:solidFill>
                <a:srgbClr val="0021A5"/>
              </a:solidFill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4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311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F4580E"/>
                </a:solidFill>
                <a:latin typeface="+mn-lt"/>
                <a:cs typeface="Arial" charset="0"/>
              </a:rPr>
              <a:t>Federal Documents at UF</a:t>
            </a:r>
            <a:endParaRPr lang="en-US" sz="3600" b="1" dirty="0" smtClean="0">
              <a:solidFill>
                <a:srgbClr val="F4580E"/>
              </a:solidFill>
              <a:latin typeface="+mn-lt"/>
              <a:cs typeface="Arial" charset="0"/>
            </a:endParaRPr>
          </a:p>
        </p:txBody>
      </p:sp>
      <p:pic>
        <p:nvPicPr>
          <p:cNvPr id="51202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05" name="Content Placeholder 7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114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21A5"/>
                </a:solidFill>
                <a:cs typeface="Arial" charset="0"/>
              </a:rPr>
              <a:t>Process for Cataloging and Traying Federal Documents, </a:t>
            </a:r>
            <a:r>
              <a:rPr lang="en-US" sz="2400" b="1" i="1" dirty="0">
                <a:solidFill>
                  <a:srgbClr val="0021A5"/>
                </a:solidFill>
                <a:cs typeface="Arial" charset="0"/>
              </a:rPr>
              <a:t>continued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021A5"/>
                </a:solidFill>
                <a:cs typeface="Arial" charset="0"/>
              </a:rPr>
              <a:t>     </a:t>
            </a:r>
            <a:endParaRPr lang="en-US" sz="1400" b="1" dirty="0">
              <a:solidFill>
                <a:srgbClr val="0021A5"/>
              </a:solidFill>
              <a:cs typeface="Arial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Retention commitment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is recorded 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in the MARC 583 field, identifying the document for permanent retention as required by law for the holdings of a Regional Federal Depository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Library</a:t>
            </a:r>
            <a:r>
              <a:rPr lang="en-US" sz="6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  </a:t>
            </a:r>
            <a:endParaRPr lang="en-US" sz="600" dirty="0" smtClean="0"/>
          </a:p>
          <a:p>
            <a:pPr marL="400050" lvl="1" indent="0">
              <a:spcBef>
                <a:spcPts val="600"/>
              </a:spcBef>
              <a:buNone/>
            </a:pPr>
            <a:r>
              <a:rPr lang="en-US" sz="14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&gt; 583 1 $5 </a:t>
            </a:r>
            <a:r>
              <a:rPr lang="en-US" sz="1400" b="1" dirty="0" err="1" smtClean="0">
                <a:solidFill>
                  <a:srgbClr val="0021A5"/>
                </a:solidFill>
                <a:cs typeface="Arial" panose="020B0604020202020204" pitchFamily="34" charset="0"/>
              </a:rPr>
              <a:t>flgafar</a:t>
            </a:r>
            <a:r>
              <a:rPr lang="en-US" sz="14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 $a committed to retain $c [date FLARE holding created] $d </a:t>
            </a:r>
            <a:r>
              <a:rPr lang="en-US" sz="1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committed to retain permanently </a:t>
            </a:r>
            <a:r>
              <a:rPr lang="en-US" sz="14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$f FLARE $f </a:t>
            </a:r>
            <a:r>
              <a:rPr lang="en-US" sz="1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FDLP</a:t>
            </a:r>
            <a:r>
              <a:rPr lang="en-US" sz="14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 $j FSTO</a:t>
            </a:r>
          </a:p>
          <a:p>
            <a:pPr marL="400050" lvl="1" indent="0">
              <a:buNone/>
            </a:pPr>
            <a:r>
              <a:rPr lang="en-US" sz="14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&gt; </a:t>
            </a:r>
            <a:r>
              <a:rPr lang="en-US" sz="1400" b="1" dirty="0">
                <a:solidFill>
                  <a:srgbClr val="0021A5"/>
                </a:solidFill>
                <a:cs typeface="Arial" panose="020B0604020202020204" pitchFamily="34" charset="0"/>
              </a:rPr>
              <a:t>583 1 $5 </a:t>
            </a:r>
            <a:r>
              <a:rPr lang="en-US" sz="1400" b="1" dirty="0" err="1">
                <a:solidFill>
                  <a:srgbClr val="0021A5"/>
                </a:solidFill>
                <a:cs typeface="Arial" panose="020B0604020202020204" pitchFamily="34" charset="0"/>
              </a:rPr>
              <a:t>flgafar</a:t>
            </a:r>
            <a:r>
              <a:rPr lang="en-US" sz="1400" b="1" dirty="0">
                <a:solidFill>
                  <a:srgbClr val="0021A5"/>
                </a:solidFill>
                <a:cs typeface="Arial" panose="020B0604020202020204" pitchFamily="34" charset="0"/>
              </a:rPr>
              <a:t> $a </a:t>
            </a:r>
            <a:r>
              <a:rPr lang="en-US" sz="1400" b="1" dirty="0">
                <a:solidFill>
                  <a:srgbClr val="FF0000"/>
                </a:solidFill>
                <a:cs typeface="Arial" panose="020B0604020202020204" pitchFamily="34" charset="0"/>
              </a:rPr>
              <a:t>condition reviewed </a:t>
            </a:r>
            <a:r>
              <a:rPr lang="en-US" sz="1400" b="1" dirty="0">
                <a:solidFill>
                  <a:srgbClr val="0021A5"/>
                </a:solidFill>
                <a:cs typeface="Arial" panose="020B0604020202020204" pitchFamily="34" charset="0"/>
              </a:rPr>
              <a:t>$c [date FLARE holding created] $f FLARE $f </a:t>
            </a:r>
            <a:r>
              <a:rPr lang="en-US" sz="1400" b="1" dirty="0">
                <a:solidFill>
                  <a:srgbClr val="FF0000"/>
                </a:solidFill>
                <a:cs typeface="Arial" panose="020B0604020202020204" pitchFamily="34" charset="0"/>
              </a:rPr>
              <a:t>FDLP</a:t>
            </a:r>
            <a:r>
              <a:rPr lang="en-US" sz="1400" b="1" dirty="0">
                <a:solidFill>
                  <a:srgbClr val="0021A5"/>
                </a:solidFill>
                <a:cs typeface="Arial" panose="020B0604020202020204" pitchFamily="34" charset="0"/>
              </a:rPr>
              <a:t> $j </a:t>
            </a:r>
            <a:r>
              <a:rPr lang="en-US" sz="14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FSTO</a:t>
            </a:r>
            <a:endParaRPr lang="en-US" sz="1400" b="1" dirty="0">
              <a:solidFill>
                <a:srgbClr val="0021A5"/>
              </a:solidFill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Each document 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is vacuumed to remove dust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Bar code is reproduced and placed on the outside of the back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cover</a:t>
            </a:r>
            <a:endParaRPr lang="en-US" sz="2000" b="1" dirty="0">
              <a:solidFill>
                <a:srgbClr val="0021A5"/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5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63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F4580E"/>
                </a:solidFill>
                <a:latin typeface="+mn-lt"/>
                <a:cs typeface="Arial" charset="0"/>
              </a:rPr>
              <a:t>Federal Documents at UF</a:t>
            </a:r>
            <a:endParaRPr lang="en-US" sz="3600" b="1" dirty="0" smtClean="0">
              <a:solidFill>
                <a:srgbClr val="F4580E"/>
              </a:solidFill>
              <a:latin typeface="+mn-lt"/>
              <a:cs typeface="Arial" charset="0"/>
            </a:endParaRPr>
          </a:p>
        </p:txBody>
      </p:sp>
      <p:pic>
        <p:nvPicPr>
          <p:cNvPr id="51202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05" name="Content Placeholder 7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69214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21A5"/>
                </a:solidFill>
                <a:cs typeface="Arial" charset="0"/>
              </a:rPr>
              <a:t>Process for Cataloging and Traying Federal Documents, </a:t>
            </a:r>
            <a:r>
              <a:rPr lang="en-US" sz="2400" b="1" i="1" dirty="0" smtClean="0">
                <a:solidFill>
                  <a:srgbClr val="0021A5"/>
                </a:solidFill>
                <a:cs typeface="Arial" charset="0"/>
              </a:rPr>
              <a:t>continued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21A5"/>
                </a:solidFill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21A5"/>
                </a:solidFill>
                <a:cs typeface="Arial" charset="0"/>
              </a:rPr>
              <a:t>   </a:t>
            </a:r>
            <a:endParaRPr lang="en-US" sz="2400" b="1" dirty="0">
              <a:solidFill>
                <a:srgbClr val="0021A5"/>
              </a:solidFill>
              <a:cs typeface="Arial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endParaRPr lang="en-US" sz="2400" b="1" dirty="0">
              <a:solidFill>
                <a:srgbClr val="0021A5"/>
              </a:solidFill>
              <a:cs typeface="Arial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solidFill>
                <a:srgbClr val="0021A5"/>
              </a:solidFill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6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00015" y="1243795"/>
            <a:ext cx="4133673" cy="47709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1835149"/>
            <a:ext cx="2610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21A5"/>
                </a:solidFill>
                <a:latin typeface="+mn-lt"/>
                <a:cs typeface="Arial" panose="020B0604020202020204" pitchFamily="34" charset="0"/>
              </a:rPr>
              <a:t> Each document </a:t>
            </a:r>
            <a:r>
              <a:rPr lang="en-US" sz="2000" b="1" dirty="0">
                <a:solidFill>
                  <a:srgbClr val="0021A5"/>
                </a:solidFill>
                <a:latin typeface="+mn-lt"/>
                <a:cs typeface="Arial" panose="020B0604020202020204" pitchFamily="34" charset="0"/>
              </a:rPr>
              <a:t>is assessed for size and trayed with items of like dimensions</a:t>
            </a:r>
          </a:p>
        </p:txBody>
      </p:sp>
    </p:spTree>
    <p:extLst>
      <p:ext uri="{BB962C8B-B14F-4D97-AF65-F5344CB8AC3E}">
        <p14:creationId xmlns:p14="http://schemas.microsoft.com/office/powerpoint/2010/main" val="614685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F4580E"/>
                </a:solidFill>
                <a:latin typeface="+mn-lt"/>
                <a:cs typeface="Arial" charset="0"/>
              </a:rPr>
              <a:t>Federal Documents at UF</a:t>
            </a:r>
            <a:endParaRPr lang="en-US" sz="3600" b="1" dirty="0" smtClean="0">
              <a:solidFill>
                <a:srgbClr val="F4580E"/>
              </a:solidFill>
              <a:latin typeface="+mn-lt"/>
              <a:cs typeface="Arial" charset="0"/>
            </a:endParaRPr>
          </a:p>
        </p:txBody>
      </p:sp>
      <p:pic>
        <p:nvPicPr>
          <p:cNvPr id="51202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05" name="Content Placeholder 7"/>
          <p:cNvSpPr>
            <a:spLocks noGrp="1"/>
          </p:cNvSpPr>
          <p:nvPr>
            <p:ph idx="1"/>
          </p:nvPr>
        </p:nvSpPr>
        <p:spPr>
          <a:xfrm>
            <a:off x="457200" y="1016833"/>
            <a:ext cx="8458200" cy="81196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21A5"/>
                </a:solidFill>
                <a:cs typeface="Arial" charset="0"/>
              </a:rPr>
              <a:t>Process for Cataloging and Traying Federal Documents, </a:t>
            </a:r>
            <a:r>
              <a:rPr lang="en-US" sz="2400" b="1" i="1" dirty="0" smtClean="0">
                <a:solidFill>
                  <a:srgbClr val="0021A5"/>
                </a:solidFill>
                <a:cs typeface="Arial" charset="0"/>
              </a:rPr>
              <a:t>continued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7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489074"/>
            <a:ext cx="4978400" cy="3733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1779176"/>
            <a:ext cx="28956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21A5"/>
                </a:solidFill>
                <a:latin typeface="+mn-lt"/>
                <a:cs typeface="Arial" panose="020B0604020202020204" pitchFamily="34" charset="0"/>
              </a:rPr>
              <a:t> Inventory </a:t>
            </a:r>
            <a:r>
              <a:rPr lang="en-US" sz="2000" b="1" dirty="0">
                <a:solidFill>
                  <a:srgbClr val="0021A5"/>
                </a:solidFill>
                <a:latin typeface="+mn-lt"/>
                <a:cs typeface="Arial" panose="020B0604020202020204" pitchFamily="34" charset="0"/>
              </a:rPr>
              <a:t>for each tray </a:t>
            </a:r>
            <a:r>
              <a:rPr lang="en-US" sz="2000" b="1" dirty="0" smtClean="0">
                <a:solidFill>
                  <a:srgbClr val="0021A5"/>
                </a:solidFill>
                <a:latin typeface="+mn-lt"/>
                <a:cs typeface="Arial" panose="020B0604020202020204" pitchFamily="34" charset="0"/>
              </a:rPr>
              <a:t>  is </a:t>
            </a:r>
            <a:r>
              <a:rPr lang="en-US" sz="2000" b="1" dirty="0">
                <a:solidFill>
                  <a:srgbClr val="0021A5"/>
                </a:solidFill>
                <a:latin typeface="+mn-lt"/>
                <a:cs typeface="Arial" panose="020B0604020202020204" pitchFamily="34" charset="0"/>
              </a:rPr>
              <a:t>double verified before shelving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21A5"/>
                </a:solidFill>
                <a:latin typeface="+mn-lt"/>
                <a:cs typeface="Arial" panose="020B0604020202020204" pitchFamily="34" charset="0"/>
              </a:rPr>
              <a:t> Record/holdings </a:t>
            </a:r>
            <a:r>
              <a:rPr lang="en-US" sz="2000" b="1" dirty="0">
                <a:solidFill>
                  <a:srgbClr val="0021A5"/>
                </a:solidFill>
                <a:latin typeface="+mn-lt"/>
                <a:cs typeface="Arial" panose="020B0604020202020204" pitchFamily="34" charset="0"/>
              </a:rPr>
              <a:t>statement is uploaded into OCLC and made available in WorldCat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5299499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</a:t>
            </a:r>
            <a:r>
              <a:rPr lang="en-US" sz="1600" b="1" dirty="0">
                <a:solidFill>
                  <a:srgbClr val="0021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21A5"/>
                </a:solidFill>
              </a:rPr>
              <a:t>New documents are processed </a:t>
            </a:r>
            <a:r>
              <a:rPr lang="en-US" b="1" dirty="0" smtClean="0">
                <a:solidFill>
                  <a:srgbClr val="0021A5"/>
                </a:solidFill>
              </a:rPr>
              <a:t>and trayed as they are received.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643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F4580E"/>
                </a:solidFill>
                <a:latin typeface="+mn-lt"/>
                <a:cs typeface="Arial" charset="0"/>
              </a:rPr>
              <a:t>Federal Documents at UF</a:t>
            </a:r>
            <a:endParaRPr lang="en-US" sz="3600" b="1" dirty="0" smtClean="0">
              <a:solidFill>
                <a:srgbClr val="F4580E"/>
              </a:solidFill>
              <a:latin typeface="+mn-lt"/>
              <a:cs typeface="Arial" charset="0"/>
            </a:endParaRPr>
          </a:p>
        </p:txBody>
      </p:sp>
      <p:pic>
        <p:nvPicPr>
          <p:cNvPr id="51202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05" name="Content Placeholder 7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1148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Additional Process for Center of Excellence (COE) Collections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b="1" dirty="0">
                <a:solidFill>
                  <a:srgbClr val="0021A5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 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COE Collections are treated as special collections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If necessary, documents are sent to the Conservation Unit for repair or treatment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Documents are digitized after page by page verification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Documents receive higher level, image by image, QC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Access copies are loaded into the UF Digital Collections (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  <a:hlinkClick r:id="rId4"/>
              </a:rPr>
              <a:t>http://UFDC.ufl.edu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P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reservation copies are sent to the 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Florida Digital Archives (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  <a:hlinkClick r:id="rId5"/>
              </a:rPr>
              <a:t>http://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  <a:hlinkClick r:id="rId5"/>
              </a:rPr>
              <a:t>fclaweb.fcla.edu/fda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)</a:t>
            </a:r>
            <a:endParaRPr lang="en-US" sz="2200" b="1" dirty="0">
              <a:solidFill>
                <a:srgbClr val="0021A5"/>
              </a:solidFill>
              <a:cs typeface="Arial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1" dirty="0">
              <a:solidFill>
                <a:srgbClr val="0021A5"/>
              </a:solidFill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8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818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F4580E"/>
                </a:solidFill>
                <a:latin typeface="+mn-lt"/>
                <a:cs typeface="Arial" charset="0"/>
              </a:rPr>
              <a:t>Federal Documents at UF</a:t>
            </a:r>
            <a:endParaRPr lang="en-US" sz="3600" b="1" dirty="0" smtClean="0">
              <a:solidFill>
                <a:srgbClr val="F4580E"/>
              </a:solidFill>
              <a:latin typeface="+mn-lt"/>
              <a:cs typeface="Arial" charset="0"/>
            </a:endParaRPr>
          </a:p>
        </p:txBody>
      </p:sp>
      <p:sp>
        <p:nvSpPr>
          <p:cNvPr id="51205" name="Content Placeholder 7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4114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21A5"/>
                </a:solidFill>
                <a:cs typeface="Arial" panose="020B0604020202020204" pitchFamily="34" charset="0"/>
              </a:rPr>
              <a:t>Additional Process for Center of Excellence (COE) Collections, </a:t>
            </a:r>
            <a:r>
              <a:rPr lang="en-US" sz="2400" b="1" i="1" dirty="0" smtClean="0">
                <a:solidFill>
                  <a:srgbClr val="0021A5"/>
                </a:solidFill>
                <a:cs typeface="Arial" panose="020B0604020202020204" pitchFamily="34" charset="0"/>
              </a:rPr>
              <a:t>continued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b="1" i="1" dirty="0">
                <a:solidFill>
                  <a:srgbClr val="0021A5"/>
                </a:solidFill>
                <a:cs typeface="Arial" panose="020B0604020202020204" pitchFamily="34" charset="0"/>
              </a:rPr>
              <a:t> </a:t>
            </a:r>
            <a:r>
              <a:rPr lang="en-US" sz="1500" b="1" i="1" dirty="0" smtClean="0">
                <a:solidFill>
                  <a:srgbClr val="0021A5"/>
                </a:solidFill>
                <a:cs typeface="Arial" panose="020B0604020202020204" pitchFamily="34" charset="0"/>
              </a:rPr>
              <a:t>  </a:t>
            </a:r>
            <a:endParaRPr lang="en-US" sz="1500" b="1" i="1" dirty="0">
              <a:solidFill>
                <a:srgbClr val="0021A5"/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UF committed to digitization of its COE Collections, with the exception of CFR, Federal Register and Congressional Hearings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UF will harvest and host born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digital or </a:t>
            </a:r>
            <a:r>
              <a:rPr lang="en-US" sz="2000" b="1" dirty="0" err="1" smtClean="0">
                <a:solidFill>
                  <a:srgbClr val="0021A5"/>
                </a:solidFill>
                <a:cs typeface="Arial" panose="020B0604020202020204" pitchFamily="34" charset="0"/>
              </a:rPr>
              <a:t>digtized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documents for its COE Collections, with the exception of CFR, Federal Register and Congressional Hearings for which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UF relies </a:t>
            </a:r>
            <a:r>
              <a:rPr lang="en-US" sz="2000" b="1" dirty="0" err="1" smtClean="0">
                <a:solidFill>
                  <a:srgbClr val="0021A5"/>
                </a:solidFill>
                <a:cs typeface="Arial" panose="020B0604020202020204" pitchFamily="34" charset="0"/>
              </a:rPr>
              <a:t>Fdsys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, HathiTrust, and Internet Archive </a:t>
            </a:r>
            <a:endParaRPr lang="en-US" sz="2000" b="1" dirty="0">
              <a:solidFill>
                <a:srgbClr val="0021A5"/>
              </a:solidFill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>
                <a:solidFill>
                  <a:srgbClr val="0021A5"/>
                </a:solidFill>
                <a:cs typeface="Arial" panose="020B0604020202020204" pitchFamily="34" charset="0"/>
              </a:rPr>
              <a:t>UF does not otherwise harvest or host digital documents </a:t>
            </a:r>
            <a:r>
              <a:rPr lang="en-US" sz="2000" b="1" dirty="0" smtClean="0">
                <a:solidFill>
                  <a:srgbClr val="0021A5"/>
                </a:solidFill>
                <a:cs typeface="Arial" panose="020B0604020202020204" pitchFamily="34" charset="0"/>
              </a:rPr>
              <a:t>locally</a:t>
            </a:r>
            <a:endParaRPr lang="en-US" sz="2000" b="1" dirty="0">
              <a:solidFill>
                <a:srgbClr val="0021A5"/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9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pic>
        <p:nvPicPr>
          <p:cNvPr id="51202" name="Picture 1" descr="Smathers Libraries UF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545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3958</TotalTime>
  <Words>1124</Words>
  <Application>Microsoft Office PowerPoint</Application>
  <PresentationFormat>On-screen Show (4:3)</PresentationFormat>
  <Paragraphs>204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Federal Documents at UF</vt:lpstr>
      <vt:lpstr>Federal Documents at UF</vt:lpstr>
      <vt:lpstr>Federal Documents at UF</vt:lpstr>
      <vt:lpstr>Federal Documents at UF</vt:lpstr>
      <vt:lpstr>Federal Documents at UF</vt:lpstr>
      <vt:lpstr>Federal Documents at UF</vt:lpstr>
      <vt:lpstr>Federal Documents at UF</vt:lpstr>
      <vt:lpstr>Federal Documents at UF</vt:lpstr>
      <vt:lpstr>Federal Documents at UF</vt:lpstr>
      <vt:lpstr>Federal Documents at UF</vt:lpstr>
      <vt:lpstr>Federal Documents at UF</vt:lpstr>
      <vt:lpstr>Federal Documents at UF</vt:lpstr>
      <vt:lpstr>Federal Documents in FLARE</vt:lpstr>
      <vt:lpstr>Federal Documents in FLARE</vt:lpstr>
      <vt:lpstr>Federal Documents in FLARE</vt:lpstr>
      <vt:lpstr>FIPNET Opportunities</vt:lpstr>
      <vt:lpstr>Substitution of Digital Copies  in Regional Collections </vt:lpstr>
      <vt:lpstr>PowerPoint Presentation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bhood</dc:creator>
  <cp:lastModifiedBy>Matthew Revitt</cp:lastModifiedBy>
  <cp:revision>805</cp:revision>
  <cp:lastPrinted>2015-12-21T18:26:30Z</cp:lastPrinted>
  <dcterms:created xsi:type="dcterms:W3CDTF">2009-02-20T15:40:44Z</dcterms:created>
  <dcterms:modified xsi:type="dcterms:W3CDTF">2016-06-22T22:35:40Z</dcterms:modified>
</cp:coreProperties>
</file>