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9296400" cy="7010400"/>
  <p:embeddedFontLst>
    <p:embeddedFont>
      <p:font typeface="Calibri" panose="020F0502020204030204" pitchFamily="34" charset="0"/>
      <p:regular r:id="rId18"/>
      <p:bold r:id="rId19"/>
      <p:italic r:id="rId20"/>
      <p:boldItalic r:id="rId21"/>
    </p:embeddedFont>
    <p:embeddedFont>
      <p:font typeface="Candara" panose="020E0502030303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4028440" cy="351736"/>
          </a:xfrm>
          <a:prstGeom prst="rect">
            <a:avLst/>
          </a:prstGeom>
          <a:noFill/>
          <a:ln>
            <a:noFill/>
          </a:ln>
        </p:spPr>
        <p:txBody>
          <a:bodyPr spcFirstLastPara="1" wrap="square" lIns="90675" tIns="90675" rIns="90675" bIns="9067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0" y="1"/>
            <a:ext cx="4028440" cy="351736"/>
          </a:xfrm>
          <a:prstGeom prst="rect">
            <a:avLst/>
          </a:prstGeom>
          <a:noFill/>
          <a:ln>
            <a:noFill/>
          </a:ln>
        </p:spPr>
        <p:txBody>
          <a:bodyPr spcFirstLastPara="1" wrap="square" lIns="90675" tIns="90675" rIns="90675" bIns="9067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658663"/>
            <a:ext cx="4028440" cy="351736"/>
          </a:xfrm>
          <a:prstGeom prst="rect">
            <a:avLst/>
          </a:prstGeom>
          <a:noFill/>
          <a:ln>
            <a:noFill/>
          </a:ln>
        </p:spPr>
        <p:txBody>
          <a:bodyPr spcFirstLastPara="1" wrap="square" lIns="90675" tIns="90675" rIns="90675" bIns="9067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0" y="6658663"/>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91645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p>
            <a:pPr marL="0" marR="0" lvl="0" indent="0" algn="l" rtl="0">
              <a:lnSpc>
                <a:spcPct val="100000"/>
              </a:lnSpc>
              <a:spcBef>
                <a:spcPts val="0"/>
              </a:spcBef>
              <a:spcAft>
                <a:spcPts val="0"/>
              </a:spcAft>
              <a:buClr>
                <a:schemeClr val="dk1"/>
              </a:buClr>
              <a:buSzPts val="275"/>
              <a:buFont typeface="Calibri"/>
              <a:buNone/>
            </a:pPr>
            <a:endParaRPr sz="1200" b="0" i="0" u="none" strike="noStrike" cap="none">
              <a:solidFill>
                <a:schemeClr val="dk1"/>
              </a:solidFill>
              <a:latin typeface="Calibri"/>
              <a:ea typeface="Calibri"/>
              <a:cs typeface="Calibri"/>
              <a:sym typeface="Calibri"/>
            </a:endParaRPr>
          </a:p>
        </p:txBody>
      </p:sp>
      <p:sp>
        <p:nvSpPr>
          <p:cNvPr id="49" name="Google Shape;49;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015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8:notes"/>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p>
            <a:pPr marL="457200" marR="0" lvl="0" indent="-304800" algn="l" rtl="0">
              <a:lnSpc>
                <a:spcPct val="100000"/>
              </a:lnSpc>
              <a:spcBef>
                <a:spcPts val="0"/>
              </a:spcBef>
              <a:spcAft>
                <a:spcPts val="0"/>
              </a:spcAft>
              <a:buClr>
                <a:schemeClr val="dk1"/>
              </a:buClr>
              <a:buSzPts val="1200"/>
              <a:buFont typeface="Calibri"/>
              <a:buChar char="●"/>
            </a:pPr>
            <a:r>
              <a:rPr lang="en-US"/>
              <a:t>The third working group established last year was one focused on access, a critical component of the EAST mission.   In the program assessment, members encouraged EAST to consider facilitating digitization of retained collections and to consider further opportunities for shared print content to be more easily discoverable and accessible across member libraries. </a:t>
            </a:r>
            <a:endParaRPr/>
          </a:p>
          <a:p>
            <a:pPr marL="457200" marR="0" lvl="0" indent="-304800" algn="l" rtl="0">
              <a:lnSpc>
                <a:spcPct val="100000"/>
              </a:lnSpc>
              <a:spcBef>
                <a:spcPts val="0"/>
              </a:spcBef>
              <a:spcAft>
                <a:spcPts val="0"/>
              </a:spcAft>
              <a:buClr>
                <a:schemeClr val="dk1"/>
              </a:buClr>
              <a:buSzPts val="1200"/>
              <a:buFont typeface="Calibri"/>
              <a:buChar char="●"/>
            </a:pPr>
            <a:r>
              <a:rPr lang="en-US"/>
              <a:t>Before I talk about the work of the group, let me quickly summarize access within EAST today.  </a:t>
            </a:r>
            <a:endParaRPr/>
          </a:p>
          <a:p>
            <a:pPr marL="457200" marR="0" lvl="0" indent="-304800" algn="l" rtl="0">
              <a:lnSpc>
                <a:spcPct val="100000"/>
              </a:lnSpc>
              <a:spcBef>
                <a:spcPts val="0"/>
              </a:spcBef>
              <a:spcAft>
                <a:spcPts val="0"/>
              </a:spcAft>
              <a:buSzPts val="1200"/>
              <a:buChar char="●"/>
            </a:pPr>
            <a:r>
              <a:rPr lang="en-US"/>
              <a:t>EAST is a light archives with titles held in circulating collections.  The MOU strongly encourages members to provide no-charge lending to other EAST members</a:t>
            </a:r>
            <a:endParaRPr/>
          </a:p>
          <a:p>
            <a:pPr marL="457200" marR="0" lvl="0" indent="-304800" algn="l" rtl="0">
              <a:lnSpc>
                <a:spcPct val="100000"/>
              </a:lnSpc>
              <a:spcBef>
                <a:spcPts val="0"/>
              </a:spcBef>
              <a:spcAft>
                <a:spcPts val="0"/>
              </a:spcAft>
              <a:buSzPts val="1200"/>
              <a:buChar char="●"/>
            </a:pPr>
            <a:r>
              <a:rPr lang="en-US"/>
              <a:t>Our operating policies re-iterate this as well as make clear that digital delivery is a growing option to physical lending</a:t>
            </a:r>
            <a:endParaRPr/>
          </a:p>
          <a:p>
            <a:pPr marL="457200" marR="0" lvl="0" indent="-304800" algn="l" rtl="0">
              <a:lnSpc>
                <a:spcPct val="100000"/>
              </a:lnSpc>
              <a:spcBef>
                <a:spcPts val="0"/>
              </a:spcBef>
              <a:spcAft>
                <a:spcPts val="0"/>
              </a:spcAft>
              <a:buSzPts val="1200"/>
              <a:buChar char="●"/>
            </a:pPr>
            <a:r>
              <a:rPr lang="en-US"/>
              <a:t>Our current Best Practices for ILL were developed by a working group of experts and we have in place both a Rapid Pod and an OCLC Group Access Capability or GAC for EAST, which will facilitate any usage analysis we undertake.</a:t>
            </a:r>
            <a:endParaRPr/>
          </a:p>
          <a:p>
            <a:pPr marL="457200" marR="0" lvl="0" indent="0" algn="l" rtl="0">
              <a:lnSpc>
                <a:spcPct val="100000"/>
              </a:lnSpc>
              <a:spcBef>
                <a:spcPts val="0"/>
              </a:spcBef>
              <a:spcAft>
                <a:spcPts val="0"/>
              </a:spcAft>
              <a:buNone/>
            </a:pPr>
            <a:endParaRPr/>
          </a:p>
        </p:txBody>
      </p:sp>
      <p:sp>
        <p:nvSpPr>
          <p:cNvPr id="118" name="Google Shape;118;p8:notes"/>
          <p:cNvSpPr txBox="1">
            <a:spLocks noGrp="1"/>
          </p:cNvSpPr>
          <p:nvPr>
            <p:ph type="sldNum" idx="12"/>
          </p:nvPr>
        </p:nvSpPr>
        <p:spPr>
          <a:xfrm>
            <a:off x="5265810" y="6658663"/>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029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p>
            <a:pPr marL="457200" marR="0" lvl="0" indent="-304800" algn="l" rtl="0">
              <a:lnSpc>
                <a:spcPct val="100000"/>
              </a:lnSpc>
              <a:spcBef>
                <a:spcPts val="0"/>
              </a:spcBef>
              <a:spcAft>
                <a:spcPts val="0"/>
              </a:spcAft>
              <a:buClr>
                <a:schemeClr val="dk1"/>
              </a:buClr>
              <a:buSzPts val="1200"/>
              <a:buFont typeface="Calibri"/>
              <a:buChar char="●"/>
            </a:pPr>
            <a:r>
              <a:rPr lang="en-US" b="0"/>
              <a:t>The access working group was formed in the fall of last year and includes 10 participants, 3 of whom are from the EAST Executive Committee.</a:t>
            </a:r>
            <a:endParaRPr/>
          </a:p>
          <a:p>
            <a:pPr marL="457200" marR="0" lvl="0" indent="-304800" algn="l" rtl="0">
              <a:lnSpc>
                <a:spcPct val="100000"/>
              </a:lnSpc>
              <a:spcBef>
                <a:spcPts val="0"/>
              </a:spcBef>
              <a:spcAft>
                <a:spcPts val="0"/>
              </a:spcAft>
              <a:buClr>
                <a:schemeClr val="dk1"/>
              </a:buClr>
              <a:buSzPts val="1200"/>
              <a:buFont typeface="Calibri"/>
              <a:buChar char="●"/>
            </a:pPr>
            <a:r>
              <a:rPr lang="en-US" b="0"/>
              <a:t>After discussing a number of potential areas of focus, the working group determined to</a:t>
            </a:r>
            <a:r>
              <a:rPr lang="en-US"/>
              <a:t> concentrate</a:t>
            </a:r>
            <a:r>
              <a:rPr lang="en-US" b="0"/>
              <a:t> on t</a:t>
            </a:r>
            <a:r>
              <a:rPr lang="en-US"/>
              <a:t>wo:</a:t>
            </a:r>
            <a:endParaRPr/>
          </a:p>
          <a:p>
            <a:pPr marL="457200" marR="0" lvl="0" indent="-304800" algn="l" rtl="0">
              <a:lnSpc>
                <a:spcPct val="100000"/>
              </a:lnSpc>
              <a:spcBef>
                <a:spcPts val="0"/>
              </a:spcBef>
              <a:spcAft>
                <a:spcPts val="0"/>
              </a:spcAft>
              <a:buClr>
                <a:schemeClr val="dk1"/>
              </a:buClr>
              <a:buSzPts val="1200"/>
              <a:buFont typeface="Calibri"/>
              <a:buChar char="●"/>
            </a:pPr>
            <a:r>
              <a:rPr lang="en-US" b="0"/>
              <a:t>The first is on usage data: </a:t>
            </a:r>
            <a:r>
              <a:rPr lang="en-US" sz="1200" b="0" i="0" u="none" strike="noStrike" cap="none">
                <a:solidFill>
                  <a:schemeClr val="dk1"/>
                </a:solidFill>
                <a:latin typeface="Calibri"/>
                <a:ea typeface="Calibri"/>
                <a:cs typeface="Calibri"/>
                <a:sym typeface="Calibri"/>
              </a:rPr>
              <a:t>What </a:t>
            </a:r>
            <a:r>
              <a:rPr lang="en-US" sz="1200" b="1" i="0" u="none" strike="noStrike" cap="none">
                <a:solidFill>
                  <a:schemeClr val="dk1"/>
                </a:solidFill>
                <a:latin typeface="Calibri"/>
                <a:ea typeface="Calibri"/>
                <a:cs typeface="Calibri"/>
                <a:sym typeface="Calibri"/>
              </a:rPr>
              <a:t>usage data </a:t>
            </a:r>
            <a:r>
              <a:rPr lang="en-US" sz="1200" b="0" i="0" u="none" strike="noStrike" cap="none">
                <a:solidFill>
                  <a:schemeClr val="dk1"/>
                </a:solidFill>
                <a:latin typeface="Calibri"/>
                <a:ea typeface="Calibri"/>
                <a:cs typeface="Calibri"/>
                <a:sym typeface="Calibri"/>
              </a:rPr>
              <a:t>should EAST collect relating to access to the retained monographs and serials?  How can this </a:t>
            </a:r>
            <a:r>
              <a:rPr lang="en-US" sz="1200" b="1" i="0" u="none" strike="noStrike" cap="none">
                <a:solidFill>
                  <a:schemeClr val="dk1"/>
                </a:solidFill>
                <a:latin typeface="Calibri"/>
                <a:ea typeface="Calibri"/>
                <a:cs typeface="Calibri"/>
                <a:sym typeface="Calibri"/>
              </a:rPr>
              <a:t>data be collected and analyzed usefully </a:t>
            </a:r>
            <a:r>
              <a:rPr lang="en-US" sz="1200" b="0" i="0" u="none" strike="noStrike" cap="none">
                <a:solidFill>
                  <a:schemeClr val="dk1"/>
                </a:solidFill>
                <a:latin typeface="Calibri"/>
                <a:ea typeface="Calibri"/>
                <a:cs typeface="Calibri"/>
                <a:sym typeface="Calibri"/>
              </a:rPr>
              <a:t>for the program and the member libraries?</a:t>
            </a:r>
            <a:endParaRPr/>
          </a:p>
          <a:p>
            <a:pPr marL="457200" lvl="0" indent="-304800" algn="l" rtl="0">
              <a:lnSpc>
                <a:spcPct val="100000"/>
              </a:lnSpc>
              <a:spcBef>
                <a:spcPts val="0"/>
              </a:spcBef>
              <a:spcAft>
                <a:spcPts val="0"/>
              </a:spcAft>
              <a:buSzPts val="1200"/>
              <a:buChar char="●"/>
            </a:pPr>
            <a:r>
              <a:rPr lang="en-US" b="0"/>
              <a:t>The second area of focus is on digitization: </a:t>
            </a:r>
            <a:r>
              <a:rPr lang="en-US" sz="1200" b="0" i="0" u="none" strike="noStrike" cap="none">
                <a:solidFill>
                  <a:schemeClr val="dk1"/>
                </a:solidFill>
                <a:latin typeface="Calibri"/>
                <a:ea typeface="Calibri"/>
                <a:cs typeface="Calibri"/>
                <a:sym typeface="Calibri"/>
              </a:rPr>
              <a:t>Should EAST work with member libraries to </a:t>
            </a:r>
            <a:r>
              <a:rPr lang="en-US" sz="1200" b="1" i="0" u="none" strike="noStrike" cap="none">
                <a:solidFill>
                  <a:schemeClr val="dk1"/>
                </a:solidFill>
                <a:latin typeface="Calibri"/>
                <a:ea typeface="Calibri"/>
                <a:cs typeface="Calibri"/>
                <a:sym typeface="Calibri"/>
              </a:rPr>
              <a:t>digitize EAST retention commitments </a:t>
            </a:r>
            <a:r>
              <a:rPr lang="en-US" sz="1200" b="0" i="0" u="none" strike="noStrike" cap="none">
                <a:solidFill>
                  <a:schemeClr val="dk1"/>
                </a:solidFill>
                <a:latin typeface="Calibri"/>
                <a:ea typeface="Calibri"/>
                <a:cs typeface="Calibri"/>
                <a:sym typeface="Calibri"/>
              </a:rPr>
              <a:t>in support of access to this print content?  If so, how might </a:t>
            </a:r>
            <a:r>
              <a:rPr lang="en-US" sz="1200" b="1" i="0" u="none" strike="noStrike" cap="none">
                <a:solidFill>
                  <a:schemeClr val="dk1"/>
                </a:solidFill>
                <a:latin typeface="Calibri"/>
                <a:ea typeface="Calibri"/>
                <a:cs typeface="Calibri"/>
                <a:sym typeface="Calibri"/>
              </a:rPr>
              <a:t>titles be selected</a:t>
            </a:r>
            <a:r>
              <a:rPr lang="en-US" sz="1200" b="0" i="0" u="none" strike="noStrike" cap="none">
                <a:solidFill>
                  <a:schemeClr val="dk1"/>
                </a:solidFill>
                <a:latin typeface="Calibri"/>
                <a:ea typeface="Calibri"/>
                <a:cs typeface="Calibri"/>
                <a:sym typeface="Calibri"/>
              </a:rPr>
              <a:t>? What is the relationship to existing digital collections? And, how might EAST support the growing initiatives relating to controlled digital lending across its member libraries</a:t>
            </a:r>
            <a:r>
              <a:rPr lang="en-US"/>
              <a:t>?</a:t>
            </a:r>
            <a:endParaRPr b="0"/>
          </a:p>
          <a:p>
            <a:pPr marL="457200" marR="0" lvl="0" indent="-304800" algn="l" rtl="0">
              <a:lnSpc>
                <a:spcPct val="100000"/>
              </a:lnSpc>
              <a:spcBef>
                <a:spcPts val="0"/>
              </a:spcBef>
              <a:spcAft>
                <a:spcPts val="0"/>
              </a:spcAft>
              <a:buClr>
                <a:schemeClr val="dk1"/>
              </a:buClr>
              <a:buSzPts val="1200"/>
              <a:buFont typeface="Calibri"/>
              <a:buChar char="●"/>
            </a:pPr>
            <a:r>
              <a:rPr lang="en-US"/>
              <a:t>We are just this month convening the subgroup that will be looking at the ILL data we have available.  We hope to answer questions such as:</a:t>
            </a:r>
            <a:endParaRPr/>
          </a:p>
          <a:p>
            <a:pPr marL="457200" lvl="0" indent="-304800" algn="l" rtl="0">
              <a:lnSpc>
                <a:spcPct val="100000"/>
              </a:lnSpc>
              <a:spcBef>
                <a:spcPts val="0"/>
              </a:spcBef>
              <a:spcAft>
                <a:spcPts val="0"/>
              </a:spcAft>
              <a:buSzPts val="1200"/>
              <a:buChar char="●"/>
            </a:pPr>
            <a:r>
              <a:rPr lang="en-US" sz="1200" b="0" i="0" u="none" strike="noStrike" cap="none">
                <a:solidFill>
                  <a:schemeClr val="dk1"/>
                </a:solidFill>
                <a:latin typeface="Calibri"/>
                <a:ea typeface="Calibri"/>
                <a:cs typeface="Calibri"/>
                <a:sym typeface="Calibri"/>
              </a:rPr>
              <a:t>Does retention change the ILL pattern? Do retained items circulate more than non-retained titles? Does circulation increase the risk of loss or damage to retained titles? How many requests could have been fulfilled by a digital surrogate? Would seeing the percentage of retained items lent via ILL, both to E</a:t>
            </a:r>
            <a:r>
              <a:rPr lang="en-US"/>
              <a:t>AST</a:t>
            </a:r>
            <a:r>
              <a:rPr lang="en-US" sz="1200" b="0" i="0" u="none" strike="noStrike" cap="none">
                <a:solidFill>
                  <a:schemeClr val="dk1"/>
                </a:solidFill>
                <a:latin typeface="Calibri"/>
                <a:ea typeface="Calibri"/>
                <a:cs typeface="Calibri"/>
                <a:sym typeface="Calibri"/>
              </a:rPr>
              <a:t> members, and outside of East be useful? Is speed of delivery, or turnaround time, important? Not just “can we access,” but “can we access quickly”?</a:t>
            </a:r>
            <a:endParaRPr/>
          </a:p>
          <a:p>
            <a:pPr marL="457200" marR="0" lvl="0" indent="-304800" algn="l" rtl="0">
              <a:lnSpc>
                <a:spcPct val="100000"/>
              </a:lnSpc>
              <a:spcBef>
                <a:spcPts val="0"/>
              </a:spcBef>
              <a:spcAft>
                <a:spcPts val="0"/>
              </a:spcAft>
              <a:buClr>
                <a:schemeClr val="dk1"/>
              </a:buClr>
              <a:buSzPts val="1200"/>
              <a:buFont typeface="Calibri"/>
              <a:buChar char="●"/>
            </a:pPr>
            <a:r>
              <a:rPr lang="en-US"/>
              <a:t>We also hope this initial pilot will help inform longer term longitudinal analyses of usage data, possibly done in partnership with other shared print programs, as we know this is a topic members of both Rosemont and the Partnership are considering</a:t>
            </a:r>
            <a:br>
              <a:rPr lang="en-US"/>
            </a:br>
            <a:r>
              <a:rPr lang="en-US" b="0"/>
              <a:t/>
            </a:r>
            <a:br>
              <a:rPr lang="en-US" b="0"/>
            </a:br>
            <a:endParaRPr/>
          </a:p>
        </p:txBody>
      </p:sp>
      <p:sp>
        <p:nvSpPr>
          <p:cNvPr id="125" name="Google Shape;125;p9:notes"/>
          <p:cNvSpPr txBox="1">
            <a:spLocks noGrp="1"/>
          </p:cNvSpPr>
          <p:nvPr>
            <p:ph type="sldNum" idx="12"/>
          </p:nvPr>
        </p:nvSpPr>
        <p:spPr>
          <a:xfrm>
            <a:off x="5265810" y="6658663"/>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29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0:notes"/>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p>
            <a:pPr marL="0" lvl="0" indent="0" algn="l" rtl="0">
              <a:lnSpc>
                <a:spcPct val="100000"/>
              </a:lnSpc>
              <a:spcBef>
                <a:spcPts val="0"/>
              </a:spcBef>
              <a:spcAft>
                <a:spcPts val="0"/>
              </a:spcAft>
              <a:buNone/>
            </a:pPr>
            <a:r>
              <a:rPr lang="en-US"/>
              <a:t>In looking at ways EAST can support digitization, we began by determining the kinds of reports EAST could make available to its member libraries in support of local digitization.</a:t>
            </a:r>
            <a:endParaRPr/>
          </a:p>
          <a:p>
            <a:pPr marL="0" lvl="0" indent="0" algn="l" rtl="0">
              <a:lnSpc>
                <a:spcPct val="100000"/>
              </a:lnSpc>
              <a:spcBef>
                <a:spcPts val="0"/>
              </a:spcBef>
              <a:spcAft>
                <a:spcPts val="0"/>
              </a:spcAft>
              <a:buNone/>
            </a:pPr>
            <a:r>
              <a:rPr lang="en-US"/>
              <a:t>Since we have the full set of EAST retention commitments loaded into Gold Rush, we know that there are more than 827,300 titles in the EAST collective collection that are in the public domain.  We hope to be able to work with both the Internet Archive and HathiTrust to understand the current status of digitization of these titles and then being to engage with EAST member libraries on ways we can support local digitization efforts.</a:t>
            </a:r>
            <a:endParaRPr/>
          </a:p>
          <a:p>
            <a:pPr marL="0" lvl="0" indent="0" algn="l" rtl="0">
              <a:lnSpc>
                <a:spcPct val="100000"/>
              </a:lnSpc>
              <a:spcBef>
                <a:spcPts val="0"/>
              </a:spcBef>
              <a:spcAft>
                <a:spcPts val="0"/>
              </a:spcAft>
              <a:buNone/>
            </a:pPr>
            <a:r>
              <a:rPr lang="en-US"/>
              <a:t>As part of our analysis of ILL usage data, we also hope to understand ways in which this data could help inform digitization priorities at the local level.</a:t>
            </a:r>
            <a:endParaRPr/>
          </a:p>
          <a:p>
            <a:pPr marL="0" lvl="0" indent="0" algn="l" rtl="0">
              <a:lnSpc>
                <a:spcPct val="100000"/>
              </a:lnSpc>
              <a:spcBef>
                <a:spcPts val="0"/>
              </a:spcBef>
              <a:spcAft>
                <a:spcPts val="0"/>
              </a:spcAft>
              <a:buNone/>
            </a:pPr>
            <a:r>
              <a:rPr lang="en-US"/>
              <a:t>And, if, as part of our work on the collection analysis side, we can better understand ways to effectively identify the diversity of voices within the collective collection, we would hope that could contribute to efforts to make that content more readily available through digitization.</a:t>
            </a:r>
            <a:endParaRPr/>
          </a:p>
          <a:p>
            <a:pPr marL="0" lvl="0" indent="0" algn="l" rtl="0">
              <a:lnSpc>
                <a:spcPct val="100000"/>
              </a:lnSpc>
              <a:spcBef>
                <a:spcPts val="0"/>
              </a:spcBef>
              <a:spcAft>
                <a:spcPts val="0"/>
              </a:spcAft>
              <a:buNone/>
            </a:pPr>
            <a:r>
              <a:rPr lang="en-US"/>
              <a:t>In all of these efforts, we want to stay in contact with our members who are undertaking controlled digital lending initiatives to discuss how best to support their work.</a:t>
            </a:r>
            <a:endParaRPr/>
          </a:p>
          <a:p>
            <a:pPr marL="0" lvl="0" indent="0" algn="l" rtl="0">
              <a:lnSpc>
                <a:spcPct val="100000"/>
              </a:lnSpc>
              <a:spcBef>
                <a:spcPts val="0"/>
              </a:spcBef>
              <a:spcAft>
                <a:spcPts val="0"/>
              </a:spcAft>
              <a:buNone/>
            </a:pPr>
            <a:r>
              <a:rPr lang="en-US"/>
              <a:t>As we complete these first areas of focus for the Access Working Group, we will be looking at multiple avenues to inform our members and hope to undertake a pilot program for digitization with one or more of the Working Group members.</a:t>
            </a:r>
            <a:endParaRPr/>
          </a:p>
          <a:p>
            <a:pPr marL="0" lvl="0" indent="0" algn="l" rtl="0">
              <a:lnSpc>
                <a:spcPct val="100000"/>
              </a:lnSpc>
              <a:spcBef>
                <a:spcPts val="0"/>
              </a:spcBef>
              <a:spcAft>
                <a:spcPts val="0"/>
              </a:spcAft>
              <a:buNone/>
            </a:pPr>
            <a:endParaRPr/>
          </a:p>
        </p:txBody>
      </p:sp>
      <p:sp>
        <p:nvSpPr>
          <p:cNvPr id="133" name="Google Shape;133;p10:notes"/>
          <p:cNvSpPr txBox="1">
            <a:spLocks noGrp="1"/>
          </p:cNvSpPr>
          <p:nvPr>
            <p:ph type="sldNum" idx="12"/>
          </p:nvPr>
        </p:nvSpPr>
        <p:spPr>
          <a:xfrm>
            <a:off x="5265810" y="6658663"/>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922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929640" y="3373754"/>
            <a:ext cx="7437120" cy="2760344"/>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t>We recognize that these three EAST initiatives should not be considered in a vacuum and hope to work with the larger shared print community, through Rosemont, the Partnership, the CCH Collaborative and others to collaborate on both our resource sharing usage analysis and our digitization efforts.</a:t>
            </a:r>
            <a:endParaRPr/>
          </a:p>
          <a:p>
            <a:pPr marL="0" lvl="0" indent="0" algn="l" rtl="0">
              <a:spcBef>
                <a:spcPts val="0"/>
              </a:spcBef>
              <a:spcAft>
                <a:spcPts val="0"/>
              </a:spcAft>
              <a:buNone/>
            </a:pPr>
            <a:r>
              <a:rPr lang="en-US"/>
              <a:t>On the resource sharing side, EAST sees opportunities to work with service providers and libraries to ensure that Interlibrary Loan usage data can be collected, shared, and analyzed.  We will be sharing the results of our pilot project and have already begun discussions with others working in the shared print community on infrastructure and other issues to do our best to not duplicate efforts.</a:t>
            </a:r>
            <a:endParaRPr/>
          </a:p>
          <a:p>
            <a:pPr marL="0" lvl="0" indent="0" algn="l" rtl="0">
              <a:spcBef>
                <a:spcPts val="0"/>
              </a:spcBef>
              <a:spcAft>
                <a:spcPts val="0"/>
              </a:spcAft>
              <a:buNone/>
            </a:pPr>
            <a:r>
              <a:rPr lang="en-US"/>
              <a:t>While we are not yet sure of specific plans, we hope to engage both HathiTrust and the Internet Archive in our digitization efforts and look to ways EAST can support local digitization initiatives more directly.</a:t>
            </a:r>
            <a:endParaRPr/>
          </a:p>
          <a:p>
            <a:pPr marL="0" lvl="0" indent="0" algn="l" rtl="0">
              <a:spcBef>
                <a:spcPts val="0"/>
              </a:spcBef>
              <a:spcAft>
                <a:spcPts val="0"/>
              </a:spcAft>
              <a:buNone/>
            </a:pPr>
            <a:r>
              <a:rPr lang="en-US"/>
              <a:t>Your ideas in both of these areas would be gratefully received.</a:t>
            </a:r>
            <a:endParaRPr/>
          </a:p>
        </p:txBody>
      </p:sp>
      <p:sp>
        <p:nvSpPr>
          <p:cNvPr id="140" name="Google Shape;140;p1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46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929640" y="3373754"/>
            <a:ext cx="7437120" cy="2760344"/>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t>Finally, back to my first slide.  Although we may not have time here, please feel free to follow up with me via email if any of this work resonates with you and may overlap or compliment initiatives in your library or with your shared print program.</a:t>
            </a:r>
            <a:endParaRPr/>
          </a:p>
          <a:p>
            <a:pPr marL="0" lvl="0" indent="0" algn="l" rtl="0">
              <a:spcBef>
                <a:spcPts val="0"/>
              </a:spcBef>
              <a:spcAft>
                <a:spcPts val="0"/>
              </a:spcAft>
              <a:buNone/>
            </a:pPr>
            <a:endParaRPr/>
          </a:p>
        </p:txBody>
      </p:sp>
      <p:sp>
        <p:nvSpPr>
          <p:cNvPr id="147" name="Google Shape;147;p1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04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929640" y="3373754"/>
            <a:ext cx="7437120" cy="2760344"/>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54" name="Google Shape;154;p13:notes"/>
          <p:cNvSpPr txBox="1">
            <a:spLocks noGrp="1"/>
          </p:cNvSpPr>
          <p:nvPr>
            <p:ph type="sldNum" idx="12"/>
          </p:nvPr>
        </p:nvSpPr>
        <p:spPr>
          <a:xfrm>
            <a:off x="5265810" y="6658663"/>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961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29640" y="3373754"/>
            <a:ext cx="7437120" cy="2760344"/>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t>Thank you Matthew.</a:t>
            </a:r>
            <a:endParaRPr/>
          </a:p>
          <a:p>
            <a:pPr marL="0" lvl="0" indent="0" algn="l" rtl="0">
              <a:spcBef>
                <a:spcPts val="0"/>
              </a:spcBef>
              <a:spcAft>
                <a:spcPts val="0"/>
              </a:spcAft>
              <a:buNone/>
            </a:pPr>
            <a:r>
              <a:rPr lang="en-US"/>
              <a:t>Just as a reminder for those of you who may not be familiar with the Eastern Academic Scholars’ Trust.</a:t>
            </a:r>
            <a:endParaRPr/>
          </a:p>
          <a:p>
            <a:pPr marL="0" lvl="0" indent="0" algn="l" rtl="0">
              <a:spcBef>
                <a:spcPts val="0"/>
              </a:spcBef>
              <a:spcAft>
                <a:spcPts val="0"/>
              </a:spcAft>
              <a:buNone/>
            </a:pPr>
            <a:r>
              <a:rPr lang="en-US"/>
              <a:t>We are a shared print program with 82 members, primarily academic and research libraries, in 13 states in the eastern US.</a:t>
            </a:r>
            <a:endParaRPr/>
          </a:p>
          <a:p>
            <a:pPr marL="0" lvl="0" indent="0" algn="l" rtl="0">
              <a:spcBef>
                <a:spcPts val="0"/>
              </a:spcBef>
              <a:spcAft>
                <a:spcPts val="0"/>
              </a:spcAft>
              <a:buNone/>
            </a:pPr>
            <a:r>
              <a:rPr lang="en-US"/>
              <a:t>Today the EAST collective collection numbers almost 10 million monographs and over 29 thousand serials and journals titles.</a:t>
            </a:r>
            <a:endParaRPr/>
          </a:p>
        </p:txBody>
      </p:sp>
      <p:sp>
        <p:nvSpPr>
          <p:cNvPr id="55" name="Google Shape;55;p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04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b17e5fc19_0_3: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t>Before I begin, I want to plant the seeds of a few questions for you to consider during my presentation.  I hope there will be time at the end to revisit these.</a:t>
            </a:r>
            <a:endParaRPr/>
          </a:p>
          <a:p>
            <a:pPr marL="0" lvl="0" indent="0" algn="l" rtl="0">
              <a:spcBef>
                <a:spcPts val="0"/>
              </a:spcBef>
              <a:spcAft>
                <a:spcPts val="0"/>
              </a:spcAft>
              <a:buNone/>
            </a:pPr>
            <a:r>
              <a:rPr lang="en-US"/>
              <a:t>First, do these EAST initiatives overlap with or compliment work currently being undertaken and, if so, how can we best collaborate?</a:t>
            </a:r>
            <a:endParaRPr/>
          </a:p>
          <a:p>
            <a:pPr marL="0" lvl="0" indent="0" algn="l" rtl="0">
              <a:spcBef>
                <a:spcPts val="0"/>
              </a:spcBef>
              <a:spcAft>
                <a:spcPts val="0"/>
              </a:spcAft>
              <a:buNone/>
            </a:pPr>
            <a:r>
              <a:rPr lang="en-US"/>
              <a:t>For those of you engaged in the work of the CCH Collaborative, how might we best feed into that work in the future?</a:t>
            </a:r>
            <a:endParaRPr/>
          </a:p>
          <a:p>
            <a:pPr marL="0" lvl="0" indent="0" algn="l" rtl="0">
              <a:spcBef>
                <a:spcPts val="0"/>
              </a:spcBef>
              <a:spcAft>
                <a:spcPts val="0"/>
              </a:spcAft>
              <a:buNone/>
            </a:pPr>
            <a:r>
              <a:rPr lang="en-US"/>
              <a:t>And, what else would you like to see programs such as EAST do in the 3 areas I will be speaking about today: collection analysis, special collections, and access?</a:t>
            </a:r>
            <a:endParaRPr/>
          </a:p>
        </p:txBody>
      </p:sp>
      <p:sp>
        <p:nvSpPr>
          <p:cNvPr id="62" name="Google Shape;62;g10b17e5fc19_0_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517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29640" y="3373754"/>
            <a:ext cx="7437120" cy="2760344"/>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t>A bit of background: in late 2020 EAST undertook its first formal program assessment of our members.  We reported on the details of that assessment as part of a panel discussion at PAN last January and the slides from that presentation are available on the CRL site.</a:t>
            </a:r>
            <a:endParaRPr/>
          </a:p>
          <a:p>
            <a:pPr marL="0" lvl="0" indent="0" algn="l" rtl="0">
              <a:spcBef>
                <a:spcPts val="0"/>
              </a:spcBef>
              <a:spcAft>
                <a:spcPts val="0"/>
              </a:spcAft>
              <a:buNone/>
            </a:pPr>
            <a:r>
              <a:rPr lang="en-US"/>
              <a:t>Following the assessment, the EAST Executive Committee agreed to form working groups to follow up on 3 mains areas of focus from the assessment: proposals for future group collection analysis, the potential for expanding EAST to include special collection content and ways EAST could facilitate expanding access to the collective collection.</a:t>
            </a:r>
            <a:endParaRPr/>
          </a:p>
          <a:p>
            <a:pPr marL="0" lvl="0" indent="0" algn="l" rtl="0">
              <a:spcBef>
                <a:spcPts val="0"/>
              </a:spcBef>
              <a:spcAft>
                <a:spcPts val="0"/>
              </a:spcAft>
              <a:buNone/>
            </a:pPr>
            <a:r>
              <a:rPr lang="en-US"/>
              <a:t>I’ll be focusing today’s update on discussing these 3 working groups in more detail.</a:t>
            </a:r>
            <a:endParaRPr/>
          </a:p>
          <a:p>
            <a:pPr marL="0" lvl="0" indent="0" algn="l" rtl="0">
              <a:spcBef>
                <a:spcPts val="0"/>
              </a:spcBef>
              <a:spcAft>
                <a:spcPts val="0"/>
              </a:spcAft>
              <a:buNone/>
            </a:pPr>
            <a:endParaRPr/>
          </a:p>
        </p:txBody>
      </p:sp>
      <p:sp>
        <p:nvSpPr>
          <p:cNvPr id="68" name="Google Shape;68;p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41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p>
            <a:pPr marL="457200" marR="0" lvl="0" indent="-304800" algn="l" rtl="0">
              <a:lnSpc>
                <a:spcPct val="100000"/>
              </a:lnSpc>
              <a:spcBef>
                <a:spcPts val="0"/>
              </a:spcBef>
              <a:spcAft>
                <a:spcPts val="0"/>
              </a:spcAft>
              <a:buClr>
                <a:schemeClr val="dk1"/>
              </a:buClr>
              <a:buSzPts val="1200"/>
              <a:buFont typeface="Calibri"/>
              <a:buChar char="●"/>
            </a:pPr>
            <a:r>
              <a:rPr lang="en-US"/>
              <a:t>As part of the program assessment, the majority of EAST members expressed some level of commitment to making further commitments to retain monograph titles.</a:t>
            </a:r>
            <a:endParaRPr/>
          </a:p>
          <a:p>
            <a:pPr marL="457200" marR="0" lvl="0" indent="-304800" algn="l" rtl="0">
              <a:lnSpc>
                <a:spcPct val="100000"/>
              </a:lnSpc>
              <a:spcBef>
                <a:spcPts val="0"/>
              </a:spcBef>
              <a:spcAft>
                <a:spcPts val="0"/>
              </a:spcAft>
              <a:buClr>
                <a:schemeClr val="dk1"/>
              </a:buClr>
              <a:buSzPts val="1200"/>
              <a:buFont typeface="Calibri"/>
              <a:buChar char="●"/>
            </a:pPr>
            <a:r>
              <a:rPr lang="en-US"/>
              <a:t>A broad collection analysis was deemed the best approach, but there was also interest in focusing on subject areas of interest to a library or only on materials acquired since the original cut off date for the first round, as our retention model included only those titles published prior to 2011.</a:t>
            </a:r>
            <a:endParaRPr/>
          </a:p>
          <a:p>
            <a:pPr marL="457200" marR="0" lvl="0" indent="-304800" algn="l" rtl="0">
              <a:lnSpc>
                <a:spcPct val="100000"/>
              </a:lnSpc>
              <a:spcBef>
                <a:spcPts val="0"/>
              </a:spcBef>
              <a:spcAft>
                <a:spcPts val="0"/>
              </a:spcAft>
              <a:buClr>
                <a:schemeClr val="dk1"/>
              </a:buClr>
              <a:buSzPts val="1200"/>
              <a:buFont typeface="Calibri"/>
              <a:buChar char="●"/>
            </a:pPr>
            <a:r>
              <a:rPr lang="en-US"/>
              <a:t>Collection analysis was also deemed a way to better understand ways to expand access to a diverse and inclusive collection..</a:t>
            </a:r>
            <a:endParaRPr/>
          </a:p>
          <a:p>
            <a:pPr marL="457200" marR="0" lvl="0" indent="-304800" algn="l" rtl="0">
              <a:lnSpc>
                <a:spcPct val="100000"/>
              </a:lnSpc>
              <a:spcBef>
                <a:spcPts val="0"/>
              </a:spcBef>
              <a:spcAft>
                <a:spcPts val="0"/>
              </a:spcAft>
              <a:buClr>
                <a:schemeClr val="dk1"/>
              </a:buClr>
              <a:buSzPts val="1200"/>
              <a:buFont typeface="Calibri"/>
              <a:buChar char="●"/>
            </a:pPr>
            <a:r>
              <a:rPr lang="en-US"/>
              <a:t>This Working Group has focused on addressing 3 major issues.</a:t>
            </a:r>
            <a:endParaRPr/>
          </a:p>
          <a:p>
            <a:pPr marL="457200" marR="0" lvl="0" indent="-304800" algn="l" rtl="0">
              <a:lnSpc>
                <a:spcPct val="100000"/>
              </a:lnSpc>
              <a:spcBef>
                <a:spcPts val="0"/>
              </a:spcBef>
              <a:spcAft>
                <a:spcPts val="0"/>
              </a:spcAft>
              <a:buClr>
                <a:schemeClr val="dk1"/>
              </a:buClr>
              <a:buSzPts val="1200"/>
              <a:buFont typeface="Calibri"/>
              <a:buChar char="●"/>
            </a:pPr>
            <a:r>
              <a:rPr lang="en-US"/>
              <a:t>First, what content should be included in the analysis – circulating print monographs only vs. including special collections (which I’ll talk about next), the entire corpus of that content or only selected portions and, if the latter, how selected?</a:t>
            </a:r>
            <a:endParaRPr/>
          </a:p>
          <a:p>
            <a:pPr marL="457200" marR="0" lvl="0" indent="-304800" algn="l" rtl="0">
              <a:lnSpc>
                <a:spcPct val="100000"/>
              </a:lnSpc>
              <a:spcBef>
                <a:spcPts val="0"/>
              </a:spcBef>
              <a:spcAft>
                <a:spcPts val="0"/>
              </a:spcAft>
              <a:buClr>
                <a:schemeClr val="dk1"/>
              </a:buClr>
              <a:buSzPts val="1200"/>
              <a:buFont typeface="Calibri"/>
              <a:buChar char="●"/>
            </a:pPr>
            <a:r>
              <a:rPr lang="en-US"/>
              <a:t>Second: how shall we shape the retention model: will we follow our earlier work’s model and develop a single set of criteria for retention across the group?  Or, do we provide latitude for more local flexibility and decision making?  And, in either case, do the tools exist to support the work?</a:t>
            </a:r>
            <a:endParaRPr/>
          </a:p>
          <a:p>
            <a:pPr marL="457200" marR="0" lvl="0" indent="-304800" algn="l" rtl="0">
              <a:lnSpc>
                <a:spcPct val="100000"/>
              </a:lnSpc>
              <a:spcBef>
                <a:spcPts val="0"/>
              </a:spcBef>
              <a:spcAft>
                <a:spcPts val="0"/>
              </a:spcAft>
              <a:buClr>
                <a:schemeClr val="dk1"/>
              </a:buClr>
              <a:buSzPts val="1200"/>
              <a:buFont typeface="Calibri"/>
              <a:buChar char="●"/>
            </a:pPr>
            <a:r>
              <a:rPr lang="en-US"/>
              <a:t>Finally: what other factors should be considered in agreeing to retention commitments:  do we want to take into consideration retention commitments from other shared print programs for example?  As EAST continues to grow beyond the northeast, should we consider geographic distribution?  What about digital availability of titles?  And, are there ways we can bring a DEI lens to this work?</a:t>
            </a:r>
            <a:endParaRPr/>
          </a:p>
          <a:p>
            <a:pPr marL="457200" marR="0" lvl="0" indent="-304800" algn="l" rtl="0">
              <a:lnSpc>
                <a:spcPct val="100000"/>
              </a:lnSpc>
              <a:spcBef>
                <a:spcPts val="0"/>
              </a:spcBef>
              <a:spcAft>
                <a:spcPts val="0"/>
              </a:spcAft>
              <a:buClr>
                <a:schemeClr val="dk1"/>
              </a:buClr>
              <a:buSzPts val="1200"/>
              <a:buFont typeface="Calibri"/>
              <a:buChar char="●"/>
            </a:pPr>
            <a:r>
              <a:rPr lang="en-US"/>
              <a:t>And, as with the retention model,  do the tools we will be using for the analysis support including these factors or are there ways outside of the tools we can bring some of these to bear on the retention commitment decisions?</a:t>
            </a:r>
            <a:endParaRPr/>
          </a:p>
        </p:txBody>
      </p:sp>
      <p:sp>
        <p:nvSpPr>
          <p:cNvPr id="76" name="Google Shape;76;p4:notes"/>
          <p:cNvSpPr txBox="1">
            <a:spLocks noGrp="1"/>
          </p:cNvSpPr>
          <p:nvPr>
            <p:ph type="sldNum" idx="12"/>
          </p:nvPr>
        </p:nvSpPr>
        <p:spPr>
          <a:xfrm>
            <a:off x="5265810" y="6658663"/>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48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a:t>As this Working Group winds down its initial work, we are ready to begin engagement more closely with both the full EAST membership and with the service providers.</a:t>
            </a:r>
            <a:endParaRPr/>
          </a:p>
          <a:p>
            <a:pPr marL="457200" marR="0" lvl="0" indent="-228600" algn="l" rtl="0">
              <a:lnSpc>
                <a:spcPct val="100000"/>
              </a:lnSpc>
              <a:spcBef>
                <a:spcPts val="0"/>
              </a:spcBef>
              <a:spcAft>
                <a:spcPts val="0"/>
              </a:spcAft>
              <a:buClr>
                <a:schemeClr val="dk1"/>
              </a:buClr>
              <a:buSzPts val="1200"/>
              <a:buFont typeface="Calibri"/>
              <a:buNone/>
            </a:pPr>
            <a:r>
              <a:rPr lang="en-US"/>
              <a:t>We still have work to do to determine how best to consider issues relating to diversity of the collection, particularly as relates to tools we might use to supplement the standard analysis offerings. We may find we wish to use different tools for different components of the analysis.</a:t>
            </a:r>
            <a:endParaRPr/>
          </a:p>
          <a:p>
            <a:pPr marL="457200" marR="0" lvl="0" indent="-228600" algn="l" rtl="0">
              <a:lnSpc>
                <a:spcPct val="100000"/>
              </a:lnSpc>
              <a:spcBef>
                <a:spcPts val="0"/>
              </a:spcBef>
              <a:spcAft>
                <a:spcPts val="0"/>
              </a:spcAft>
              <a:buClr>
                <a:schemeClr val="dk1"/>
              </a:buClr>
              <a:buSzPts val="1200"/>
              <a:buFont typeface="Calibri"/>
              <a:buNone/>
            </a:pPr>
            <a:r>
              <a:rPr lang="en-US"/>
              <a:t>The group recommends that at least some component of the analysis include the full collections of the participating libraries, although offering the option for libraries to volunteer commitments is likely.</a:t>
            </a:r>
            <a:endParaRPr/>
          </a:p>
          <a:p>
            <a:pPr marL="457200" marR="0" lvl="0" indent="-228600" algn="l" rtl="0">
              <a:lnSpc>
                <a:spcPct val="100000"/>
              </a:lnSpc>
              <a:spcBef>
                <a:spcPts val="0"/>
              </a:spcBef>
              <a:spcAft>
                <a:spcPts val="0"/>
              </a:spcAft>
              <a:buClr>
                <a:schemeClr val="dk1"/>
              </a:buClr>
              <a:buSzPts val="1200"/>
              <a:buFont typeface="Calibri"/>
              <a:buNone/>
            </a:pPr>
            <a:r>
              <a:rPr lang="en-US"/>
              <a:t>Over the coming months we expect to survey the full EAST membership to gauge their interest in being a part of the analysis as well as undertake more detailed discussions with the service providers to estimate costs.</a:t>
            </a:r>
            <a:endParaRPr/>
          </a:p>
        </p:txBody>
      </p:sp>
      <p:sp>
        <p:nvSpPr>
          <p:cNvPr id="84" name="Google Shape;84;p5:notes"/>
          <p:cNvSpPr txBox="1">
            <a:spLocks noGrp="1"/>
          </p:cNvSpPr>
          <p:nvPr>
            <p:ph type="sldNum" idx="12"/>
          </p:nvPr>
        </p:nvSpPr>
        <p:spPr>
          <a:xfrm>
            <a:off x="5265810" y="6658663"/>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321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929640" y="3373754"/>
            <a:ext cx="7437120" cy="2760344"/>
          </a:xfrm>
          <a:prstGeom prst="rect">
            <a:avLst/>
          </a:prstGeom>
          <a:noFill/>
          <a:ln>
            <a:noFill/>
          </a:ln>
        </p:spPr>
        <p:txBody>
          <a:bodyPr spcFirstLastPara="1" wrap="square" lIns="90675" tIns="90675" rIns="90675" bIns="90675" anchor="t" anchorCtr="0">
            <a:noAutofit/>
          </a:bodyPr>
          <a:lstStyle/>
          <a:p>
            <a:pPr marL="457200" marR="0" lvl="0" indent="-304800" algn="l" rtl="0">
              <a:lnSpc>
                <a:spcPct val="100000"/>
              </a:lnSpc>
              <a:spcBef>
                <a:spcPts val="0"/>
              </a:spcBef>
              <a:spcAft>
                <a:spcPts val="0"/>
              </a:spcAft>
              <a:buClr>
                <a:schemeClr val="dk1"/>
              </a:buClr>
              <a:buSzPts val="1200"/>
              <a:buFont typeface="Calibri"/>
              <a:buChar char="●"/>
            </a:pPr>
            <a:r>
              <a:rPr lang="en-US"/>
              <a:t>The second ad hoc working group established by EAST in 2021 was the Special Collections Working Group.</a:t>
            </a:r>
            <a:endParaRPr/>
          </a:p>
          <a:p>
            <a:pPr marL="457200" lvl="0" indent="-304800" algn="l" rtl="0">
              <a:lnSpc>
                <a:spcPct val="100000"/>
              </a:lnSpc>
              <a:spcBef>
                <a:spcPts val="0"/>
              </a:spcBef>
              <a:spcAft>
                <a:spcPts val="0"/>
              </a:spcAft>
              <a:buSzPts val="1200"/>
              <a:buChar char="●"/>
            </a:pPr>
            <a:r>
              <a:rPr lang="en-US"/>
              <a:t>This group was </a:t>
            </a:r>
            <a:r>
              <a:rPr lang="en-US" sz="1200" b="0" i="0" u="none" strike="noStrike" cap="none">
                <a:solidFill>
                  <a:schemeClr val="dk1"/>
                </a:solidFill>
                <a:latin typeface="Calibri"/>
                <a:ea typeface="Calibri"/>
                <a:cs typeface="Calibri"/>
                <a:sym typeface="Calibri"/>
              </a:rPr>
              <a:t>tasked with making recommendations to the EAST Executive Committee regarding expanding the scope of the EAST collection to include </a:t>
            </a:r>
            <a:r>
              <a:rPr lang="en-US"/>
              <a:t>materials held </a:t>
            </a:r>
            <a:r>
              <a:rPr lang="en-US" sz="1200" b="0" i="0" u="none" strike="noStrike" cap="none">
                <a:solidFill>
                  <a:schemeClr val="dk1"/>
                </a:solidFill>
                <a:latin typeface="Calibri"/>
                <a:ea typeface="Calibri"/>
                <a:cs typeface="Calibri"/>
                <a:sym typeface="Calibri"/>
              </a:rPr>
              <a:t> in special collection locations</a:t>
            </a:r>
            <a:r>
              <a:rPr lang="en-US"/>
              <a:t>.</a:t>
            </a:r>
            <a:endParaRPr/>
          </a:p>
          <a:p>
            <a:pPr marL="457200" lvl="0" indent="-304800" algn="l" rtl="0">
              <a:lnSpc>
                <a:spcPct val="100000"/>
              </a:lnSpc>
              <a:spcBef>
                <a:spcPts val="0"/>
              </a:spcBef>
              <a:spcAft>
                <a:spcPts val="0"/>
              </a:spcAft>
              <a:buSzPts val="1200"/>
              <a:buChar char="●"/>
            </a:pPr>
            <a:r>
              <a:rPr lang="en-US" sz="1200" b="0" i="0" u="none" strike="noStrike" cap="none">
                <a:solidFill>
                  <a:schemeClr val="dk1"/>
                </a:solidFill>
                <a:latin typeface="Calibri"/>
                <a:ea typeface="Calibri"/>
                <a:cs typeface="Calibri"/>
                <a:sym typeface="Calibri"/>
              </a:rPr>
              <a:t>These recommendations will be focused on developing criteria for special collections material in-scope for EAST retention, as well as updat</a:t>
            </a:r>
            <a:r>
              <a:rPr lang="en-US"/>
              <a:t>ing the appropriate access and other policies relating to management of special collection titles. </a:t>
            </a:r>
            <a:endParaRPr/>
          </a:p>
          <a:p>
            <a:pPr marL="457200" lvl="0" indent="-304800" algn="l" rtl="0">
              <a:lnSpc>
                <a:spcPct val="100000"/>
              </a:lnSpc>
              <a:spcBef>
                <a:spcPts val="0"/>
              </a:spcBef>
              <a:spcAft>
                <a:spcPts val="0"/>
              </a:spcAft>
              <a:buSzPts val="1200"/>
              <a:buChar char="●"/>
            </a:pPr>
            <a:r>
              <a:rPr lang="en-US"/>
              <a:t>Following initial meetings, we divided the working group into two subgroups: one focused on undertaking a collection analysis pilot project, and the other focused on EAST policies and procedures.</a:t>
            </a:r>
            <a:endParaRPr/>
          </a:p>
          <a:p>
            <a:pPr marL="457200" lvl="0" indent="-304800" algn="l" rtl="0">
              <a:lnSpc>
                <a:spcPct val="100000"/>
              </a:lnSpc>
              <a:spcBef>
                <a:spcPts val="0"/>
              </a:spcBef>
              <a:spcAft>
                <a:spcPts val="0"/>
              </a:spcAft>
              <a:buSzPts val="1200"/>
              <a:buChar char="●"/>
            </a:pPr>
            <a:r>
              <a:rPr lang="en-US"/>
              <a:t>The first subgroup included 4 EAST libraries who provided extracts of their special collection titles to be loaded into Gold Rush to compare their collections to the current EAST retention commitments, which are from circulating print monograph collections.</a:t>
            </a:r>
            <a:endParaRPr/>
          </a:p>
          <a:p>
            <a:pPr marL="457200" marR="0" lvl="0" indent="-304800" algn="l" rtl="0">
              <a:lnSpc>
                <a:spcPct val="100000"/>
              </a:lnSpc>
              <a:spcBef>
                <a:spcPts val="0"/>
              </a:spcBef>
              <a:spcAft>
                <a:spcPts val="0"/>
              </a:spcAft>
              <a:buClr>
                <a:schemeClr val="dk1"/>
              </a:buClr>
              <a:buSzPts val="1200"/>
              <a:buFont typeface="Calibri"/>
              <a:buChar char="●"/>
            </a:pPr>
            <a:r>
              <a:rPr lang="en-US"/>
              <a:t>The data from this analysis was subsequently loaded into Tableau, a data visualization tool, to further facilitate analysis and discussion.</a:t>
            </a:r>
            <a:br>
              <a:rPr lang="en-US"/>
            </a:br>
            <a:endParaRPr/>
          </a:p>
        </p:txBody>
      </p:sp>
      <p:sp>
        <p:nvSpPr>
          <p:cNvPr id="92" name="Google Shape;92;p6:notes"/>
          <p:cNvSpPr txBox="1">
            <a:spLocks noGrp="1"/>
          </p:cNvSpPr>
          <p:nvPr>
            <p:ph type="sldNum" idx="12"/>
          </p:nvPr>
        </p:nvSpPr>
        <p:spPr>
          <a:xfrm>
            <a:off x="5265810" y="6658663"/>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759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d0cb9f6e0_0_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d0cb9f6e0_0_0:notes"/>
          <p:cNvSpPr txBox="1">
            <a:spLocks noGrp="1"/>
          </p:cNvSpPr>
          <p:nvPr>
            <p:ph type="body" idx="1"/>
          </p:nvPr>
        </p:nvSpPr>
        <p:spPr>
          <a:xfrm>
            <a:off x="929640" y="3373754"/>
            <a:ext cx="7437000" cy="2760300"/>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t>Between the data in Gold Rush - which allowed us to determine the uniqueness and overlap between the special collections of these 4 pilot libraries and EAST, and the visualization data that was available Tableau, we were able to drill down into various characteristics of the individual collections and better understand their relationship to the current EAST retention commitments in circulating collections.  As you see from the above, the overlap varies from just under 18% to over 35%.  The LC class profile is, in fact, quite similar to that of the full EAST collection with literature and history at well over 50%.</a:t>
            </a:r>
            <a:endParaRPr/>
          </a:p>
          <a:p>
            <a:pPr marL="0" lvl="0" indent="0" algn="l" rtl="0">
              <a:spcBef>
                <a:spcPts val="0"/>
              </a:spcBef>
              <a:spcAft>
                <a:spcPts val="0"/>
              </a:spcAft>
              <a:buNone/>
            </a:pPr>
            <a:endParaRPr/>
          </a:p>
        </p:txBody>
      </p:sp>
      <p:sp>
        <p:nvSpPr>
          <p:cNvPr id="100" name="Google Shape;100;g10d0cb9f6e0_0_0:notes"/>
          <p:cNvSpPr txBox="1">
            <a:spLocks noGrp="1"/>
          </p:cNvSpPr>
          <p:nvPr>
            <p:ph type="sldNum" idx="12"/>
          </p:nvPr>
        </p:nvSpPr>
        <p:spPr>
          <a:xfrm>
            <a:off x="5265810" y="6658663"/>
            <a:ext cx="4028400" cy="3516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8</a:t>
            </a:fld>
            <a:endParaRPr/>
          </a:p>
        </p:txBody>
      </p:sp>
    </p:spTree>
    <p:extLst>
      <p:ext uri="{BB962C8B-B14F-4D97-AF65-F5344CB8AC3E}">
        <p14:creationId xmlns:p14="http://schemas.microsoft.com/office/powerpoint/2010/main" val="346175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929640" y="3373754"/>
            <a:ext cx="7437120" cy="2760344"/>
          </a:xfrm>
          <a:prstGeom prst="rect">
            <a:avLst/>
          </a:prstGeom>
        </p:spPr>
        <p:txBody>
          <a:bodyPr spcFirstLastPara="1" wrap="square" lIns="90675" tIns="90675" rIns="90675" bIns="90675" anchor="t" anchorCtr="0">
            <a:noAutofit/>
          </a:bodyPr>
          <a:lstStyle/>
          <a:p>
            <a:pPr marL="0" lvl="0" indent="0" algn="l" rtl="0">
              <a:spcBef>
                <a:spcPts val="0"/>
              </a:spcBef>
              <a:spcAft>
                <a:spcPts val="0"/>
              </a:spcAft>
              <a:buNone/>
            </a:pPr>
            <a:r>
              <a:rPr lang="en-US"/>
              <a:t>The analysis subgroup reviewed the capabilities and general costs of both GreenGlass and Gold Rush in addition to completing the pilot project.  The policy group completed an updated EAST access policy which was subsequently approved by the Executive Committee.  </a:t>
            </a:r>
            <a:endParaRPr/>
          </a:p>
          <a:p>
            <a:pPr marL="0" lvl="0" indent="0" algn="l" rtl="0">
              <a:spcBef>
                <a:spcPts val="0"/>
              </a:spcBef>
              <a:spcAft>
                <a:spcPts val="0"/>
              </a:spcAft>
              <a:buNone/>
            </a:pPr>
            <a:r>
              <a:rPr lang="en-US"/>
              <a:t>Based on an initial review of the EAST ILL best practices, we will be reconvening the ILL Working Group to update this document  with consideration to the revised access policy.  </a:t>
            </a:r>
            <a:endParaRPr/>
          </a:p>
          <a:p>
            <a:pPr marL="0" lvl="0" indent="0" algn="l" rtl="0">
              <a:spcBef>
                <a:spcPts val="0"/>
              </a:spcBef>
              <a:spcAft>
                <a:spcPts val="0"/>
              </a:spcAft>
              <a:buNone/>
            </a:pPr>
            <a:r>
              <a:rPr lang="en-US"/>
              <a:t>This working group is in the process of finalizing recommendations for the EAST Executive Committee.</a:t>
            </a:r>
            <a:endParaRPr/>
          </a:p>
          <a:p>
            <a:pPr marL="0" lvl="0" indent="0" algn="l" rtl="0">
              <a:spcBef>
                <a:spcPts val="0"/>
              </a:spcBef>
              <a:spcAft>
                <a:spcPts val="0"/>
              </a:spcAft>
              <a:buNone/>
            </a:pPr>
            <a:r>
              <a:rPr lang="en-US"/>
              <a:t>Although still in draft form and not yet formally approved, we expect the recommendations will include:</a:t>
            </a:r>
            <a:endParaRPr/>
          </a:p>
          <a:p>
            <a:pPr marL="457200" lvl="0" indent="-304800" algn="l" rtl="0">
              <a:spcBef>
                <a:spcPts val="0"/>
              </a:spcBef>
              <a:spcAft>
                <a:spcPts val="0"/>
              </a:spcAft>
              <a:buSzPts val="1200"/>
              <a:buChar char="-"/>
            </a:pPr>
            <a:r>
              <a:rPr lang="en-US"/>
              <a:t>Development of an opt-in program for EAST libraries to include some or all of their special collections in EAST</a:t>
            </a:r>
            <a:endParaRPr/>
          </a:p>
          <a:p>
            <a:pPr marL="457200" lvl="0" indent="-304800" algn="l" rtl="0">
              <a:spcBef>
                <a:spcPts val="0"/>
              </a:spcBef>
              <a:spcAft>
                <a:spcPts val="0"/>
              </a:spcAft>
              <a:buSzPts val="1200"/>
              <a:buChar char="-"/>
            </a:pPr>
            <a:r>
              <a:rPr lang="en-US"/>
              <a:t>Ensure any future collection analyses include special collections</a:t>
            </a:r>
            <a:endParaRPr/>
          </a:p>
          <a:p>
            <a:pPr marL="457200" lvl="0" indent="-304800" algn="l" rtl="0">
              <a:spcBef>
                <a:spcPts val="0"/>
              </a:spcBef>
              <a:spcAft>
                <a:spcPts val="0"/>
              </a:spcAft>
              <a:buSzPts val="1200"/>
              <a:buChar char="-"/>
            </a:pPr>
            <a:r>
              <a:rPr lang="en-US"/>
              <a:t>As a result of our pilot, which showed that titles published since 1900 have a fairly high overlap with titles in circulating collections, some libraries may wish to include only post-1900 titles</a:t>
            </a:r>
            <a:endParaRPr/>
          </a:p>
          <a:p>
            <a:pPr marL="457200" lvl="0" indent="-304800" algn="l" rtl="0">
              <a:spcBef>
                <a:spcPts val="0"/>
              </a:spcBef>
              <a:spcAft>
                <a:spcPts val="0"/>
              </a:spcAft>
              <a:buSzPts val="1200"/>
              <a:buChar char="-"/>
            </a:pPr>
            <a:r>
              <a:rPr lang="en-US"/>
              <a:t>We would ask EAST members to vote on the new access policy</a:t>
            </a:r>
            <a:endParaRPr/>
          </a:p>
          <a:p>
            <a:pPr marL="457200" lvl="0" indent="-304800" algn="l" rtl="0">
              <a:spcBef>
                <a:spcPts val="0"/>
              </a:spcBef>
              <a:spcAft>
                <a:spcPts val="0"/>
              </a:spcAft>
              <a:buSzPts val="1200"/>
              <a:buChar char="-"/>
            </a:pPr>
            <a:r>
              <a:rPr lang="en-US"/>
              <a:t>And, we would work with the reconvened ILL Working Group to update the current best practices.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192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690935"/>
            <a:ext cx="9144000" cy="2097837"/>
          </a:xfrm>
          <a:prstGeom prst="rect">
            <a:avLst/>
          </a:prstGeom>
          <a:noFill/>
          <a:ln w="38100" cap="flat" cmpd="sng">
            <a:solidFill>
              <a:srgbClr val="A9C160"/>
            </a:solidFill>
            <a:prstDash val="solid"/>
            <a:round/>
            <a:headEnd type="none" w="sm" len="sm"/>
            <a:tailEnd type="none" w="sm" len="sm"/>
          </a:ln>
        </p:spPr>
        <p:txBody>
          <a:bodyPr spcFirstLastPara="1" wrap="square" lIns="91425" tIns="91425" rIns="91425" bIns="91425" anchor="b" anchorCtr="0">
            <a:noAutofit/>
          </a:bodyPr>
          <a:lstStyle>
            <a:lvl1pPr marR="0" lvl="0" algn="ctr">
              <a:lnSpc>
                <a:spcPct val="90000"/>
              </a:lnSpc>
              <a:spcBef>
                <a:spcPts val="0"/>
              </a:spcBef>
              <a:spcAft>
                <a:spcPts val="0"/>
              </a:spcAft>
              <a:buClr>
                <a:srgbClr val="D1D3D4"/>
              </a:buClr>
              <a:buSzPts val="6600"/>
              <a:buFont typeface="Candara"/>
              <a:buNone/>
              <a:defRPr sz="6600" b="0" i="1" u="none" strike="noStrike" cap="none">
                <a:solidFill>
                  <a:srgbClr val="D1D3D4"/>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1524000" y="3406001"/>
            <a:ext cx="9144000" cy="1655761"/>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rgbClr val="A9C160"/>
              </a:buClr>
              <a:buSzPts val="3200"/>
              <a:buFont typeface="Arial"/>
              <a:buNone/>
              <a:defRPr sz="3200" b="1" i="0" u="none" strike="noStrike" cap="none">
                <a:solidFill>
                  <a:srgbClr val="A9C160"/>
                </a:solidFill>
                <a:latin typeface="Candara"/>
                <a:ea typeface="Candara"/>
                <a:cs typeface="Candara"/>
                <a:sym typeface="Candara"/>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ndara"/>
                <a:ea typeface="Candara"/>
                <a:cs typeface="Candara"/>
                <a:sym typeface="Candara"/>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ndara"/>
                <a:ea typeface="Candara"/>
                <a:cs typeface="Candara"/>
                <a:sym typeface="Candara"/>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9pPr>
          </a:lstStyle>
          <a:p>
            <a:endParaRPr/>
          </a:p>
        </p:txBody>
      </p:sp>
      <p:sp>
        <p:nvSpPr>
          <p:cNvPr id="17" name="Google Shape;17;p2"/>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pic>
        <p:nvPicPr>
          <p:cNvPr id="18" name="Google Shape;18;p2"/>
          <p:cNvPicPr preferRelativeResize="0"/>
          <p:nvPr/>
        </p:nvPicPr>
        <p:blipFill rotWithShape="1">
          <a:blip r:embed="rId2">
            <a:alphaModFix/>
          </a:blip>
          <a:srcRect/>
          <a:stretch/>
        </p:blipFill>
        <p:spPr>
          <a:xfrm>
            <a:off x="0" y="5972364"/>
            <a:ext cx="2283333" cy="75780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4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1" name="Google Shape;21;p3"/>
          <p:cNvSpPr txBox="1">
            <a:spLocks noGrp="1"/>
          </p:cNvSpPr>
          <p:nvPr>
            <p:ph type="body" idx="1"/>
          </p:nvPr>
        </p:nvSpPr>
        <p:spPr>
          <a:xfrm>
            <a:off x="838200" y="1825627"/>
            <a:ext cx="5181600" cy="3976085"/>
          </a:xfrm>
          <a:prstGeom prst="rect">
            <a:avLst/>
          </a:prstGeom>
          <a:noFill/>
          <a:ln>
            <a:noFill/>
          </a:ln>
        </p:spPr>
        <p:txBody>
          <a:bodyPr spcFirstLastPara="1" wrap="square" lIns="91425" tIns="91425" rIns="91425" bIns="91425"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2" name="Google Shape;22;p3"/>
          <p:cNvSpPr txBox="1">
            <a:spLocks noGrp="1"/>
          </p:cNvSpPr>
          <p:nvPr>
            <p:ph type="body" idx="2"/>
          </p:nvPr>
        </p:nvSpPr>
        <p:spPr>
          <a:xfrm>
            <a:off x="6172200" y="1825627"/>
            <a:ext cx="5181600" cy="3976085"/>
          </a:xfrm>
          <a:prstGeom prst="rect">
            <a:avLst/>
          </a:prstGeom>
          <a:noFill/>
          <a:ln>
            <a:noFill/>
          </a:ln>
        </p:spPr>
        <p:txBody>
          <a:bodyPr spcFirstLastPara="1" wrap="square" lIns="91425" tIns="91425" rIns="91425" bIns="91425"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3" name="Google Shape;23;p3"/>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pic>
        <p:nvPicPr>
          <p:cNvPr id="26" name="Google Shape;26;p4"/>
          <p:cNvPicPr preferRelativeResize="0"/>
          <p:nvPr/>
        </p:nvPicPr>
        <p:blipFill rotWithShape="1">
          <a:blip r:embed="rId2">
            <a:alphaModFix/>
          </a:blip>
          <a:srcRect/>
          <a:stretch/>
        </p:blipFill>
        <p:spPr>
          <a:xfrm>
            <a:off x="2367721" y="3161431"/>
            <a:ext cx="7130543" cy="2847957"/>
          </a:xfrm>
          <a:prstGeom prst="rect">
            <a:avLst/>
          </a:prstGeom>
          <a:noFill/>
          <a:ln>
            <a:noFill/>
          </a:ln>
        </p:spPr>
      </p:pic>
      <p:sp>
        <p:nvSpPr>
          <p:cNvPr id="27" name="Google Shape;27;p4"/>
          <p:cNvSpPr txBox="1"/>
          <p:nvPr/>
        </p:nvSpPr>
        <p:spPr>
          <a:xfrm>
            <a:off x="3531035" y="463827"/>
            <a:ext cx="5129927"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Candara"/>
              <a:buNone/>
            </a:pPr>
            <a:r>
              <a:rPr lang="en-US" sz="8000" b="0" i="0" u="none" strike="noStrike" cap="none">
                <a:solidFill>
                  <a:schemeClr val="dk1"/>
                </a:solidFill>
                <a:latin typeface="Candara"/>
                <a:ea typeface="Candara"/>
                <a:cs typeface="Candara"/>
                <a:sym typeface="Candara"/>
              </a:rPr>
              <a:t>Thank  you.</a:t>
            </a: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a:off x="7181078" y="5202778"/>
            <a:ext cx="1662829" cy="8309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
              <a:buFont typeface="Candara"/>
              <a:buNone/>
            </a:pPr>
            <a:r>
              <a:rPr lang="en-US" sz="1200" b="0" i="0" u="none" strike="noStrike" cap="none">
                <a:solidFill>
                  <a:schemeClr val="dk1"/>
                </a:solidFill>
                <a:latin typeface="Candara"/>
                <a:ea typeface="Candara"/>
                <a:cs typeface="Candara"/>
                <a:sym typeface="Candara"/>
              </a:rPr>
              <a:t>Education, Owl graphics by Freepik, Flaticon, CC BY 3.0 (via Logo Maker)</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9787" y="457200"/>
            <a:ext cx="3932237" cy="1600198"/>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3200"/>
              <a:buFont typeface="Candara"/>
              <a:buNone/>
              <a:defRPr sz="32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5"/>
          <p:cNvSpPr txBox="1">
            <a:spLocks noGrp="1"/>
          </p:cNvSpPr>
          <p:nvPr>
            <p:ph type="body" idx="1"/>
          </p:nvPr>
        </p:nvSpPr>
        <p:spPr>
          <a:xfrm>
            <a:off x="5183187" y="987425"/>
            <a:ext cx="6172199" cy="4873623"/>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ndara"/>
                <a:ea typeface="Candara"/>
                <a:cs typeface="Candara"/>
                <a:sym typeface="Candara"/>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ndara"/>
                <a:ea typeface="Candara"/>
                <a:cs typeface="Candara"/>
                <a:sym typeface="Candara"/>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9pPr>
          </a:lstStyle>
          <a:p>
            <a:endParaRPr/>
          </a:p>
        </p:txBody>
      </p:sp>
      <p:sp>
        <p:nvSpPr>
          <p:cNvPr id="32" name="Google Shape;32;p5"/>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ndara"/>
                <a:ea typeface="Candara"/>
                <a:cs typeface="Candara"/>
                <a:sym typeface="Candara"/>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ndara"/>
                <a:ea typeface="Candara"/>
                <a:cs typeface="Candara"/>
                <a:sym typeface="Candara"/>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9pPr>
          </a:lstStyle>
          <a:p>
            <a:endParaRPr/>
          </a:p>
        </p:txBody>
      </p:sp>
      <p:sp>
        <p:nvSpPr>
          <p:cNvPr id="33" name="Google Shape;33;p5"/>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9787" y="457200"/>
            <a:ext cx="3932237" cy="1600198"/>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3200"/>
              <a:buFont typeface="Candara"/>
              <a:buNone/>
              <a:defRPr sz="32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6"/>
          <p:cNvSpPr>
            <a:spLocks noGrp="1"/>
          </p:cNvSpPr>
          <p:nvPr>
            <p:ph type="pic" idx="2"/>
          </p:nvPr>
        </p:nvSpPr>
        <p:spPr>
          <a:xfrm>
            <a:off x="5183187" y="987425"/>
            <a:ext cx="6172199" cy="4873623"/>
          </a:xfrm>
          <a:prstGeom prst="rect">
            <a:avLst/>
          </a:prstGeom>
          <a:noFill/>
          <a:ln>
            <a:noFill/>
          </a:ln>
        </p:spPr>
      </p:sp>
      <p:sp>
        <p:nvSpPr>
          <p:cNvPr id="37" name="Google Shape;37;p6"/>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ndara"/>
                <a:ea typeface="Candara"/>
                <a:cs typeface="Candara"/>
                <a:sym typeface="Candara"/>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ndara"/>
                <a:ea typeface="Candara"/>
                <a:cs typeface="Candara"/>
                <a:sym typeface="Candara"/>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ndara"/>
                <a:ea typeface="Candara"/>
                <a:cs typeface="Candara"/>
                <a:sym typeface="Candara"/>
              </a:defRPr>
            </a:lvl9pPr>
          </a:lstStyle>
          <a:p>
            <a:endParaRPr/>
          </a:p>
        </p:txBody>
      </p:sp>
      <p:sp>
        <p:nvSpPr>
          <p:cNvPr id="38" name="Google Shape;38;p6"/>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599" cy="1325562"/>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4400"/>
              <a:buFont typeface="Candara"/>
              <a:buNone/>
              <a:defRPr sz="44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7"/>
          <p:cNvSpPr txBox="1">
            <a:spLocks noGrp="1"/>
          </p:cNvSpPr>
          <p:nvPr>
            <p:ph type="body" idx="1"/>
          </p:nvPr>
        </p:nvSpPr>
        <p:spPr>
          <a:xfrm rot="5400000">
            <a:off x="4086542" y="-1422716"/>
            <a:ext cx="4018915" cy="10515599"/>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ndara"/>
                <a:ea typeface="Candara"/>
                <a:cs typeface="Candara"/>
                <a:sym typeface="Candara"/>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42" name="Google Shape;42;p7"/>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rot="5400000">
            <a:off x="7313173" y="1776850"/>
            <a:ext cx="5452350" cy="2628899"/>
          </a:xfrm>
          <a:prstGeom prst="rect">
            <a:avLst/>
          </a:prstGeom>
          <a:solidFill>
            <a:schemeClr val="lt1"/>
          </a:solidFill>
          <a:ln w="9525" cap="flat" cmpd="sng">
            <a:solidFill>
              <a:srgbClr val="B2407F"/>
            </a:solidFill>
            <a:prstDash val="solid"/>
            <a:round/>
            <a:headEnd type="none" w="sm" len="sm"/>
            <a:tailEnd type="none" w="sm" len="sm"/>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4400"/>
              <a:buFont typeface="Candara"/>
              <a:buNone/>
              <a:defRPr sz="4400" b="0"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8"/>
          <p:cNvSpPr txBox="1">
            <a:spLocks noGrp="1"/>
          </p:cNvSpPr>
          <p:nvPr>
            <p:ph type="body" idx="1"/>
          </p:nvPr>
        </p:nvSpPr>
        <p:spPr>
          <a:xfrm rot="5400000">
            <a:off x="1979173" y="-775849"/>
            <a:ext cx="5452350" cy="7734299"/>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ndara"/>
                <a:ea typeface="Candara"/>
                <a:cs typeface="Candara"/>
                <a:sym typeface="Candara"/>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46" name="Google Shape;46;p8"/>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599" cy="1325562"/>
          </a:xfrm>
          <a:prstGeom prst="rect">
            <a:avLst/>
          </a:prstGeom>
          <a:solidFill>
            <a:schemeClr val="lt1"/>
          </a:solidFill>
          <a:ln w="25400" cap="flat" cmpd="sng">
            <a:solidFill>
              <a:srgbClr val="D1D3D4"/>
            </a:solidFill>
            <a:prstDash val="solid"/>
            <a:round/>
            <a:headEnd type="none" w="sm" len="sm"/>
            <a:tailEnd type="none" w="sm" len="sm"/>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4400"/>
              <a:buFont typeface="Candara"/>
              <a:buNone/>
              <a:defRPr sz="4400" b="0" i="0" u="none" strike="noStrike" cap="none">
                <a:solidFill>
                  <a:schemeClr val="dk1"/>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599" cy="4018915"/>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ndara"/>
                <a:ea typeface="Candara"/>
                <a:cs typeface="Candara"/>
                <a:sym typeface="Canda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12" name="Google Shape;12;p1"/>
          <p:cNvSpPr txBox="1">
            <a:spLocks noGrp="1"/>
          </p:cNvSpPr>
          <p:nvPr>
            <p:ph type="ftr" idx="11"/>
          </p:nvPr>
        </p:nvSpPr>
        <p:spPr>
          <a:xfrm>
            <a:off x="4177862" y="6351269"/>
            <a:ext cx="41148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A9C"/>
              </a:buClr>
              <a:buSzPts val="1200"/>
              <a:buFont typeface="Candara"/>
              <a:buNone/>
              <a:defRPr sz="1200" b="0" i="0" u="none" strike="noStrike" cap="none">
                <a:solidFill>
                  <a:srgbClr val="888A9C"/>
                </a:solidFill>
                <a:latin typeface="Candara"/>
                <a:ea typeface="Candara"/>
                <a:cs typeface="Candara"/>
                <a:sym typeface="Candara"/>
              </a:defRPr>
            </a:lvl1pPr>
            <a:lvl2pPr marR="0" lvl="1"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chemeClr val="dk1"/>
              </a:buClr>
              <a:buSzPts val="1800"/>
              <a:buFont typeface="Candara"/>
              <a:buNone/>
              <a:defRPr sz="1800" b="0" i="0" u="none" strike="noStrike" cap="none">
                <a:solidFill>
                  <a:schemeClr val="dk1"/>
                </a:solidFill>
                <a:latin typeface="Candara"/>
                <a:ea typeface="Candara"/>
                <a:cs typeface="Candara"/>
                <a:sym typeface="Candara"/>
              </a:defRPr>
            </a:lvl9pPr>
          </a:lstStyle>
          <a:p>
            <a:endParaRPr/>
          </a:p>
        </p:txBody>
      </p:sp>
      <p:pic>
        <p:nvPicPr>
          <p:cNvPr id="13" name="Google Shape;13;p1"/>
          <p:cNvPicPr preferRelativeResize="0"/>
          <p:nvPr/>
        </p:nvPicPr>
        <p:blipFill rotWithShape="1">
          <a:blip r:embed="rId9">
            <a:alphaModFix/>
          </a:blip>
          <a:srcRect/>
          <a:stretch/>
        </p:blipFill>
        <p:spPr>
          <a:xfrm>
            <a:off x="7709110" y="6079594"/>
            <a:ext cx="4404358" cy="7543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astlibraries.org/sites/default/files/BLC_Uploads/Best%20Practices%20for%20EAST%20ILL_EC%20edited%202019031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rosemontsharedprintalliance.org/sites/rosemontsharedprintalliance.org/files/Rosemont_Alliance_Access_Principles_2018_06_0.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rl.edu/events/pan-ala-midwinter-2021-onl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9"/>
          <p:cNvSpPr txBox="1">
            <a:spLocks noGrp="1"/>
          </p:cNvSpPr>
          <p:nvPr>
            <p:ph type="ctrTitle"/>
          </p:nvPr>
        </p:nvSpPr>
        <p:spPr>
          <a:xfrm>
            <a:off x="1524000" y="690935"/>
            <a:ext cx="9144000" cy="2097837"/>
          </a:xfrm>
          <a:prstGeom prst="rect">
            <a:avLst/>
          </a:prstGeom>
          <a:noFill/>
          <a:ln w="38100" cap="flat" cmpd="sng">
            <a:solidFill>
              <a:srgbClr val="A9C160"/>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B2407F"/>
              </a:buClr>
              <a:buSzPts val="1650"/>
              <a:buFont typeface="Candara"/>
              <a:buNone/>
            </a:pPr>
            <a:r>
              <a:rPr lang="en-US" sz="6600" b="0" i="0" u="none" strike="noStrike" cap="none">
                <a:solidFill>
                  <a:srgbClr val="B2407F"/>
                </a:solidFill>
                <a:latin typeface="Candara"/>
                <a:ea typeface="Candara"/>
                <a:cs typeface="Candara"/>
                <a:sym typeface="Candara"/>
              </a:rPr>
              <a:t>An Update on EAST</a:t>
            </a:r>
            <a:endParaRPr sz="6600" b="0" i="1" u="none" strike="noStrike" cap="none">
              <a:solidFill>
                <a:srgbClr val="D1D3D4"/>
              </a:solidFill>
              <a:latin typeface="Candara"/>
              <a:ea typeface="Candara"/>
              <a:cs typeface="Candara"/>
              <a:sym typeface="Candara"/>
            </a:endParaRPr>
          </a:p>
        </p:txBody>
      </p:sp>
      <p:sp>
        <p:nvSpPr>
          <p:cNvPr id="52" name="Google Shape;52;p9"/>
          <p:cNvSpPr txBox="1">
            <a:spLocks noGrp="1"/>
          </p:cNvSpPr>
          <p:nvPr>
            <p:ph type="subTitle" idx="1"/>
          </p:nvPr>
        </p:nvSpPr>
        <p:spPr>
          <a:xfrm>
            <a:off x="1524000" y="3406001"/>
            <a:ext cx="9144000" cy="16557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9C160"/>
              </a:buClr>
              <a:buSzPts val="800"/>
              <a:buFont typeface="Arial"/>
              <a:buNone/>
            </a:pPr>
            <a:r>
              <a:rPr lang="en-US" sz="3200" b="0" i="0" u="none" strike="noStrike" cap="none">
                <a:solidFill>
                  <a:srgbClr val="A9C160"/>
                </a:solidFill>
                <a:latin typeface="Candara"/>
                <a:ea typeface="Candara"/>
                <a:cs typeface="Candara"/>
                <a:sym typeface="Candara"/>
              </a:rPr>
              <a:t>PAN Forum</a:t>
            </a:r>
            <a:endParaRPr/>
          </a:p>
          <a:p>
            <a:pPr marL="0" marR="0" lvl="0" indent="0" algn="ctr" rtl="0">
              <a:lnSpc>
                <a:spcPct val="90000"/>
              </a:lnSpc>
              <a:spcBef>
                <a:spcPts val="0"/>
              </a:spcBef>
              <a:spcAft>
                <a:spcPts val="0"/>
              </a:spcAft>
              <a:buClr>
                <a:srgbClr val="A9C160"/>
              </a:buClr>
              <a:buSzPts val="800"/>
              <a:buFont typeface="Arial"/>
              <a:buNone/>
            </a:pPr>
            <a:r>
              <a:rPr lang="en-US" b="0"/>
              <a:t>Friday, January 21, 2022</a:t>
            </a:r>
            <a:endParaRPr/>
          </a:p>
          <a:p>
            <a:pPr marL="0" marR="0" lvl="0" indent="0" algn="ctr" rtl="0">
              <a:lnSpc>
                <a:spcPct val="90000"/>
              </a:lnSpc>
              <a:spcBef>
                <a:spcPts val="0"/>
              </a:spcBef>
              <a:spcAft>
                <a:spcPts val="0"/>
              </a:spcAft>
              <a:buClr>
                <a:srgbClr val="A9C160"/>
              </a:buClr>
              <a:buSzPts val="800"/>
              <a:buFont typeface="Arial"/>
              <a:buNone/>
            </a:pPr>
            <a:r>
              <a:rPr lang="en-US" sz="3200" b="0" i="0" u="none" strike="noStrike" cap="none">
                <a:solidFill>
                  <a:srgbClr val="A9C160"/>
                </a:solidFill>
                <a:latin typeface="Candara"/>
                <a:ea typeface="Candara"/>
                <a:cs typeface="Candara"/>
                <a:sym typeface="Candara"/>
              </a:rPr>
              <a:t>Susan Stearns, EAST Project Director</a:t>
            </a:r>
            <a:endParaRPr sz="3200" b="0" i="0" u="none" strike="noStrike" cap="none">
              <a:solidFill>
                <a:srgbClr val="A9C160"/>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EAST and Access Today</a:t>
            </a:r>
            <a:endParaRPr/>
          </a:p>
        </p:txBody>
      </p:sp>
      <p:sp>
        <p:nvSpPr>
          <p:cNvPr id="121" name="Google Shape;121;p18"/>
          <p:cNvSpPr txBox="1">
            <a:spLocks noGrp="1"/>
          </p:cNvSpPr>
          <p:nvPr>
            <p:ph type="body" idx="1"/>
          </p:nvPr>
        </p:nvSpPr>
        <p:spPr>
          <a:xfrm>
            <a:off x="838200" y="1690687"/>
            <a:ext cx="11353800"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MOU: EAST is a light archive with volumes available for circulation</a:t>
            </a:r>
            <a:endParaRPr/>
          </a:p>
          <a:p>
            <a:pPr marL="457200" lvl="0" indent="-406400" algn="l" rtl="0">
              <a:lnSpc>
                <a:spcPct val="90000"/>
              </a:lnSpc>
              <a:spcBef>
                <a:spcPts val="1000"/>
              </a:spcBef>
              <a:spcAft>
                <a:spcPts val="0"/>
              </a:spcAft>
              <a:buSzPts val="2800"/>
              <a:buChar char="•"/>
            </a:pPr>
            <a:r>
              <a:rPr lang="en-US"/>
              <a:t>MOU: EAST strongly supports free lending across the libraries; members use their own institutional policies</a:t>
            </a:r>
            <a:endParaRPr/>
          </a:p>
          <a:p>
            <a:pPr marL="457200" lvl="0" indent="-406400" algn="l" rtl="0">
              <a:lnSpc>
                <a:spcPct val="90000"/>
              </a:lnSpc>
              <a:spcBef>
                <a:spcPts val="1000"/>
              </a:spcBef>
              <a:spcAft>
                <a:spcPts val="0"/>
              </a:spcAft>
              <a:buSzPts val="2800"/>
              <a:buChar char="•"/>
            </a:pPr>
            <a:r>
              <a:rPr lang="en-US"/>
              <a:t>EAST Major Operating Policies: Re-iterates MOU and adds digital delivery option to physical lending</a:t>
            </a:r>
            <a:endParaRPr/>
          </a:p>
          <a:p>
            <a:pPr marL="457200" lvl="0" indent="-406400" algn="l" rtl="0">
              <a:lnSpc>
                <a:spcPct val="90000"/>
              </a:lnSpc>
              <a:spcBef>
                <a:spcPts val="1000"/>
              </a:spcBef>
              <a:spcAft>
                <a:spcPts val="0"/>
              </a:spcAft>
              <a:buSzPts val="2800"/>
              <a:buChar char="•"/>
            </a:pPr>
            <a:r>
              <a:rPr lang="en-US" u="sng">
                <a:solidFill>
                  <a:schemeClr val="hlink"/>
                </a:solidFill>
                <a:hlinkClick r:id="rId3"/>
              </a:rPr>
              <a:t>Best Practices for ILL</a:t>
            </a:r>
            <a:r>
              <a:rPr lang="en-US"/>
              <a:t>: Developed by ILL Working Group; Operational details including availability of Rapid Pod and OCLC GAC (Group Access Capability) to support ILL</a:t>
            </a:r>
            <a:endParaRPr/>
          </a:p>
          <a:p>
            <a:pPr marL="457200" lvl="0" indent="-406400" algn="l" rtl="0">
              <a:lnSpc>
                <a:spcPct val="90000"/>
              </a:lnSpc>
              <a:spcBef>
                <a:spcPts val="1000"/>
              </a:spcBef>
              <a:spcAft>
                <a:spcPts val="0"/>
              </a:spcAft>
              <a:buSzPts val="2800"/>
              <a:buChar char="•"/>
            </a:pPr>
            <a:r>
              <a:rPr lang="en-US"/>
              <a:t>Rosemont Alliance for Shared Print </a:t>
            </a:r>
            <a:r>
              <a:rPr lang="en-US" u="sng">
                <a:solidFill>
                  <a:schemeClr val="hlink"/>
                </a:solidFill>
                <a:hlinkClick r:id="rId4"/>
              </a:rPr>
              <a:t>Access Principles</a:t>
            </a:r>
            <a:r>
              <a:rPr lang="en-US"/>
              <a:t>: Focus on fulfillment of requests for retained serials and journals titles</a:t>
            </a:r>
            <a:endParaRPr/>
          </a:p>
          <a:p>
            <a:pPr marL="457200" lvl="0" indent="-228600" algn="l" rtl="0">
              <a:lnSpc>
                <a:spcPct val="90000"/>
              </a:lnSpc>
              <a:spcBef>
                <a:spcPts val="1000"/>
              </a:spcBef>
              <a:spcAft>
                <a:spcPts val="0"/>
              </a:spcAft>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The Access Working Group</a:t>
            </a:r>
            <a:endParaRPr/>
          </a:p>
        </p:txBody>
      </p:sp>
      <p:sp>
        <p:nvSpPr>
          <p:cNvPr id="128" name="Google Shape;128;p19"/>
          <p:cNvSpPr txBox="1">
            <a:spLocks noGrp="1"/>
          </p:cNvSpPr>
          <p:nvPr>
            <p:ph type="body" idx="1"/>
          </p:nvPr>
        </p:nvSpPr>
        <p:spPr>
          <a:xfrm>
            <a:off x="838200" y="1825627"/>
            <a:ext cx="5181600"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Began work in Sept, 2021</a:t>
            </a:r>
            <a:endParaRPr/>
          </a:p>
          <a:p>
            <a:pPr marL="457200" lvl="0" indent="-406400" algn="l" rtl="0">
              <a:lnSpc>
                <a:spcPct val="90000"/>
              </a:lnSpc>
              <a:spcBef>
                <a:spcPts val="1000"/>
              </a:spcBef>
              <a:spcAft>
                <a:spcPts val="0"/>
              </a:spcAft>
              <a:buSzPts val="2800"/>
              <a:buChar char="•"/>
            </a:pPr>
            <a:r>
              <a:rPr lang="en-US"/>
              <a:t>Includes 3 from Exec Comm and 7 library staff from access services, ILL and cataloging</a:t>
            </a:r>
            <a:endParaRPr/>
          </a:p>
          <a:p>
            <a:pPr marL="457200" lvl="0" indent="-406400" algn="l" rtl="0">
              <a:lnSpc>
                <a:spcPct val="90000"/>
              </a:lnSpc>
              <a:spcBef>
                <a:spcPts val="1000"/>
              </a:spcBef>
              <a:spcAft>
                <a:spcPts val="0"/>
              </a:spcAft>
              <a:buSzPts val="2800"/>
              <a:buChar char="•"/>
            </a:pPr>
            <a:r>
              <a:rPr lang="en-US"/>
              <a:t>Initial areas of focus:</a:t>
            </a:r>
            <a:endParaRPr/>
          </a:p>
          <a:p>
            <a:pPr marL="914400" lvl="1" indent="-381000" algn="l" rtl="0">
              <a:lnSpc>
                <a:spcPct val="90000"/>
              </a:lnSpc>
              <a:spcBef>
                <a:spcPts val="500"/>
              </a:spcBef>
              <a:spcAft>
                <a:spcPts val="0"/>
              </a:spcAft>
              <a:buSzPts val="2400"/>
              <a:buChar char="•"/>
            </a:pPr>
            <a:r>
              <a:rPr lang="en-US"/>
              <a:t>Analysis of ILL usage </a:t>
            </a:r>
            <a:endParaRPr/>
          </a:p>
          <a:p>
            <a:pPr marL="914400" lvl="1" indent="-381000" algn="l" rtl="0">
              <a:lnSpc>
                <a:spcPct val="90000"/>
              </a:lnSpc>
              <a:spcBef>
                <a:spcPts val="500"/>
              </a:spcBef>
              <a:spcAft>
                <a:spcPts val="0"/>
              </a:spcAft>
              <a:buSzPts val="2400"/>
              <a:buChar char="•"/>
            </a:pPr>
            <a:r>
              <a:rPr lang="en-US"/>
              <a:t>Resources and support for digitization – local digitization, CDL initiatives</a:t>
            </a:r>
            <a:endParaRPr/>
          </a:p>
          <a:p>
            <a:pPr marL="457200" lvl="0" indent="-406400" algn="l" rtl="0">
              <a:lnSpc>
                <a:spcPct val="90000"/>
              </a:lnSpc>
              <a:spcBef>
                <a:spcPts val="1000"/>
              </a:spcBef>
              <a:spcAft>
                <a:spcPts val="0"/>
              </a:spcAft>
              <a:buSzPts val="2800"/>
              <a:buChar char="•"/>
            </a:pPr>
            <a:r>
              <a:rPr lang="en-US"/>
              <a:t>Anticipate recommendations to EC by summer</a:t>
            </a:r>
            <a:endParaRPr/>
          </a:p>
          <a:p>
            <a:pPr marL="457200" lvl="0" indent="-228600" algn="l" rtl="0">
              <a:lnSpc>
                <a:spcPct val="90000"/>
              </a:lnSpc>
              <a:spcBef>
                <a:spcPts val="1000"/>
              </a:spcBef>
              <a:spcAft>
                <a:spcPts val="0"/>
              </a:spcAft>
              <a:buSzPts val="2800"/>
              <a:buNone/>
            </a:pPr>
            <a:endParaRPr/>
          </a:p>
        </p:txBody>
      </p:sp>
      <p:sp>
        <p:nvSpPr>
          <p:cNvPr id="129" name="Google Shape;129;p19"/>
          <p:cNvSpPr txBox="1">
            <a:spLocks noGrp="1"/>
          </p:cNvSpPr>
          <p:nvPr>
            <p:ph type="body" idx="2"/>
          </p:nvPr>
        </p:nvSpPr>
        <p:spPr>
          <a:xfrm>
            <a:off x="6172200" y="1825625"/>
            <a:ext cx="5181600" cy="44103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Pilot ILL data analysis project</a:t>
            </a:r>
            <a:endParaRPr/>
          </a:p>
          <a:p>
            <a:pPr marL="914400" lvl="1" indent="-381000" algn="l" rtl="0">
              <a:lnSpc>
                <a:spcPct val="90000"/>
              </a:lnSpc>
              <a:spcBef>
                <a:spcPts val="500"/>
              </a:spcBef>
              <a:spcAft>
                <a:spcPts val="0"/>
              </a:spcAft>
              <a:buSzPts val="2400"/>
              <a:buChar char="•"/>
            </a:pPr>
            <a:r>
              <a:rPr lang="en-US"/>
              <a:t>Data from OCLC (Group Access Capability) from 2016 forward</a:t>
            </a:r>
            <a:endParaRPr/>
          </a:p>
          <a:p>
            <a:pPr marL="914400" lvl="1" indent="-381000" algn="l" rtl="0">
              <a:lnSpc>
                <a:spcPct val="90000"/>
              </a:lnSpc>
              <a:spcBef>
                <a:spcPts val="500"/>
              </a:spcBef>
              <a:spcAft>
                <a:spcPts val="0"/>
              </a:spcAft>
              <a:buSzPts val="2400"/>
              <a:buChar char="•"/>
            </a:pPr>
            <a:r>
              <a:rPr lang="en-US"/>
              <a:t>Data from Rapid from 2019 forward</a:t>
            </a:r>
            <a:endParaRPr/>
          </a:p>
          <a:p>
            <a:pPr marL="914400" lvl="1" indent="-381000" algn="l" rtl="0">
              <a:lnSpc>
                <a:spcPct val="90000"/>
              </a:lnSpc>
              <a:spcBef>
                <a:spcPts val="500"/>
              </a:spcBef>
              <a:spcAft>
                <a:spcPts val="0"/>
              </a:spcAft>
              <a:buSzPts val="2400"/>
              <a:buChar char="•"/>
            </a:pPr>
            <a:r>
              <a:rPr lang="en-US"/>
              <a:t>First: Compare retained and non-retained ILL, look at digital surrogates</a:t>
            </a:r>
            <a:endParaRPr/>
          </a:p>
          <a:p>
            <a:pPr marL="914400" lvl="1" indent="-381000" algn="l" rtl="0">
              <a:lnSpc>
                <a:spcPct val="90000"/>
              </a:lnSpc>
              <a:spcBef>
                <a:spcPts val="500"/>
              </a:spcBef>
              <a:spcAft>
                <a:spcPts val="0"/>
              </a:spcAft>
              <a:buSzPts val="2400"/>
              <a:buChar char="•"/>
            </a:pPr>
            <a:r>
              <a:rPr lang="en-US"/>
              <a:t>Next: What data is practical to obtain and to use, and what questions are reasonable to answer from the data available.</a:t>
            </a:r>
            <a:endParaRPr/>
          </a:p>
          <a:p>
            <a:pPr marL="914400" lvl="1" indent="-228600" algn="l" rtl="0">
              <a:lnSpc>
                <a:spcPct val="90000"/>
              </a:lnSpc>
              <a:spcBef>
                <a:spcPts val="500"/>
              </a:spcBef>
              <a:spcAft>
                <a:spcPts val="0"/>
              </a:spcAft>
              <a:buSzPts val="2400"/>
              <a:buNone/>
            </a:pPr>
            <a:endParaRPr/>
          </a:p>
          <a:p>
            <a:pPr marL="914400" lvl="1" indent="-228600" algn="l" rtl="0">
              <a:lnSpc>
                <a:spcPct val="90000"/>
              </a:lnSpc>
              <a:spcBef>
                <a:spcPts val="500"/>
              </a:spcBef>
              <a:spcAft>
                <a:spcPts val="0"/>
              </a:spcAft>
              <a:buSzPts val="2400"/>
              <a:buNone/>
            </a:pPr>
            <a:endParaRPr/>
          </a:p>
          <a:p>
            <a:pPr marL="914400" lvl="1" indent="-228600" algn="l" rtl="0">
              <a:lnSpc>
                <a:spcPct val="90000"/>
              </a:lnSpc>
              <a:spcBef>
                <a:spcPts val="500"/>
              </a:spcBef>
              <a:spcAft>
                <a:spcPts val="0"/>
              </a:spcAft>
              <a:buSzPts val="2400"/>
              <a:buNone/>
            </a:pPr>
            <a:endParaRPr/>
          </a:p>
          <a:p>
            <a:pPr marL="914400" lvl="1" indent="-228600" algn="l" rtl="0">
              <a:lnSpc>
                <a:spcPct val="90000"/>
              </a:lnSpc>
              <a:spcBef>
                <a:spcPts val="500"/>
              </a:spcBef>
              <a:spcAft>
                <a:spcPts val="0"/>
              </a:spcAft>
              <a:buSzPts val="2400"/>
              <a:buNone/>
            </a:pPr>
            <a:endParaRPr>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Access WG: Digitization</a:t>
            </a:r>
            <a:endParaRPr/>
          </a:p>
        </p:txBody>
      </p:sp>
      <p:sp>
        <p:nvSpPr>
          <p:cNvPr id="136" name="Google Shape;136;p20"/>
          <p:cNvSpPr txBox="1">
            <a:spLocks noGrp="1"/>
          </p:cNvSpPr>
          <p:nvPr>
            <p:ph type="body" idx="1"/>
          </p:nvPr>
        </p:nvSpPr>
        <p:spPr>
          <a:xfrm>
            <a:off x="838200" y="1593875"/>
            <a:ext cx="5181600" cy="48243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What kind of reports can EAST provide on demand to member libraries in support of local digitization?</a:t>
            </a:r>
            <a:endParaRPr/>
          </a:p>
          <a:p>
            <a:pPr marL="457200" lvl="0" indent="-406400" algn="l" rtl="0">
              <a:lnSpc>
                <a:spcPct val="90000"/>
              </a:lnSpc>
              <a:spcBef>
                <a:spcPts val="1000"/>
              </a:spcBef>
              <a:spcAft>
                <a:spcPts val="0"/>
              </a:spcAft>
              <a:buSzPts val="2800"/>
              <a:buChar char="•"/>
            </a:pPr>
            <a:r>
              <a:rPr lang="en-US"/>
              <a:t>Can/should EAST play a greater role?  </a:t>
            </a:r>
            <a:endParaRPr/>
          </a:p>
          <a:p>
            <a:pPr marL="457200" lvl="0" indent="-406400" algn="l" rtl="0">
              <a:lnSpc>
                <a:spcPct val="90000"/>
              </a:lnSpc>
              <a:spcBef>
                <a:spcPts val="1000"/>
              </a:spcBef>
              <a:spcAft>
                <a:spcPts val="0"/>
              </a:spcAft>
              <a:buSzPts val="2800"/>
              <a:buChar char="•"/>
            </a:pPr>
            <a:r>
              <a:rPr lang="en-US"/>
              <a:t>Can the ILL data analyses inform digitization?</a:t>
            </a:r>
            <a:endParaRPr/>
          </a:p>
          <a:p>
            <a:pPr marL="457200" lvl="0" indent="-406400" algn="l" rtl="0">
              <a:lnSpc>
                <a:spcPct val="90000"/>
              </a:lnSpc>
              <a:spcBef>
                <a:spcPts val="1000"/>
              </a:spcBef>
              <a:spcAft>
                <a:spcPts val="0"/>
              </a:spcAft>
              <a:buSzPts val="2800"/>
              <a:buChar char="•"/>
            </a:pPr>
            <a:r>
              <a:rPr lang="en-US"/>
              <a:t>Role of CDL?</a:t>
            </a:r>
            <a:endParaRPr/>
          </a:p>
          <a:p>
            <a:pPr marL="457200" lvl="0" indent="-406400" algn="l" rtl="0">
              <a:lnSpc>
                <a:spcPct val="90000"/>
              </a:lnSpc>
              <a:spcBef>
                <a:spcPts val="1000"/>
              </a:spcBef>
              <a:spcAft>
                <a:spcPts val="0"/>
              </a:spcAft>
              <a:buSzPts val="2800"/>
              <a:buChar char="•"/>
            </a:pPr>
            <a:r>
              <a:rPr lang="en-US"/>
              <a:t>What is mechanism for discoverability?</a:t>
            </a:r>
            <a:endParaRPr/>
          </a:p>
        </p:txBody>
      </p:sp>
      <p:sp>
        <p:nvSpPr>
          <p:cNvPr id="137" name="Google Shape;137;p20"/>
          <p:cNvSpPr txBox="1">
            <a:spLocks noGrp="1"/>
          </p:cNvSpPr>
          <p:nvPr>
            <p:ph type="body" idx="2"/>
          </p:nvPr>
        </p:nvSpPr>
        <p:spPr>
          <a:xfrm>
            <a:off x="6096000" y="1825625"/>
            <a:ext cx="5181600" cy="43608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Reports:</a:t>
            </a:r>
            <a:endParaRPr/>
          </a:p>
          <a:p>
            <a:pPr marL="914400" lvl="1" indent="-381000" algn="l" rtl="0">
              <a:lnSpc>
                <a:spcPct val="90000"/>
              </a:lnSpc>
              <a:spcBef>
                <a:spcPts val="500"/>
              </a:spcBef>
              <a:spcAft>
                <a:spcPts val="0"/>
              </a:spcAft>
              <a:buSzPts val="2400"/>
              <a:buChar char="•"/>
            </a:pPr>
            <a:r>
              <a:rPr lang="en-US"/>
              <a:t>Public domain</a:t>
            </a:r>
            <a:endParaRPr/>
          </a:p>
          <a:p>
            <a:pPr marL="914400" lvl="1" indent="-381000" algn="l" rtl="0">
              <a:lnSpc>
                <a:spcPct val="90000"/>
              </a:lnSpc>
              <a:spcBef>
                <a:spcPts val="500"/>
              </a:spcBef>
              <a:spcAft>
                <a:spcPts val="0"/>
              </a:spcAft>
              <a:buSzPts val="2400"/>
              <a:buChar char="•"/>
            </a:pPr>
            <a:r>
              <a:rPr lang="en-US"/>
              <a:t>Not available digitally</a:t>
            </a:r>
            <a:endParaRPr/>
          </a:p>
          <a:p>
            <a:pPr marL="914400" lvl="1" indent="-381000" algn="l" rtl="0">
              <a:lnSpc>
                <a:spcPct val="90000"/>
              </a:lnSpc>
              <a:spcBef>
                <a:spcPts val="500"/>
              </a:spcBef>
              <a:spcAft>
                <a:spcPts val="0"/>
              </a:spcAft>
              <a:buSzPts val="2400"/>
              <a:buChar char="•"/>
            </a:pPr>
            <a:r>
              <a:rPr lang="en-US"/>
              <a:t>Widely used</a:t>
            </a:r>
            <a:endParaRPr/>
          </a:p>
          <a:p>
            <a:pPr marL="914400" lvl="1" indent="-381000" algn="l" rtl="0">
              <a:lnSpc>
                <a:spcPct val="90000"/>
              </a:lnSpc>
              <a:spcBef>
                <a:spcPts val="500"/>
              </a:spcBef>
              <a:spcAft>
                <a:spcPts val="0"/>
              </a:spcAft>
              <a:buSzPts val="2400"/>
              <a:buChar char="•"/>
            </a:pPr>
            <a:r>
              <a:rPr lang="en-US"/>
              <a:t>Scarcely held</a:t>
            </a:r>
            <a:endParaRPr/>
          </a:p>
          <a:p>
            <a:pPr marL="914400" lvl="1" indent="-381000" algn="l" rtl="0">
              <a:lnSpc>
                <a:spcPct val="90000"/>
              </a:lnSpc>
              <a:spcBef>
                <a:spcPts val="500"/>
              </a:spcBef>
              <a:spcAft>
                <a:spcPts val="0"/>
              </a:spcAft>
              <a:buSzPts val="2400"/>
              <a:buChar char="•"/>
            </a:pPr>
            <a:r>
              <a:rPr lang="en-US"/>
              <a:t>Publication data</a:t>
            </a:r>
            <a:endParaRPr/>
          </a:p>
          <a:p>
            <a:pPr marL="914400" lvl="1" indent="-381000" algn="l" rtl="0">
              <a:lnSpc>
                <a:spcPct val="90000"/>
              </a:lnSpc>
              <a:spcBef>
                <a:spcPts val="500"/>
              </a:spcBef>
              <a:spcAft>
                <a:spcPts val="0"/>
              </a:spcAft>
              <a:buSzPts val="2400"/>
              <a:buChar char="•"/>
            </a:pPr>
            <a:r>
              <a:rPr lang="en-US"/>
              <a:t>Diversity of voices</a:t>
            </a:r>
            <a:endParaRPr/>
          </a:p>
          <a:p>
            <a:pPr marL="457200" lvl="0" indent="-406400" algn="l" rtl="0">
              <a:lnSpc>
                <a:spcPct val="90000"/>
              </a:lnSpc>
              <a:spcBef>
                <a:spcPts val="1000"/>
              </a:spcBef>
              <a:spcAft>
                <a:spcPts val="0"/>
              </a:spcAft>
              <a:buSzPts val="2800"/>
              <a:buChar char="•"/>
            </a:pPr>
            <a:r>
              <a:rPr lang="en-US"/>
              <a:t>Rollout to EAST member libraries – multiple avenues needed.  Pilot with the WG.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Implications for collaboration</a:t>
            </a:r>
            <a:endParaRPr/>
          </a:p>
        </p:txBody>
      </p:sp>
      <p:sp>
        <p:nvSpPr>
          <p:cNvPr id="143" name="Google Shape;143;p21"/>
          <p:cNvSpPr txBox="1">
            <a:spLocks noGrp="1"/>
          </p:cNvSpPr>
          <p:nvPr>
            <p:ph type="body" idx="1"/>
          </p:nvPr>
        </p:nvSpPr>
        <p:spPr>
          <a:xfrm>
            <a:off x="838200" y="1825627"/>
            <a:ext cx="5181600"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For resource sharing data:	</a:t>
            </a:r>
            <a:endParaRPr/>
          </a:p>
          <a:p>
            <a:pPr marL="914400" lvl="1" indent="-381000" algn="l" rtl="0">
              <a:lnSpc>
                <a:spcPct val="90000"/>
              </a:lnSpc>
              <a:spcBef>
                <a:spcPts val="500"/>
              </a:spcBef>
              <a:spcAft>
                <a:spcPts val="0"/>
              </a:spcAft>
              <a:buSzPts val="2400"/>
              <a:buChar char="•"/>
            </a:pPr>
            <a:r>
              <a:rPr lang="en-US"/>
              <a:t>With service providers: to recognize retained titles</a:t>
            </a:r>
            <a:endParaRPr/>
          </a:p>
          <a:p>
            <a:pPr marL="914400" lvl="1" indent="-381000" algn="l" rtl="0">
              <a:lnSpc>
                <a:spcPct val="90000"/>
              </a:lnSpc>
              <a:spcBef>
                <a:spcPts val="500"/>
              </a:spcBef>
              <a:spcAft>
                <a:spcPts val="0"/>
              </a:spcAft>
              <a:buSzPts val="2400"/>
              <a:buChar char="•"/>
            </a:pPr>
            <a:r>
              <a:rPr lang="en-US"/>
              <a:t>With other shared print programs: to develop collection &amp; analysis methodologies</a:t>
            </a:r>
            <a:endParaRPr/>
          </a:p>
          <a:p>
            <a:pPr marL="914400" lvl="1" indent="-381000" algn="l" rtl="0">
              <a:lnSpc>
                <a:spcPct val="90000"/>
              </a:lnSpc>
              <a:spcBef>
                <a:spcPts val="500"/>
              </a:spcBef>
              <a:spcAft>
                <a:spcPts val="0"/>
              </a:spcAft>
              <a:buSzPts val="2400"/>
              <a:buChar char="•"/>
            </a:pPr>
            <a:r>
              <a:rPr lang="en-US"/>
              <a:t>With other libraries and shared print programs: to share data and results of analysis</a:t>
            </a:r>
            <a:endParaRPr/>
          </a:p>
        </p:txBody>
      </p:sp>
      <p:sp>
        <p:nvSpPr>
          <p:cNvPr id="144" name="Google Shape;144;p21"/>
          <p:cNvSpPr txBox="1">
            <a:spLocks noGrp="1"/>
          </p:cNvSpPr>
          <p:nvPr>
            <p:ph type="body" idx="2"/>
          </p:nvPr>
        </p:nvSpPr>
        <p:spPr>
          <a:xfrm>
            <a:off x="6172200" y="1825627"/>
            <a:ext cx="5181600"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To support digitization:</a:t>
            </a:r>
            <a:endParaRPr/>
          </a:p>
          <a:p>
            <a:pPr marL="914400" lvl="1" indent="-381000" algn="l" rtl="0">
              <a:lnSpc>
                <a:spcPct val="90000"/>
              </a:lnSpc>
              <a:spcBef>
                <a:spcPts val="500"/>
              </a:spcBef>
              <a:spcAft>
                <a:spcPts val="0"/>
              </a:spcAft>
              <a:buSzPts val="2400"/>
              <a:buChar char="•"/>
            </a:pPr>
            <a:r>
              <a:rPr lang="en-US"/>
              <a:t>With Internet Archive and HathiTrust: to reflect digital surrogates in shared print databases</a:t>
            </a:r>
            <a:endParaRPr/>
          </a:p>
          <a:p>
            <a:pPr marL="914400" lvl="1" indent="-381000" algn="l" rtl="0">
              <a:lnSpc>
                <a:spcPct val="90000"/>
              </a:lnSpc>
              <a:spcBef>
                <a:spcPts val="500"/>
              </a:spcBef>
              <a:spcAft>
                <a:spcPts val="0"/>
              </a:spcAft>
              <a:buSzPts val="2400"/>
              <a:buChar char="•"/>
            </a:pPr>
            <a:r>
              <a:rPr lang="en-US"/>
              <a:t>With service providers: to collaborate on digitization efforts across libraries</a:t>
            </a:r>
            <a:endParaRPr/>
          </a:p>
          <a:p>
            <a:pPr marL="914400" lvl="1" indent="-381000" algn="l" rtl="0">
              <a:lnSpc>
                <a:spcPct val="90000"/>
              </a:lnSpc>
              <a:spcBef>
                <a:spcPts val="500"/>
              </a:spcBef>
              <a:spcAft>
                <a:spcPts val="0"/>
              </a:spcAft>
              <a:buSzPts val="2400"/>
              <a:buChar char="•"/>
            </a:pPr>
            <a:r>
              <a:rPr lang="en-US"/>
              <a:t>Support access to digital surrogates for retained titles</a:t>
            </a:r>
            <a:endParaRPr/>
          </a:p>
          <a:p>
            <a:pPr marL="914400" lvl="1" indent="-228600" algn="l" rtl="0">
              <a:lnSpc>
                <a:spcPct val="90000"/>
              </a:lnSpc>
              <a:spcBef>
                <a:spcPts val="500"/>
              </a:spcBef>
              <a:spcAft>
                <a:spcPts val="0"/>
              </a:spcAft>
              <a:buSzPts val="2400"/>
              <a:buNone/>
            </a:pPr>
            <a:endParaRPr/>
          </a:p>
          <a:p>
            <a:pPr marL="914400" lvl="1" indent="-228600" algn="l" rtl="0">
              <a:lnSpc>
                <a:spcPct val="90000"/>
              </a:lnSpc>
              <a:spcBef>
                <a:spcPts val="500"/>
              </a:spcBef>
              <a:spcAft>
                <a:spcPts val="0"/>
              </a:spcAft>
              <a:buSzPts val="2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Does this resonate?</a:t>
            </a:r>
            <a:endParaRPr/>
          </a:p>
        </p:txBody>
      </p:sp>
      <p:sp>
        <p:nvSpPr>
          <p:cNvPr id="150" name="Google Shape;150;p22"/>
          <p:cNvSpPr txBox="1">
            <a:spLocks noGrp="1"/>
          </p:cNvSpPr>
          <p:nvPr>
            <p:ph type="body" idx="1"/>
          </p:nvPr>
        </p:nvSpPr>
        <p:spPr>
          <a:xfrm>
            <a:off x="838200" y="1825627"/>
            <a:ext cx="10515598"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Are there areas of overlap with other shared print programs where further collaboration is needed?</a:t>
            </a:r>
            <a:endParaRPr/>
          </a:p>
          <a:p>
            <a:pPr marL="457200" lvl="0" indent="-406400" algn="l" rtl="0">
              <a:lnSpc>
                <a:spcPct val="90000"/>
              </a:lnSpc>
              <a:spcBef>
                <a:spcPts val="1000"/>
              </a:spcBef>
              <a:spcAft>
                <a:spcPts val="0"/>
              </a:spcAft>
              <a:buSzPts val="2800"/>
              <a:buChar char="•"/>
            </a:pPr>
            <a:r>
              <a:rPr lang="en-US"/>
              <a:t>How do we see this feeding into the work being undertaken following the CCH Summit?</a:t>
            </a:r>
            <a:endParaRPr/>
          </a:p>
          <a:p>
            <a:pPr marL="457200" lvl="0" indent="-406400" algn="l" rtl="0">
              <a:lnSpc>
                <a:spcPct val="90000"/>
              </a:lnSpc>
              <a:spcBef>
                <a:spcPts val="1000"/>
              </a:spcBef>
              <a:spcAft>
                <a:spcPts val="0"/>
              </a:spcAft>
              <a:buSzPts val="2800"/>
              <a:buChar char="•"/>
            </a:pPr>
            <a:r>
              <a:rPr lang="en-US"/>
              <a:t>What else would you like to see in these areas: collection analysis, special collections, and access?</a:t>
            </a:r>
            <a:endParaRPr/>
          </a:p>
          <a:p>
            <a:pPr marL="457200" lvl="0" indent="-228600" algn="l" rtl="0">
              <a:lnSpc>
                <a:spcPct val="90000"/>
              </a:lnSpc>
              <a:spcBef>
                <a:spcPts val="1000"/>
              </a:spcBef>
              <a:spcAft>
                <a:spcPts val="0"/>
              </a:spcAft>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p:nvPr/>
        </p:nvSpPr>
        <p:spPr>
          <a:xfrm>
            <a:off x="1529265" y="3317237"/>
            <a:ext cx="6894651"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Candara"/>
              <a:ea typeface="Candara"/>
              <a:cs typeface="Candara"/>
              <a:sym typeface="Candara"/>
            </a:endParaRPr>
          </a:p>
        </p:txBody>
      </p:sp>
      <p:sp>
        <p:nvSpPr>
          <p:cNvPr id="157" name="Google Shape;157;p23"/>
          <p:cNvSpPr txBox="1"/>
          <p:nvPr/>
        </p:nvSpPr>
        <p:spPr>
          <a:xfrm>
            <a:off x="1693333" y="1964266"/>
            <a:ext cx="8805333" cy="9541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r>
              <a:rPr lang="en-US" sz="4400" b="0" i="0" u="none" strike="noStrike" cap="none">
                <a:solidFill>
                  <a:srgbClr val="00B0F0"/>
                </a:solidFill>
                <a:latin typeface="Arial"/>
                <a:ea typeface="Arial"/>
                <a:cs typeface="Arial"/>
                <a:sym typeface="Arial"/>
              </a:rPr>
              <a:t>sstearns@blc.org</a:t>
            </a:r>
            <a:endParaRPr sz="4400" b="0" i="0" u="none" strike="noStrike" cap="none" baseline="30000">
              <a:solidFill>
                <a:srgbClr val="00B0F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2152650" y="365127"/>
            <a:ext cx="7886700" cy="1325563"/>
          </a:xfrm>
          <a:prstGeom prst="rect">
            <a:avLst/>
          </a:prstGeom>
          <a:solidFill>
            <a:schemeClr val="lt1"/>
          </a:solid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SzPts val="4400"/>
              <a:buNone/>
            </a:pPr>
            <a:r>
              <a:rPr lang="en-US"/>
              <a:t>EAST Today</a:t>
            </a:r>
            <a:endParaRPr/>
          </a:p>
        </p:txBody>
      </p:sp>
      <p:pic>
        <p:nvPicPr>
          <p:cNvPr id="58" name="Google Shape;58;p10"/>
          <p:cNvPicPr preferRelativeResize="0">
            <a:picLocks noGrp="1"/>
          </p:cNvPicPr>
          <p:nvPr>
            <p:ph type="body" idx="1"/>
          </p:nvPr>
        </p:nvPicPr>
        <p:blipFill rotWithShape="1">
          <a:blip r:embed="rId3">
            <a:alphaModFix/>
          </a:blip>
          <a:srcRect l="30386" t="4902"/>
          <a:stretch/>
        </p:blipFill>
        <p:spPr>
          <a:xfrm>
            <a:off x="610464" y="1920873"/>
            <a:ext cx="4798343" cy="4572000"/>
          </a:xfrm>
          <a:prstGeom prst="rect">
            <a:avLst/>
          </a:prstGeom>
          <a:solidFill>
            <a:srgbClr val="FFFFFF"/>
          </a:solidFill>
          <a:ln>
            <a:noFill/>
          </a:ln>
        </p:spPr>
      </p:pic>
      <p:sp>
        <p:nvSpPr>
          <p:cNvPr id="59" name="Google Shape;59;p10"/>
          <p:cNvSpPr txBox="1">
            <a:spLocks noGrp="1"/>
          </p:cNvSpPr>
          <p:nvPr>
            <p:ph type="body" idx="2"/>
          </p:nvPr>
        </p:nvSpPr>
        <p:spPr>
          <a:xfrm>
            <a:off x="5869859" y="1825627"/>
            <a:ext cx="5825612"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82 libraries from Maine to Florida</a:t>
            </a:r>
            <a:endParaRPr/>
          </a:p>
          <a:p>
            <a:pPr marL="457200" lvl="0" indent="-406400" algn="l" rtl="0">
              <a:lnSpc>
                <a:spcPct val="90000"/>
              </a:lnSpc>
              <a:spcBef>
                <a:spcPts val="1000"/>
              </a:spcBef>
              <a:spcAft>
                <a:spcPts val="0"/>
              </a:spcAft>
              <a:buSzPts val="2800"/>
              <a:buChar char="•"/>
            </a:pPr>
            <a:r>
              <a:rPr lang="en-US"/>
              <a:t>Most are Retention Partners</a:t>
            </a:r>
            <a:endParaRPr/>
          </a:p>
          <a:p>
            <a:pPr marL="457200" lvl="0" indent="-406400" algn="l" rtl="0">
              <a:lnSpc>
                <a:spcPct val="90000"/>
              </a:lnSpc>
              <a:spcBef>
                <a:spcPts val="1000"/>
              </a:spcBef>
              <a:spcAft>
                <a:spcPts val="0"/>
              </a:spcAft>
              <a:buSzPts val="2800"/>
              <a:buChar char="•"/>
            </a:pPr>
            <a:r>
              <a:rPr lang="en-US"/>
              <a:t>Mission: to protect and provide access to the print scholarly record</a:t>
            </a:r>
            <a:endParaRPr/>
          </a:p>
          <a:p>
            <a:pPr marL="457200" lvl="0" indent="-406400" algn="l" rtl="0">
              <a:lnSpc>
                <a:spcPct val="90000"/>
              </a:lnSpc>
              <a:spcBef>
                <a:spcPts val="1000"/>
              </a:spcBef>
              <a:spcAft>
                <a:spcPts val="0"/>
              </a:spcAft>
              <a:buSzPts val="2800"/>
              <a:buChar char="•"/>
            </a:pPr>
            <a:r>
              <a:rPr lang="en-US"/>
              <a:t>Collective collection includes @10 million retained monographs and 29K serials/journals titles</a:t>
            </a:r>
            <a:endParaRPr/>
          </a:p>
          <a:p>
            <a:pPr marL="457200" lvl="0" indent="-228600" algn="l" rtl="0">
              <a:lnSpc>
                <a:spcPct val="90000"/>
              </a:lnSpc>
              <a:spcBef>
                <a:spcPts val="1000"/>
              </a:spcBef>
              <a:spcAft>
                <a:spcPts val="0"/>
              </a:spcAft>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838200" y="365125"/>
            <a:ext cx="10515600" cy="132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Does this resonate?</a:t>
            </a:r>
            <a:endParaRPr/>
          </a:p>
        </p:txBody>
      </p:sp>
      <p:sp>
        <p:nvSpPr>
          <p:cNvPr id="65" name="Google Shape;65;p11"/>
          <p:cNvSpPr txBox="1">
            <a:spLocks noGrp="1"/>
          </p:cNvSpPr>
          <p:nvPr>
            <p:ph type="body" idx="1"/>
          </p:nvPr>
        </p:nvSpPr>
        <p:spPr>
          <a:xfrm>
            <a:off x="838200" y="1825627"/>
            <a:ext cx="10515600" cy="39762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Are there areas of overlap with other shared print programs where further collaboration is needed?</a:t>
            </a:r>
            <a:endParaRPr/>
          </a:p>
          <a:p>
            <a:pPr marL="457200" lvl="0" indent="-406400" algn="l" rtl="0">
              <a:lnSpc>
                <a:spcPct val="90000"/>
              </a:lnSpc>
              <a:spcBef>
                <a:spcPts val="1000"/>
              </a:spcBef>
              <a:spcAft>
                <a:spcPts val="0"/>
              </a:spcAft>
              <a:buSzPts val="2800"/>
              <a:buChar char="•"/>
            </a:pPr>
            <a:r>
              <a:rPr lang="en-US"/>
              <a:t>How do we see this feeding into the work being undertaken following the CCH Summit?</a:t>
            </a:r>
            <a:endParaRPr/>
          </a:p>
          <a:p>
            <a:pPr marL="457200" lvl="0" indent="-406400" algn="l" rtl="0">
              <a:lnSpc>
                <a:spcPct val="90000"/>
              </a:lnSpc>
              <a:spcBef>
                <a:spcPts val="1000"/>
              </a:spcBef>
              <a:spcAft>
                <a:spcPts val="0"/>
              </a:spcAft>
              <a:buSzPts val="2800"/>
              <a:buChar char="•"/>
            </a:pPr>
            <a:r>
              <a:rPr lang="en-US"/>
              <a:t>What else would you like to see in these areas: collection analysis, special collections, and access?</a:t>
            </a:r>
            <a:endParaRPr/>
          </a:p>
          <a:p>
            <a:pPr marL="457200" lvl="0" indent="-228600" algn="l" rtl="0">
              <a:lnSpc>
                <a:spcPct val="90000"/>
              </a:lnSpc>
              <a:spcBef>
                <a:spcPts val="1000"/>
              </a:spcBef>
              <a:spcAft>
                <a:spcPts val="0"/>
              </a:spcAft>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Our Program Assessment </a:t>
            </a:r>
            <a:endParaRPr/>
          </a:p>
        </p:txBody>
      </p:sp>
      <p:sp>
        <p:nvSpPr>
          <p:cNvPr id="71" name="Google Shape;71;p12"/>
          <p:cNvSpPr txBox="1">
            <a:spLocks noGrp="1"/>
          </p:cNvSpPr>
          <p:nvPr>
            <p:ph type="body" idx="1"/>
          </p:nvPr>
        </p:nvSpPr>
        <p:spPr>
          <a:xfrm>
            <a:off x="838200" y="1825627"/>
            <a:ext cx="5181600"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Formal survey of all EAST members in late 2020</a:t>
            </a:r>
            <a:endParaRPr/>
          </a:p>
          <a:p>
            <a:pPr marL="457200" lvl="0" indent="-406400" algn="l" rtl="0">
              <a:lnSpc>
                <a:spcPct val="90000"/>
              </a:lnSpc>
              <a:spcBef>
                <a:spcPts val="1000"/>
              </a:spcBef>
              <a:spcAft>
                <a:spcPts val="0"/>
              </a:spcAft>
              <a:buSzPts val="2800"/>
              <a:buChar char="•"/>
            </a:pPr>
            <a:r>
              <a:rPr lang="en-US"/>
              <a:t>Focus on understanding benefits to member libraries, challenges to participation, and future directions for EAST and the EAST collective collection</a:t>
            </a:r>
            <a:endParaRPr/>
          </a:p>
        </p:txBody>
      </p:sp>
      <p:sp>
        <p:nvSpPr>
          <p:cNvPr id="72" name="Google Shape;72;p12"/>
          <p:cNvSpPr txBox="1">
            <a:spLocks noGrp="1"/>
          </p:cNvSpPr>
          <p:nvPr>
            <p:ph type="body" idx="2"/>
          </p:nvPr>
        </p:nvSpPr>
        <p:spPr>
          <a:xfrm>
            <a:off x="6172200" y="1825627"/>
            <a:ext cx="5181600"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Results reported to PAN in </a:t>
            </a:r>
            <a:r>
              <a:rPr lang="en-US" u="sng">
                <a:solidFill>
                  <a:schemeClr val="hlink"/>
                </a:solidFill>
                <a:hlinkClick r:id="rId3"/>
              </a:rPr>
              <a:t>January, 2021</a:t>
            </a:r>
            <a:r>
              <a:rPr lang="en-US"/>
              <a:t> as part of the program assessment panel</a:t>
            </a:r>
            <a:endParaRPr/>
          </a:p>
          <a:p>
            <a:pPr marL="457200" lvl="0" indent="-406400" algn="l" rtl="0">
              <a:lnSpc>
                <a:spcPct val="90000"/>
              </a:lnSpc>
              <a:spcBef>
                <a:spcPts val="1000"/>
              </a:spcBef>
              <a:spcAft>
                <a:spcPts val="0"/>
              </a:spcAft>
              <a:buSzPts val="2800"/>
              <a:buChar char="•"/>
            </a:pPr>
            <a:r>
              <a:rPr lang="en-US"/>
              <a:t>Decision to focus on 3 main areas for follow up:</a:t>
            </a:r>
            <a:endParaRPr/>
          </a:p>
          <a:p>
            <a:pPr marL="914400" lvl="1" indent="-381000" algn="l" rtl="0">
              <a:lnSpc>
                <a:spcPct val="90000"/>
              </a:lnSpc>
              <a:spcBef>
                <a:spcPts val="500"/>
              </a:spcBef>
              <a:spcAft>
                <a:spcPts val="0"/>
              </a:spcAft>
              <a:buSzPts val="2400"/>
              <a:buChar char="•"/>
            </a:pPr>
            <a:r>
              <a:rPr lang="en-US"/>
              <a:t>Future group collection analysis work</a:t>
            </a:r>
            <a:endParaRPr/>
          </a:p>
          <a:p>
            <a:pPr marL="914400" lvl="1" indent="-381000" algn="l" rtl="0">
              <a:lnSpc>
                <a:spcPct val="90000"/>
              </a:lnSpc>
              <a:spcBef>
                <a:spcPts val="500"/>
              </a:spcBef>
              <a:spcAft>
                <a:spcPts val="0"/>
              </a:spcAft>
              <a:buSzPts val="2400"/>
              <a:buChar char="•"/>
            </a:pPr>
            <a:r>
              <a:rPr lang="en-US"/>
              <a:t>Opportunity to expand to include special collection content</a:t>
            </a:r>
            <a:endParaRPr/>
          </a:p>
          <a:p>
            <a:pPr marL="914400" lvl="1" indent="-381000" algn="l" rtl="0">
              <a:lnSpc>
                <a:spcPct val="90000"/>
              </a:lnSpc>
              <a:spcBef>
                <a:spcPts val="500"/>
              </a:spcBef>
              <a:spcAft>
                <a:spcPts val="0"/>
              </a:spcAft>
              <a:buSzPts val="2400"/>
              <a:buChar char="•"/>
            </a:pPr>
            <a:r>
              <a:rPr lang="en-US"/>
              <a:t>Ways to expand access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The Collection Analysis Working Group (CAWG)</a:t>
            </a:r>
            <a:endParaRPr/>
          </a:p>
        </p:txBody>
      </p:sp>
      <p:sp>
        <p:nvSpPr>
          <p:cNvPr id="79" name="Google Shape;79;p13"/>
          <p:cNvSpPr txBox="1">
            <a:spLocks noGrp="1"/>
          </p:cNvSpPr>
          <p:nvPr>
            <p:ph type="body" idx="1"/>
          </p:nvPr>
        </p:nvSpPr>
        <p:spPr>
          <a:xfrm>
            <a:off x="838200" y="1825625"/>
            <a:ext cx="5181600" cy="46062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Willingness from our members to make future commitments</a:t>
            </a:r>
            <a:endParaRPr/>
          </a:p>
          <a:p>
            <a:pPr marL="457200" lvl="0" indent="-406400" algn="l" rtl="0">
              <a:lnSpc>
                <a:spcPct val="90000"/>
              </a:lnSpc>
              <a:spcBef>
                <a:spcPts val="1000"/>
              </a:spcBef>
              <a:spcAft>
                <a:spcPts val="0"/>
              </a:spcAft>
              <a:buSzPts val="2800"/>
              <a:buChar char="•"/>
            </a:pPr>
            <a:r>
              <a:rPr lang="en-US"/>
              <a:t>Broad collection analysis seen as the best approach, some interest in focusing on subject areas or newly acquired titles </a:t>
            </a:r>
            <a:endParaRPr/>
          </a:p>
          <a:p>
            <a:pPr marL="457200" lvl="0" indent="-406400" algn="l" rtl="0">
              <a:lnSpc>
                <a:spcPct val="90000"/>
              </a:lnSpc>
              <a:spcBef>
                <a:spcPts val="1000"/>
              </a:spcBef>
              <a:spcAft>
                <a:spcPts val="0"/>
              </a:spcAft>
              <a:buSzPts val="2800"/>
              <a:buChar char="•"/>
            </a:pPr>
            <a:r>
              <a:rPr lang="en-US"/>
              <a:t>How collection analysis can impact EAST outreach and expand access to a diverse and inclusive collective collection</a:t>
            </a:r>
            <a:endParaRPr/>
          </a:p>
        </p:txBody>
      </p:sp>
      <p:sp>
        <p:nvSpPr>
          <p:cNvPr id="80" name="Google Shape;80;p13"/>
          <p:cNvSpPr txBox="1">
            <a:spLocks noGrp="1"/>
          </p:cNvSpPr>
          <p:nvPr>
            <p:ph type="body" idx="2"/>
          </p:nvPr>
        </p:nvSpPr>
        <p:spPr>
          <a:xfrm>
            <a:off x="6172200" y="1825625"/>
            <a:ext cx="5181600" cy="41229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sz="2600"/>
              <a:t>What should be included in the analysis?</a:t>
            </a:r>
            <a:endParaRPr/>
          </a:p>
          <a:p>
            <a:pPr marL="457200" lvl="0" indent="-406400" algn="l" rtl="0">
              <a:lnSpc>
                <a:spcPct val="90000"/>
              </a:lnSpc>
              <a:spcBef>
                <a:spcPts val="1000"/>
              </a:spcBef>
              <a:spcAft>
                <a:spcPts val="0"/>
              </a:spcAft>
              <a:buSzPts val="2800"/>
              <a:buChar char="•"/>
            </a:pPr>
            <a:r>
              <a:rPr lang="en-US" sz="2600"/>
              <a:t>An agreed upon group retention model vs. more local flexibility</a:t>
            </a:r>
            <a:endParaRPr/>
          </a:p>
          <a:p>
            <a:pPr marL="457200" lvl="0" indent="-406400" algn="l" rtl="0">
              <a:lnSpc>
                <a:spcPct val="90000"/>
              </a:lnSpc>
              <a:spcBef>
                <a:spcPts val="1000"/>
              </a:spcBef>
              <a:spcAft>
                <a:spcPts val="0"/>
              </a:spcAft>
              <a:buSzPts val="2800"/>
              <a:buChar char="•"/>
            </a:pPr>
            <a:r>
              <a:rPr lang="en-US" sz="2600"/>
              <a:t>Factors to consider in agreeing commitments:</a:t>
            </a:r>
            <a:endParaRPr/>
          </a:p>
          <a:p>
            <a:pPr marL="914400" lvl="1" indent="-381000" algn="l" rtl="0">
              <a:lnSpc>
                <a:spcPct val="90000"/>
              </a:lnSpc>
              <a:spcBef>
                <a:spcPts val="500"/>
              </a:spcBef>
              <a:spcAft>
                <a:spcPts val="0"/>
              </a:spcAft>
              <a:buSzPts val="2400"/>
              <a:buChar char="•"/>
            </a:pPr>
            <a:r>
              <a:rPr lang="en-US" sz="2200"/>
              <a:t>Retentions from other programs</a:t>
            </a:r>
            <a:endParaRPr/>
          </a:p>
          <a:p>
            <a:pPr marL="914400" lvl="1" indent="-381000" algn="l" rtl="0">
              <a:lnSpc>
                <a:spcPct val="90000"/>
              </a:lnSpc>
              <a:spcBef>
                <a:spcPts val="500"/>
              </a:spcBef>
              <a:spcAft>
                <a:spcPts val="0"/>
              </a:spcAft>
              <a:buSzPts val="2400"/>
              <a:buChar char="•"/>
            </a:pPr>
            <a:r>
              <a:rPr lang="en-US" sz="2200"/>
              <a:t>Geographic distribution</a:t>
            </a:r>
            <a:endParaRPr/>
          </a:p>
          <a:p>
            <a:pPr marL="914400" lvl="1" indent="-381000" algn="l" rtl="0">
              <a:lnSpc>
                <a:spcPct val="90000"/>
              </a:lnSpc>
              <a:spcBef>
                <a:spcPts val="500"/>
              </a:spcBef>
              <a:spcAft>
                <a:spcPts val="0"/>
              </a:spcAft>
              <a:buSzPts val="2400"/>
              <a:buChar char="•"/>
            </a:pPr>
            <a:r>
              <a:rPr lang="en-US" sz="2200"/>
              <a:t>Digital availability</a:t>
            </a:r>
            <a:endParaRPr/>
          </a:p>
          <a:p>
            <a:pPr marL="914400" lvl="1" indent="-381000" algn="l" rtl="0">
              <a:lnSpc>
                <a:spcPct val="90000"/>
              </a:lnSpc>
              <a:spcBef>
                <a:spcPts val="500"/>
              </a:spcBef>
              <a:spcAft>
                <a:spcPts val="0"/>
              </a:spcAft>
              <a:buSzPts val="2400"/>
              <a:buChar char="•"/>
            </a:pPr>
            <a:r>
              <a:rPr lang="en-US" sz="2200"/>
              <a:t>DEI issues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CAWG: Current Status</a:t>
            </a:r>
            <a:endParaRPr/>
          </a:p>
          <a:p>
            <a:pPr marL="0" lvl="0" indent="0" algn="l" rtl="0">
              <a:lnSpc>
                <a:spcPct val="90000"/>
              </a:lnSpc>
              <a:spcBef>
                <a:spcPts val="0"/>
              </a:spcBef>
              <a:spcAft>
                <a:spcPts val="0"/>
              </a:spcAft>
              <a:buSzPts val="4400"/>
              <a:buNone/>
            </a:pPr>
            <a:endParaRPr/>
          </a:p>
        </p:txBody>
      </p:sp>
      <p:sp>
        <p:nvSpPr>
          <p:cNvPr id="87" name="Google Shape;87;p14"/>
          <p:cNvSpPr txBox="1">
            <a:spLocks noGrp="1"/>
          </p:cNvSpPr>
          <p:nvPr>
            <p:ph type="body" idx="1"/>
          </p:nvPr>
        </p:nvSpPr>
        <p:spPr>
          <a:xfrm>
            <a:off x="838200" y="1825627"/>
            <a:ext cx="5181600"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How best to consider DEI issues in subsequent analyses?  Including special collections may help. Consider using tools outside of traditional collection analysis.</a:t>
            </a:r>
            <a:endParaRPr/>
          </a:p>
          <a:p>
            <a:pPr marL="457200" lvl="0" indent="-406400" algn="l" rtl="0">
              <a:lnSpc>
                <a:spcPct val="90000"/>
              </a:lnSpc>
              <a:spcBef>
                <a:spcPts val="1000"/>
              </a:spcBef>
              <a:spcAft>
                <a:spcPts val="0"/>
              </a:spcAft>
              <a:buSzPts val="2800"/>
              <a:buChar char="•"/>
            </a:pPr>
            <a:r>
              <a:rPr lang="en-US"/>
              <a:t>What tool(s) are best suited for subsequent analyses?</a:t>
            </a:r>
            <a:endParaRPr/>
          </a:p>
          <a:p>
            <a:pPr marL="457200" lvl="0" indent="-406400" algn="l" rtl="0">
              <a:lnSpc>
                <a:spcPct val="90000"/>
              </a:lnSpc>
              <a:spcBef>
                <a:spcPts val="1000"/>
              </a:spcBef>
              <a:spcAft>
                <a:spcPts val="0"/>
              </a:spcAft>
              <a:buSzPts val="2800"/>
              <a:buChar char="•"/>
            </a:pPr>
            <a:r>
              <a:rPr lang="en-US"/>
              <a:t>General view is that an updated analysis of the entire collections is best.</a:t>
            </a:r>
            <a:endParaRPr/>
          </a:p>
        </p:txBody>
      </p:sp>
      <p:sp>
        <p:nvSpPr>
          <p:cNvPr id="88" name="Google Shape;88;p14"/>
          <p:cNvSpPr txBox="1">
            <a:spLocks noGrp="1"/>
          </p:cNvSpPr>
          <p:nvPr>
            <p:ph type="body" idx="2"/>
          </p:nvPr>
        </p:nvSpPr>
        <p:spPr>
          <a:xfrm>
            <a:off x="6172200" y="1825627"/>
            <a:ext cx="5181600" cy="3976085"/>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Consider options for libraries to volunteer retention commitments</a:t>
            </a:r>
            <a:endParaRPr/>
          </a:p>
          <a:p>
            <a:pPr marL="914400" lvl="1" indent="-381000" algn="l" rtl="0">
              <a:lnSpc>
                <a:spcPct val="90000"/>
              </a:lnSpc>
              <a:spcBef>
                <a:spcPts val="500"/>
              </a:spcBef>
              <a:spcAft>
                <a:spcPts val="0"/>
              </a:spcAft>
              <a:buSzPts val="2400"/>
              <a:buChar char="•"/>
            </a:pPr>
            <a:r>
              <a:rPr lang="en-US"/>
              <a:t>How can tools facilitate this?</a:t>
            </a:r>
            <a:endParaRPr/>
          </a:p>
          <a:p>
            <a:pPr marL="457200" lvl="0" indent="-406400" algn="l" rtl="0">
              <a:lnSpc>
                <a:spcPct val="90000"/>
              </a:lnSpc>
              <a:spcBef>
                <a:spcPts val="1000"/>
              </a:spcBef>
              <a:spcAft>
                <a:spcPts val="0"/>
              </a:spcAft>
              <a:buSzPts val="2800"/>
              <a:buChar char="•"/>
            </a:pPr>
            <a:r>
              <a:rPr lang="en-US"/>
              <a:t>Next Steps</a:t>
            </a:r>
            <a:endParaRPr/>
          </a:p>
          <a:p>
            <a:pPr marL="914400" lvl="1" indent="-381000" algn="l" rtl="0">
              <a:lnSpc>
                <a:spcPct val="90000"/>
              </a:lnSpc>
              <a:spcBef>
                <a:spcPts val="1000"/>
              </a:spcBef>
              <a:spcAft>
                <a:spcPts val="0"/>
              </a:spcAft>
              <a:buSzPts val="2400"/>
              <a:buChar char="•"/>
            </a:pPr>
            <a:r>
              <a:rPr lang="en-US"/>
              <a:t>Survey full EAST membership to gauge interest in participating</a:t>
            </a:r>
            <a:endParaRPr/>
          </a:p>
          <a:p>
            <a:pPr marL="914400" lvl="1" indent="-381000" algn="l" rtl="0">
              <a:lnSpc>
                <a:spcPct val="90000"/>
              </a:lnSpc>
              <a:spcBef>
                <a:spcPts val="1000"/>
              </a:spcBef>
              <a:spcAft>
                <a:spcPts val="0"/>
              </a:spcAft>
              <a:buSzPts val="2400"/>
              <a:buChar char="•"/>
            </a:pPr>
            <a:r>
              <a:rPr lang="en-US"/>
              <a:t>Engage with the service providers to estimate pricing and timing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The Special Collections Working Group (SCWG)</a:t>
            </a:r>
            <a:endParaRPr/>
          </a:p>
        </p:txBody>
      </p:sp>
      <p:sp>
        <p:nvSpPr>
          <p:cNvPr id="95" name="Google Shape;95;p15"/>
          <p:cNvSpPr txBox="1">
            <a:spLocks noGrp="1"/>
          </p:cNvSpPr>
          <p:nvPr>
            <p:ph type="body" idx="1"/>
          </p:nvPr>
        </p:nvSpPr>
        <p:spPr>
          <a:xfrm>
            <a:off x="838200" y="1690677"/>
            <a:ext cx="5181600" cy="39762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Should EAST expand its scope to include special collections titles?</a:t>
            </a:r>
            <a:endParaRPr/>
          </a:p>
          <a:p>
            <a:pPr marL="457200" lvl="0" indent="-406400" algn="l" rtl="0">
              <a:lnSpc>
                <a:spcPct val="90000"/>
              </a:lnSpc>
              <a:spcBef>
                <a:spcPts val="1000"/>
              </a:spcBef>
              <a:spcAft>
                <a:spcPts val="0"/>
              </a:spcAft>
              <a:buSzPts val="2800"/>
              <a:buChar char="•"/>
            </a:pPr>
            <a:r>
              <a:rPr lang="en-US"/>
              <a:t>What criteria should be used to determine special collections to be in-scope?</a:t>
            </a:r>
            <a:endParaRPr/>
          </a:p>
          <a:p>
            <a:pPr marL="457200" lvl="0" indent="-406400" algn="l" rtl="0">
              <a:lnSpc>
                <a:spcPct val="90000"/>
              </a:lnSpc>
              <a:spcBef>
                <a:spcPts val="1000"/>
              </a:spcBef>
              <a:spcAft>
                <a:spcPts val="0"/>
              </a:spcAft>
              <a:buSzPts val="2800"/>
              <a:buChar char="•"/>
            </a:pPr>
            <a:r>
              <a:rPr lang="en-US"/>
              <a:t>What policies and guidelines will guide access to these titles?</a:t>
            </a:r>
            <a:endParaRPr/>
          </a:p>
          <a:p>
            <a:pPr marL="457200" lvl="0" indent="-406400" algn="l" rtl="0">
              <a:lnSpc>
                <a:spcPct val="90000"/>
              </a:lnSpc>
              <a:spcBef>
                <a:spcPts val="1000"/>
              </a:spcBef>
              <a:spcAft>
                <a:spcPts val="0"/>
              </a:spcAft>
              <a:buSzPts val="2800"/>
              <a:buChar char="•"/>
            </a:pPr>
            <a:r>
              <a:rPr lang="en-US"/>
              <a:t>Are there other operating policies that need to be addressed?</a:t>
            </a:r>
            <a:endParaRPr/>
          </a:p>
        </p:txBody>
      </p:sp>
      <p:sp>
        <p:nvSpPr>
          <p:cNvPr id="96" name="Google Shape;96;p15"/>
          <p:cNvSpPr txBox="1">
            <a:spLocks noGrp="1"/>
          </p:cNvSpPr>
          <p:nvPr>
            <p:ph type="body" idx="2"/>
          </p:nvPr>
        </p:nvSpPr>
        <p:spPr>
          <a:xfrm>
            <a:off x="6172200" y="1825625"/>
            <a:ext cx="5181600" cy="41892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Two subgroups formed</a:t>
            </a:r>
            <a:endParaRPr/>
          </a:p>
          <a:p>
            <a:pPr marL="914400" lvl="1" indent="-381000" algn="l" rtl="0">
              <a:lnSpc>
                <a:spcPct val="90000"/>
              </a:lnSpc>
              <a:spcBef>
                <a:spcPts val="500"/>
              </a:spcBef>
              <a:spcAft>
                <a:spcPts val="0"/>
              </a:spcAft>
              <a:buSzPts val="2400"/>
              <a:buChar char="•"/>
            </a:pPr>
            <a:r>
              <a:rPr lang="en-US"/>
              <a:t>Collection analysis pilot project</a:t>
            </a:r>
            <a:endParaRPr/>
          </a:p>
          <a:p>
            <a:pPr marL="914400" lvl="1" indent="-381000" algn="l" rtl="0">
              <a:lnSpc>
                <a:spcPct val="90000"/>
              </a:lnSpc>
              <a:spcBef>
                <a:spcPts val="500"/>
              </a:spcBef>
              <a:spcAft>
                <a:spcPts val="0"/>
              </a:spcAft>
              <a:buSzPts val="2400"/>
              <a:buChar char="•"/>
            </a:pPr>
            <a:r>
              <a:rPr lang="en-US"/>
              <a:t>Policy and procedure development</a:t>
            </a:r>
            <a:endParaRPr/>
          </a:p>
          <a:p>
            <a:pPr marL="457200" lvl="0" indent="-406400" algn="l" rtl="0">
              <a:lnSpc>
                <a:spcPct val="90000"/>
              </a:lnSpc>
              <a:spcBef>
                <a:spcPts val="1000"/>
              </a:spcBef>
              <a:spcAft>
                <a:spcPts val="0"/>
              </a:spcAft>
              <a:buSzPts val="2800"/>
              <a:buChar char="•"/>
            </a:pPr>
            <a:r>
              <a:rPr lang="en-US"/>
              <a:t>Pilot collection analysis of 4 EAST special collections using Gold Rush library comparator tool</a:t>
            </a:r>
            <a:endParaRPr/>
          </a:p>
          <a:p>
            <a:pPr marL="457200" lvl="0" indent="-406400" algn="l" rtl="0">
              <a:lnSpc>
                <a:spcPct val="90000"/>
              </a:lnSpc>
              <a:spcBef>
                <a:spcPts val="1000"/>
              </a:spcBef>
              <a:spcAft>
                <a:spcPts val="0"/>
              </a:spcAft>
              <a:buSzPts val="2800"/>
              <a:buChar char="•"/>
            </a:pPr>
            <a:r>
              <a:rPr lang="en-US"/>
              <a:t>Results of analysis loaded into Tableau to facilitate analysis</a:t>
            </a:r>
            <a:endParaRPr/>
          </a:p>
          <a:p>
            <a:pPr marL="457200" lvl="0" indent="-228600" algn="l" rtl="0">
              <a:lnSpc>
                <a:spcPct val="90000"/>
              </a:lnSpc>
              <a:spcBef>
                <a:spcPts val="1000"/>
              </a:spcBef>
              <a:spcAft>
                <a:spcPts val="0"/>
              </a:spcAft>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The 4 Pilot Special Collections Libraries’ Data</a:t>
            </a:r>
            <a:endParaRPr/>
          </a:p>
        </p:txBody>
      </p:sp>
      <p:sp>
        <p:nvSpPr>
          <p:cNvPr id="103" name="Google Shape;103;p16"/>
          <p:cNvSpPr txBox="1">
            <a:spLocks noGrp="1"/>
          </p:cNvSpPr>
          <p:nvPr>
            <p:ph type="body" idx="1"/>
          </p:nvPr>
        </p:nvSpPr>
        <p:spPr>
          <a:xfrm>
            <a:off x="838200" y="1690827"/>
            <a:ext cx="5181600" cy="3976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Distribution by LC Class</a:t>
            </a:r>
            <a:endParaRPr/>
          </a:p>
        </p:txBody>
      </p:sp>
      <p:sp>
        <p:nvSpPr>
          <p:cNvPr id="104" name="Google Shape;104;p16"/>
          <p:cNvSpPr txBox="1">
            <a:spLocks noGrp="1"/>
          </p:cNvSpPr>
          <p:nvPr>
            <p:ph type="body" idx="2"/>
          </p:nvPr>
        </p:nvSpPr>
        <p:spPr>
          <a:xfrm>
            <a:off x="6172200" y="1690827"/>
            <a:ext cx="5181600" cy="3976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Overlap/Uniqueness with EAST </a:t>
            </a:r>
            <a:endParaRPr/>
          </a:p>
        </p:txBody>
      </p:sp>
      <p:pic>
        <p:nvPicPr>
          <p:cNvPr id="105" name="Google Shape;105;p16"/>
          <p:cNvPicPr preferRelativeResize="0"/>
          <p:nvPr/>
        </p:nvPicPr>
        <p:blipFill>
          <a:blip r:embed="rId3">
            <a:alphaModFix/>
          </a:blip>
          <a:stretch>
            <a:fillRect/>
          </a:stretch>
        </p:blipFill>
        <p:spPr>
          <a:xfrm>
            <a:off x="235700" y="2291525"/>
            <a:ext cx="5850255" cy="4929382"/>
          </a:xfrm>
          <a:prstGeom prst="rect">
            <a:avLst/>
          </a:prstGeom>
          <a:noFill/>
          <a:ln>
            <a:noFill/>
          </a:ln>
        </p:spPr>
      </p:pic>
      <p:pic>
        <p:nvPicPr>
          <p:cNvPr id="106" name="Google Shape;106;p16"/>
          <p:cNvPicPr preferRelativeResize="0"/>
          <p:nvPr/>
        </p:nvPicPr>
        <p:blipFill>
          <a:blip r:embed="rId4">
            <a:alphaModFix/>
          </a:blip>
          <a:stretch>
            <a:fillRect/>
          </a:stretch>
        </p:blipFill>
        <p:spPr>
          <a:xfrm>
            <a:off x="5295900" y="2679763"/>
            <a:ext cx="6896100" cy="415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38200" y="365125"/>
            <a:ext cx="10515599" cy="1325562"/>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400"/>
              <a:buNone/>
            </a:pPr>
            <a:r>
              <a:rPr lang="en-US"/>
              <a:t>SCWG: Current Status</a:t>
            </a:r>
            <a:endParaRPr/>
          </a:p>
        </p:txBody>
      </p:sp>
      <p:sp>
        <p:nvSpPr>
          <p:cNvPr id="112" name="Google Shape;112;p17"/>
          <p:cNvSpPr txBox="1">
            <a:spLocks noGrp="1"/>
          </p:cNvSpPr>
          <p:nvPr>
            <p:ph type="body" idx="1"/>
          </p:nvPr>
        </p:nvSpPr>
        <p:spPr>
          <a:xfrm>
            <a:off x="914400" y="1690677"/>
            <a:ext cx="5181600" cy="39762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Reviewed both GreenGlass and Gold Rush functional capabilities and general costs</a:t>
            </a:r>
            <a:endParaRPr/>
          </a:p>
          <a:p>
            <a:pPr marL="457200" lvl="0" indent="-406400" algn="l" rtl="0">
              <a:lnSpc>
                <a:spcPct val="90000"/>
              </a:lnSpc>
              <a:spcBef>
                <a:spcPts val="1000"/>
              </a:spcBef>
              <a:spcAft>
                <a:spcPts val="0"/>
              </a:spcAft>
              <a:buSzPts val="2800"/>
              <a:buChar char="•"/>
            </a:pPr>
            <a:r>
              <a:rPr lang="en-US"/>
              <a:t>Finalized updates to the access policy for EAST to include special collections </a:t>
            </a:r>
            <a:endParaRPr/>
          </a:p>
          <a:p>
            <a:pPr marL="457200" lvl="0" indent="-406400" algn="l" rtl="0">
              <a:lnSpc>
                <a:spcPct val="90000"/>
              </a:lnSpc>
              <a:spcBef>
                <a:spcPts val="1000"/>
              </a:spcBef>
              <a:spcAft>
                <a:spcPts val="0"/>
              </a:spcAft>
              <a:buSzPts val="2800"/>
              <a:buChar char="•"/>
            </a:pPr>
            <a:r>
              <a:rPr lang="en-US"/>
              <a:t>Reconvening ILL Working Group to update best practices for ILL</a:t>
            </a:r>
            <a:endParaRPr/>
          </a:p>
        </p:txBody>
      </p:sp>
      <p:sp>
        <p:nvSpPr>
          <p:cNvPr id="113" name="Google Shape;113;p17"/>
          <p:cNvSpPr txBox="1">
            <a:spLocks noGrp="1"/>
          </p:cNvSpPr>
          <p:nvPr>
            <p:ph type="body" idx="2"/>
          </p:nvPr>
        </p:nvSpPr>
        <p:spPr>
          <a:xfrm>
            <a:off x="6172200" y="1758152"/>
            <a:ext cx="5181600" cy="39762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en-US"/>
              <a:t>EC recommendations (draft):</a:t>
            </a:r>
            <a:endParaRPr/>
          </a:p>
          <a:p>
            <a:pPr marL="914400" lvl="1" indent="-381000" algn="l" rtl="0">
              <a:lnSpc>
                <a:spcPct val="90000"/>
              </a:lnSpc>
              <a:spcBef>
                <a:spcPts val="500"/>
              </a:spcBef>
              <a:spcAft>
                <a:spcPts val="0"/>
              </a:spcAft>
              <a:buSzPts val="2400"/>
              <a:buChar char="•"/>
            </a:pPr>
            <a:r>
              <a:rPr lang="en-US"/>
              <a:t>An opt-in program</a:t>
            </a:r>
            <a:endParaRPr/>
          </a:p>
          <a:p>
            <a:pPr marL="914400" lvl="1" indent="-381000" algn="l" rtl="0">
              <a:lnSpc>
                <a:spcPct val="90000"/>
              </a:lnSpc>
              <a:spcBef>
                <a:spcPts val="500"/>
              </a:spcBef>
              <a:spcAft>
                <a:spcPts val="0"/>
              </a:spcAft>
              <a:buSzPts val="2400"/>
              <a:buChar char="•"/>
            </a:pPr>
            <a:r>
              <a:rPr lang="en-US"/>
              <a:t>Include special collections in subsequent collection analyses</a:t>
            </a:r>
            <a:endParaRPr/>
          </a:p>
          <a:p>
            <a:pPr marL="914400" lvl="1" indent="-381000" algn="l" rtl="0">
              <a:lnSpc>
                <a:spcPct val="90000"/>
              </a:lnSpc>
              <a:spcBef>
                <a:spcPts val="500"/>
              </a:spcBef>
              <a:spcAft>
                <a:spcPts val="0"/>
              </a:spcAft>
              <a:buSzPts val="2400"/>
              <a:buChar char="•"/>
            </a:pPr>
            <a:r>
              <a:rPr lang="en-US"/>
              <a:t>May consider only titles published post-1900*</a:t>
            </a:r>
            <a:endParaRPr/>
          </a:p>
          <a:p>
            <a:pPr marL="914400" lvl="1" indent="-381000" algn="l" rtl="0">
              <a:lnSpc>
                <a:spcPct val="90000"/>
              </a:lnSpc>
              <a:spcBef>
                <a:spcPts val="500"/>
              </a:spcBef>
              <a:spcAft>
                <a:spcPts val="0"/>
              </a:spcAft>
              <a:buSzPts val="2400"/>
              <a:buChar char="•"/>
            </a:pPr>
            <a:r>
              <a:rPr lang="en-US"/>
              <a:t>Adopt the new access policy which incorporates special collections</a:t>
            </a:r>
            <a:endParaRPr/>
          </a:p>
          <a:p>
            <a:pPr marL="914400" lvl="1" indent="-381000" algn="l" rtl="0">
              <a:lnSpc>
                <a:spcPct val="90000"/>
              </a:lnSpc>
              <a:spcBef>
                <a:spcPts val="500"/>
              </a:spcBef>
              <a:spcAft>
                <a:spcPts val="0"/>
              </a:spcAft>
              <a:buSzPts val="2400"/>
              <a:buChar char="•"/>
            </a:pPr>
            <a:r>
              <a:rPr lang="en-US"/>
              <a:t>Update ILL best practices to reflect special collections</a:t>
            </a:r>
            <a:endParaRPr/>
          </a:p>
          <a:p>
            <a:pPr marL="914400" lvl="1" indent="-228600" algn="l" rtl="0">
              <a:lnSpc>
                <a:spcPct val="90000"/>
              </a:lnSpc>
              <a:spcBef>
                <a:spcPts val="500"/>
              </a:spcBef>
              <a:spcAft>
                <a:spcPts val="0"/>
              </a:spcAft>
              <a:buSzPts val="2400"/>
              <a:buNone/>
            </a:pPr>
            <a:endParaRPr/>
          </a:p>
        </p:txBody>
      </p:sp>
      <p:sp>
        <p:nvSpPr>
          <p:cNvPr id="114" name="Google Shape;114;p17"/>
          <p:cNvSpPr txBox="1"/>
          <p:nvPr/>
        </p:nvSpPr>
        <p:spPr>
          <a:xfrm>
            <a:off x="110613" y="5801712"/>
            <a:ext cx="663677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70C0"/>
                </a:solidFill>
                <a:latin typeface="Arial"/>
                <a:ea typeface="Arial"/>
                <a:cs typeface="Arial"/>
                <a:sym typeface="Arial"/>
              </a:rPr>
              <a:t>* If libraries include only titles published since 1900, the benefits to the local libraries are increased as a higher percentage of their titles in special collections are already retained by 1 or more other EAST libraries (ranging from just over 33% to almost 42.5%) </a:t>
            </a:r>
            <a:endParaRPr/>
          </a:p>
        </p:txBody>
      </p:sp>
    </p:spTree>
  </p:cSld>
  <p:clrMapOvr>
    <a:masterClrMapping/>
  </p:clrMapOvr>
</p:sld>
</file>

<file path=ppt/theme/theme1.xml><?xml version="1.0" encoding="utf-8"?>
<a:theme xmlns:a="http://schemas.openxmlformats.org/drawingml/2006/main" name="Office Theme">
  <a:themeElements>
    <a:clrScheme name="Custom 4">
      <a:dk1>
        <a:srgbClr val="00206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2958</Words>
  <Application>Microsoft Office PowerPoint</Application>
  <PresentationFormat>Widescreen</PresentationFormat>
  <Paragraphs>183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Candara</vt:lpstr>
      <vt:lpstr>Office Theme</vt:lpstr>
      <vt:lpstr>An Update on EAST</vt:lpstr>
      <vt:lpstr>EAST Today</vt:lpstr>
      <vt:lpstr>Does this resonate?</vt:lpstr>
      <vt:lpstr>Our Program Assessment </vt:lpstr>
      <vt:lpstr>The Collection Analysis Working Group (CAWG)</vt:lpstr>
      <vt:lpstr>CAWG: Current Status </vt:lpstr>
      <vt:lpstr>The Special Collections Working Group (SCWG)</vt:lpstr>
      <vt:lpstr>The 4 Pilot Special Collections Libraries’ Data</vt:lpstr>
      <vt:lpstr>SCWG: Current Status</vt:lpstr>
      <vt:lpstr>EAST and Access Today</vt:lpstr>
      <vt:lpstr>The Access Working Group</vt:lpstr>
      <vt:lpstr>Access WG: Digitization</vt:lpstr>
      <vt:lpstr>Implications for collaboration</vt:lpstr>
      <vt:lpstr>Does this resonate?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EAST</dc:title>
  <dc:creator>Marie Waltz</dc:creator>
  <cp:lastModifiedBy>Marie Waltz</cp:lastModifiedBy>
  <cp:revision>2</cp:revision>
  <dcterms:modified xsi:type="dcterms:W3CDTF">2022-01-21T21:19:19Z</dcterms:modified>
</cp:coreProperties>
</file>