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4" r:id="rId1"/>
  </p:sldMasterIdLst>
  <p:notesMasterIdLst>
    <p:notesMasterId r:id="rId10"/>
  </p:notesMasterIdLst>
  <p:sldIdLst>
    <p:sldId id="257" r:id="rId2"/>
    <p:sldId id="258" r:id="rId3"/>
    <p:sldId id="259" r:id="rId4"/>
    <p:sldId id="265" r:id="rId5"/>
    <p:sldId id="261" r:id="rId6"/>
    <p:sldId id="267" r:id="rId7"/>
    <p:sldId id="266" r:id="rId8"/>
    <p:sldId id="268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6197"/>
  </p:normalViewPr>
  <p:slideViewPr>
    <p:cSldViewPr snapToGrid="0">
      <p:cViewPr varScale="1">
        <p:scale>
          <a:sx n="109" d="100"/>
          <a:sy n="109" d="100"/>
        </p:scale>
        <p:origin x="6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C8C7E8-5C64-E84F-92BF-9931A905CF59}" type="datetimeFigureOut">
              <a:rPr lang="en-US" smtClean="0"/>
              <a:t>1/25/23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930F82-8BA7-7546-9D39-7490ECAB3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7596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14952c14db2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14952c14db2_0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14952c14db2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14952c14db2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Only 7 out of the 13 participants are current ConnectNY members. Pam contacted participants a year ago to ask if they would extend their CNY commitments to 2031 to align with EAST commitments, and this slide shows the respondes</a:t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14952c14db2_0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14952c14db2_0_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F003B-07E1-F34B-8194-8F0028994EA9}" type="datetimeFigureOut">
              <a:rPr lang="en-US" smtClean="0"/>
              <a:t>1/25/23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A7E61-A162-3A49-B86A-0024267FEB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025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F003B-07E1-F34B-8194-8F0028994EA9}" type="datetimeFigureOut">
              <a:rPr lang="en-US" smtClean="0"/>
              <a:t>1/25/23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A7E61-A162-3A49-B86A-0024267FEB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218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F003B-07E1-F34B-8194-8F0028994EA9}" type="datetimeFigureOut">
              <a:rPr lang="en-US" smtClean="0"/>
              <a:t>1/25/23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A7E61-A162-3A49-B86A-0024267FEB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8854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613443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F003B-07E1-F34B-8194-8F0028994EA9}" type="datetimeFigureOut">
              <a:rPr lang="en-US" smtClean="0"/>
              <a:t>1/25/23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A7E61-A162-3A49-B86A-0024267FEB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95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F003B-07E1-F34B-8194-8F0028994EA9}" type="datetimeFigureOut">
              <a:rPr lang="en-US" smtClean="0"/>
              <a:t>1/25/23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A7E61-A162-3A49-B86A-0024267FEB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042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F003B-07E1-F34B-8194-8F0028994EA9}" type="datetimeFigureOut">
              <a:rPr lang="en-US" smtClean="0"/>
              <a:t>1/25/23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A7E61-A162-3A49-B86A-0024267FEB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374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F003B-07E1-F34B-8194-8F0028994EA9}" type="datetimeFigureOut">
              <a:rPr lang="en-US" smtClean="0"/>
              <a:t>1/25/23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A7E61-A162-3A49-B86A-0024267FEB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657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F003B-07E1-F34B-8194-8F0028994EA9}" type="datetimeFigureOut">
              <a:rPr lang="en-US" smtClean="0"/>
              <a:t>1/25/23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A7E61-A162-3A49-B86A-0024267FEB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276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F003B-07E1-F34B-8194-8F0028994EA9}" type="datetimeFigureOut">
              <a:rPr lang="en-US" smtClean="0"/>
              <a:t>1/25/23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A7E61-A162-3A49-B86A-0024267FEB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121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F003B-07E1-F34B-8194-8F0028994EA9}" type="datetimeFigureOut">
              <a:rPr lang="en-US" smtClean="0"/>
              <a:t>1/25/23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A7E61-A162-3A49-B86A-0024267FEB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21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F003B-07E1-F34B-8194-8F0028994EA9}" type="datetimeFigureOut">
              <a:rPr lang="en-US" smtClean="0"/>
              <a:t>1/25/23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A7E61-A162-3A49-B86A-0024267FEB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352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DBF003B-07E1-F34B-8194-8F0028994EA9}" type="datetimeFigureOut">
              <a:rPr lang="en-US" smtClean="0"/>
              <a:t>1/25/23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A3FA7E61-A162-3A49-B86A-0024267FEB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45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864724" y="1230465"/>
            <a:ext cx="8061561" cy="1966888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b" anchorCtr="0">
            <a:normAutofit/>
          </a:bodyPr>
          <a:lstStyle/>
          <a:p>
            <a:pPr algn="ctr">
              <a:spcBef>
                <a:spcPts val="0"/>
              </a:spcBef>
            </a:pPr>
            <a:r>
              <a:rPr lang="en" dirty="0">
                <a:latin typeface="Cochin" panose="02000603020000020003" pitchFamily="2" charset="0"/>
              </a:rPr>
              <a:t>Shared Print Retention Analysis at </a:t>
            </a:r>
            <a:r>
              <a:rPr lang="en" dirty="0" err="1">
                <a:latin typeface="Cochin" panose="02000603020000020003" pitchFamily="2" charset="0"/>
              </a:rPr>
              <a:t>ConnectNY</a:t>
            </a:r>
            <a:endParaRPr lang="en" dirty="0">
              <a:latin typeface="Cochin" panose="02000603020000020003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5013B04-77BB-AC29-226B-C9339146F30B}"/>
              </a:ext>
            </a:extLst>
          </p:cNvPr>
          <p:cNvSpPr txBox="1"/>
          <p:nvPr/>
        </p:nvSpPr>
        <p:spPr>
          <a:xfrm>
            <a:off x="2299442" y="3660648"/>
            <a:ext cx="491920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tx2">
                    <a:lumMod val="75000"/>
                  </a:schemeClr>
                </a:solidFill>
                <a:latin typeface="Franklin Gothic Medium" panose="020B0603020102020204" pitchFamily="34" charset="0"/>
              </a:rPr>
              <a:t>PAN Forum</a:t>
            </a:r>
          </a:p>
          <a:p>
            <a:pPr algn="ctr"/>
            <a:r>
              <a:rPr lang="en-US" sz="3200" dirty="0">
                <a:solidFill>
                  <a:schemeClr val="tx2">
                    <a:lumMod val="75000"/>
                  </a:schemeClr>
                </a:solidFill>
                <a:latin typeface="Franklin Gothic Medium" panose="020B0603020102020204" pitchFamily="34" charset="0"/>
              </a:rPr>
              <a:t>January 27</a:t>
            </a:r>
            <a:r>
              <a:rPr lang="en-US" sz="3200" baseline="30000" dirty="0">
                <a:solidFill>
                  <a:schemeClr val="tx2">
                    <a:lumMod val="75000"/>
                  </a:schemeClr>
                </a:solidFill>
                <a:latin typeface="Franklin Gothic Medium" panose="020B0603020102020204" pitchFamily="34" charset="0"/>
              </a:rPr>
              <a:t>th</a:t>
            </a:r>
            <a:r>
              <a:rPr lang="en-US" sz="3200" dirty="0">
                <a:solidFill>
                  <a:schemeClr val="tx2">
                    <a:lumMod val="75000"/>
                  </a:schemeClr>
                </a:solidFill>
                <a:latin typeface="Franklin Gothic Medium" panose="020B0603020102020204" pitchFamily="34" charset="0"/>
              </a:rPr>
              <a:t>, 2023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88278FC-02D6-FF8E-1724-AC9031354FC8}"/>
              </a:ext>
            </a:extLst>
          </p:cNvPr>
          <p:cNvSpPr txBox="1"/>
          <p:nvPr/>
        </p:nvSpPr>
        <p:spPr>
          <a:xfrm>
            <a:off x="9579428" y="3152816"/>
            <a:ext cx="230777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Franklin Gothic Medium" panose="020B0603020102020204" pitchFamily="34" charset="0"/>
              </a:rPr>
              <a:t>Julia Proctor</a:t>
            </a:r>
          </a:p>
          <a:p>
            <a:pPr algn="ctr"/>
            <a:r>
              <a:rPr lang="en-US" sz="2000" dirty="0">
                <a:latin typeface="Franklin Gothic Medium" panose="020B0603020102020204" pitchFamily="34" charset="0"/>
              </a:rPr>
              <a:t>Executive Director </a:t>
            </a:r>
            <a:r>
              <a:rPr lang="en-US" sz="2000" dirty="0" err="1">
                <a:latin typeface="Franklin Gothic Medium" panose="020B0603020102020204" pitchFamily="34" charset="0"/>
              </a:rPr>
              <a:t>ConnectNY</a:t>
            </a:r>
            <a:endParaRPr lang="en-US" sz="2000" dirty="0">
              <a:latin typeface="Franklin Gothic Medium" panose="020B06030201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5"/>
          <p:cNvSpPr txBox="1">
            <a:spLocks noGrp="1"/>
          </p:cNvSpPr>
          <p:nvPr>
            <p:ph type="title"/>
          </p:nvPr>
        </p:nvSpPr>
        <p:spPr>
          <a:xfrm>
            <a:off x="82217" y="1305066"/>
            <a:ext cx="3129070" cy="1696583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pPr algn="ctr"/>
            <a:r>
              <a:rPr lang="en" dirty="0">
                <a:solidFill>
                  <a:schemeClr val="bg1"/>
                </a:solidFill>
              </a:rPr>
              <a:t>History of SPR at CNY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66" name="Google Shape;66;p15"/>
          <p:cNvSpPr txBox="1">
            <a:spLocks noGrp="1"/>
          </p:cNvSpPr>
          <p:nvPr>
            <p:ph type="body" idx="1"/>
          </p:nvPr>
        </p:nvSpPr>
        <p:spPr>
          <a:xfrm>
            <a:off x="3446827" y="1501009"/>
            <a:ext cx="8245472" cy="4258329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r>
              <a:rPr lang="en" sz="3200" dirty="0"/>
              <a:t>Program began in 2012</a:t>
            </a:r>
          </a:p>
          <a:p>
            <a:pPr marL="152396" indent="0">
              <a:buNone/>
            </a:pPr>
            <a:endParaRPr lang="en" sz="1400" dirty="0"/>
          </a:p>
          <a:p>
            <a:r>
              <a:rPr lang="en" sz="3200" dirty="0"/>
              <a:t>Some libraries only committed to retaining titles for CNY through 2024</a:t>
            </a:r>
            <a:endParaRPr sz="1400" dirty="0"/>
          </a:p>
          <a:p>
            <a:pPr>
              <a:spcBef>
                <a:spcPts val="1600"/>
              </a:spcBef>
            </a:pPr>
            <a:r>
              <a:rPr lang="en" sz="3200" dirty="0"/>
              <a:t>Some libraries agreed to retain for CNY and EAST – EAST commitments are through 2031</a:t>
            </a:r>
            <a:endParaRPr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6"/>
          <p:cNvSpPr txBox="1">
            <a:spLocks noGrp="1"/>
          </p:cNvSpPr>
          <p:nvPr>
            <p:ph type="title"/>
          </p:nvPr>
        </p:nvSpPr>
        <p:spPr>
          <a:xfrm>
            <a:off x="18918" y="1944591"/>
            <a:ext cx="3570655" cy="2968819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r>
              <a:rPr lang="en" dirty="0"/>
              <a:t>Institutions Participating in CNY Shared Print Retention</a:t>
            </a:r>
            <a:endParaRPr dirty="0"/>
          </a:p>
        </p:txBody>
      </p:sp>
      <p:graphicFrame>
        <p:nvGraphicFramePr>
          <p:cNvPr id="72" name="Google Shape;72;p16"/>
          <p:cNvGraphicFramePr/>
          <p:nvPr>
            <p:extLst>
              <p:ext uri="{D42A27DB-BD31-4B8C-83A1-F6EECF244321}">
                <p14:modId xmlns:p14="http://schemas.microsoft.com/office/powerpoint/2010/main" val="3010210969"/>
              </p:ext>
            </p:extLst>
          </p:nvPr>
        </p:nvGraphicFramePr>
        <p:xfrm>
          <a:off x="3589573" y="990760"/>
          <a:ext cx="8029934" cy="487648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40149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149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2269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 dirty="0" err="1"/>
                        <a:t>ConnectNY</a:t>
                      </a:r>
                      <a:r>
                        <a:rPr lang="en" sz="2400" dirty="0"/>
                        <a:t> Only</a:t>
                      </a:r>
                      <a:endParaRPr sz="2400" dirty="0"/>
                    </a:p>
                  </a:txBody>
                  <a:tcPr marL="121900" marR="121900" marT="121900" marB="12190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 dirty="0" err="1"/>
                        <a:t>ConnectNY</a:t>
                      </a:r>
                      <a:r>
                        <a:rPr lang="en" sz="2400" dirty="0"/>
                        <a:t> and EAST</a:t>
                      </a:r>
                      <a:endParaRPr sz="2400" dirty="0"/>
                    </a:p>
                  </a:txBody>
                  <a:tcPr marL="121900" marR="121900" marT="121900" marB="12190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956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 dirty="0"/>
                        <a:t>Canisius</a:t>
                      </a:r>
                      <a:endParaRPr sz="2400" dirty="0"/>
                    </a:p>
                  </a:txBody>
                  <a:tcPr marL="121900" marR="121900" marT="121900" marB="12190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 dirty="0"/>
                        <a:t>Adelphi</a:t>
                      </a:r>
                      <a:endParaRPr sz="2400" dirty="0"/>
                    </a:p>
                  </a:txBody>
                  <a:tcPr marL="121900" marR="121900" marT="121900" marB="12190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956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 dirty="0"/>
                        <a:t>Cazenovia</a:t>
                      </a:r>
                      <a:endParaRPr sz="2400" dirty="0"/>
                    </a:p>
                  </a:txBody>
                  <a:tcPr marL="121900" marR="121900" marT="121900" marB="12190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 dirty="0"/>
                        <a:t>Bard</a:t>
                      </a:r>
                      <a:endParaRPr sz="2400" dirty="0"/>
                    </a:p>
                  </a:txBody>
                  <a:tcPr marL="121900" marR="121900" marT="121900" marB="12190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956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 dirty="0"/>
                        <a:t>Colgate</a:t>
                      </a:r>
                      <a:endParaRPr sz="2400" dirty="0"/>
                    </a:p>
                  </a:txBody>
                  <a:tcPr marL="121900" marR="121900" marT="121900" marB="12190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 dirty="0"/>
                        <a:t>Siena </a:t>
                      </a:r>
                      <a:endParaRPr sz="2400" dirty="0"/>
                    </a:p>
                  </a:txBody>
                  <a:tcPr marL="121900" marR="121900" marT="121900" marB="12190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956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 dirty="0"/>
                        <a:t>Le Moyne</a:t>
                      </a:r>
                      <a:endParaRPr sz="2400" dirty="0"/>
                    </a:p>
                  </a:txBody>
                  <a:tcPr marL="121900" marR="121900" marT="121900" marB="12190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 dirty="0"/>
                        <a:t>Vassar</a:t>
                      </a:r>
                      <a:endParaRPr sz="2400" dirty="0"/>
                    </a:p>
                  </a:txBody>
                  <a:tcPr marL="121900" marR="121900" marT="121900" marB="12190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956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 dirty="0"/>
                        <a:t>Medaille</a:t>
                      </a:r>
                      <a:endParaRPr sz="2400" dirty="0"/>
                    </a:p>
                  </a:txBody>
                  <a:tcPr marL="121900" marR="121900" marT="121900" marB="12190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 dirty="0"/>
                        <a:t>Union</a:t>
                      </a:r>
                      <a:endParaRPr sz="2400" dirty="0"/>
                    </a:p>
                  </a:txBody>
                  <a:tcPr marL="121900" marR="121900" marT="121900" marB="12190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0956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 dirty="0"/>
                        <a:t>Pace</a:t>
                      </a:r>
                      <a:endParaRPr sz="2400" dirty="0"/>
                    </a:p>
                  </a:txBody>
                  <a:tcPr marL="121900" marR="121900" marT="121900" marB="12190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 dirty="0"/>
                        <a:t>Hamilton</a:t>
                      </a:r>
                      <a:endParaRPr sz="2400" dirty="0"/>
                    </a:p>
                  </a:txBody>
                  <a:tcPr marL="121900" marR="121900" marT="121900" marB="12190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0956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 dirty="0"/>
                        <a:t>St. Lawrence</a:t>
                      </a:r>
                      <a:endParaRPr sz="2400" dirty="0"/>
                    </a:p>
                  </a:txBody>
                  <a:tcPr marL="121900" marR="121900" marT="121900" marB="12190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400" dirty="0"/>
                    </a:p>
                  </a:txBody>
                  <a:tcPr marL="121900" marR="121900" marT="121900" marB="12190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3F2158-029F-4235-F619-F8E56D7946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0787" y="2665400"/>
            <a:ext cx="2987557" cy="763600"/>
          </a:xfrm>
        </p:spPr>
        <p:txBody>
          <a:bodyPr>
            <a:noAutofit/>
          </a:bodyPr>
          <a:lstStyle/>
          <a:p>
            <a:r>
              <a:rPr lang="en-US" sz="5333" dirty="0"/>
              <a:t>CAVEATS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C7F099-AEC2-3385-EC0A-3580465AD2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496465" y="1782255"/>
            <a:ext cx="8243889" cy="4555200"/>
          </a:xfrm>
        </p:spPr>
        <p:txBody>
          <a:bodyPr>
            <a:normAutofit/>
          </a:bodyPr>
          <a:lstStyle/>
          <a:p>
            <a:pPr marL="152396" indent="0">
              <a:buNone/>
            </a:pPr>
            <a:r>
              <a:rPr lang="en-US" sz="3200" dirty="0"/>
              <a:t>EAST analysis is based on unique OCLC number </a:t>
            </a:r>
            <a:r>
              <a:rPr lang="en-US" sz="3200" b="1" dirty="0"/>
              <a:t>not</a:t>
            </a:r>
            <a:r>
              <a:rPr lang="en-US" sz="3200" dirty="0"/>
              <a:t> volume number</a:t>
            </a:r>
          </a:p>
          <a:p>
            <a:pPr marL="152396" indent="0">
              <a:buNone/>
            </a:pPr>
            <a:endParaRPr lang="en-US" sz="3200" dirty="0"/>
          </a:p>
          <a:p>
            <a:pPr marL="152396" indent="0">
              <a:buNone/>
            </a:pPr>
            <a:r>
              <a:rPr lang="en-US" sz="3200" dirty="0"/>
              <a:t>Call number analysis does include volumes and there is duplication among libraries</a:t>
            </a:r>
          </a:p>
        </p:txBody>
      </p:sp>
    </p:spTree>
    <p:extLst>
      <p:ext uri="{BB962C8B-B14F-4D97-AF65-F5344CB8AC3E}">
        <p14:creationId xmlns:p14="http://schemas.microsoft.com/office/powerpoint/2010/main" val="15555482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8"/>
          <p:cNvSpPr txBox="1">
            <a:spLocks noGrp="1"/>
          </p:cNvSpPr>
          <p:nvPr>
            <p:ph type="title"/>
          </p:nvPr>
        </p:nvSpPr>
        <p:spPr>
          <a:xfrm>
            <a:off x="89080" y="1006835"/>
            <a:ext cx="3292875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r>
              <a:rPr lang="en" sz="3733" dirty="0"/>
              <a:t>Data: Unique OCLC Numbers</a:t>
            </a:r>
            <a:endParaRPr sz="3733" dirty="0"/>
          </a:p>
        </p:txBody>
      </p:sp>
      <p:sp>
        <p:nvSpPr>
          <p:cNvPr id="84" name="Google Shape;84;p18"/>
          <p:cNvSpPr txBox="1">
            <a:spLocks noGrp="1"/>
          </p:cNvSpPr>
          <p:nvPr>
            <p:ph type="body" idx="1"/>
          </p:nvPr>
        </p:nvSpPr>
        <p:spPr>
          <a:xfrm>
            <a:off x="3494250" y="1458607"/>
            <a:ext cx="8097597" cy="4555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r>
              <a:rPr lang="en" sz="3200" b="1" dirty="0"/>
              <a:t>CNY Only: </a:t>
            </a:r>
            <a:r>
              <a:rPr lang="en" sz="3200" dirty="0"/>
              <a:t>119,043 unique OCLC numbers </a:t>
            </a:r>
          </a:p>
          <a:p>
            <a:pPr marL="152396" indent="0">
              <a:buNone/>
            </a:pPr>
            <a:endParaRPr lang="en" sz="2667" dirty="0"/>
          </a:p>
          <a:p>
            <a:r>
              <a:rPr lang="en" sz="3200" b="1" dirty="0"/>
              <a:t>CNY + EAST: </a:t>
            </a:r>
            <a:r>
              <a:rPr lang="en" sz="3200" dirty="0"/>
              <a:t>8,831 unique OCLC numbers owned by former members that are not retained by any other library in CNY</a:t>
            </a:r>
          </a:p>
          <a:p>
            <a:pPr marL="152396" indent="0">
              <a:buNone/>
            </a:pPr>
            <a:endParaRPr sz="2667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A54DAE-6F10-6D44-FEBD-807A94DCCB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5600" y="922551"/>
            <a:ext cx="3071312" cy="763600"/>
          </a:xfrm>
        </p:spPr>
        <p:txBody>
          <a:bodyPr>
            <a:normAutofit fontScale="90000"/>
          </a:bodyPr>
          <a:lstStyle/>
          <a:p>
            <a:r>
              <a:rPr lang="en-US" dirty="0"/>
              <a:t>Call Number Analysis: Data Limitations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F3C555-309E-7CD2-DFCC-1566D86D3A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486912" y="1380249"/>
            <a:ext cx="8083296" cy="4555200"/>
          </a:xfrm>
        </p:spPr>
        <p:txBody>
          <a:bodyPr>
            <a:normAutofit/>
          </a:bodyPr>
          <a:lstStyle/>
          <a:p>
            <a:r>
              <a:rPr lang="en-US" sz="2667" dirty="0"/>
              <a:t>Some libraries only had Dewey information in their list of retentions</a:t>
            </a:r>
          </a:p>
          <a:p>
            <a:pPr marL="152396" indent="0">
              <a:buNone/>
            </a:pPr>
            <a:endParaRPr lang="en-US" sz="1333" dirty="0"/>
          </a:p>
          <a:p>
            <a:r>
              <a:rPr lang="en-US" sz="2667" dirty="0"/>
              <a:t>1 library  had no call number data in their list of retentions</a:t>
            </a:r>
          </a:p>
          <a:p>
            <a:pPr marL="152396" indent="0">
              <a:buNone/>
            </a:pPr>
            <a:endParaRPr lang="en-US" sz="1333" dirty="0"/>
          </a:p>
          <a:p>
            <a:r>
              <a:rPr lang="en-US" sz="2667" dirty="0"/>
              <a:t>Across all participants, 1,238 items had no call numbers</a:t>
            </a:r>
          </a:p>
          <a:p>
            <a:pPr marL="152396" indent="0">
              <a:buNone/>
            </a:pPr>
            <a:endParaRPr lang="en-US" sz="1333" dirty="0"/>
          </a:p>
          <a:p>
            <a:r>
              <a:rPr lang="en-US" sz="2667" dirty="0"/>
              <a:t>These numbers reflect total number of retention commitments; not unique items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0855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AA25D1-4001-1795-5F10-0D9BEC62C4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4912" y="912821"/>
            <a:ext cx="2998160" cy="1247625"/>
          </a:xfrm>
        </p:spPr>
        <p:txBody>
          <a:bodyPr>
            <a:normAutofit/>
          </a:bodyPr>
          <a:lstStyle/>
          <a:p>
            <a:r>
              <a:rPr lang="en-US" dirty="0"/>
              <a:t>Call Number </a:t>
            </a:r>
            <a:br>
              <a:rPr lang="en-US" dirty="0"/>
            </a:br>
            <a:r>
              <a:rPr lang="en-US" dirty="0"/>
              <a:t>Coverage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8918F57-3A8D-0717-E278-C1E6ED78C559}"/>
              </a:ext>
            </a:extLst>
          </p:cNvPr>
          <p:cNvSpPr txBox="1"/>
          <p:nvPr/>
        </p:nvSpPr>
        <p:spPr>
          <a:xfrm>
            <a:off x="3730752" y="674858"/>
            <a:ext cx="67543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latin typeface="Franklin Gothic Medium" panose="020B0603020102020204" pitchFamily="34" charset="0"/>
              </a:rPr>
              <a:t>Top 5 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1888A807-D989-BBEA-7C16-5B25D58665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3079445"/>
              </p:ext>
            </p:extLst>
          </p:nvPr>
        </p:nvGraphicFramePr>
        <p:xfrm>
          <a:off x="3730752" y="1648818"/>
          <a:ext cx="7819136" cy="4639733"/>
        </p:xfrm>
        <a:graphic>
          <a:graphicData uri="http://schemas.openxmlformats.org/drawingml/2006/table">
            <a:tbl>
              <a:tblPr firstRow="1" bandRow="1"/>
              <a:tblGrid>
                <a:gridCol w="3909568">
                  <a:extLst>
                    <a:ext uri="{9D8B030D-6E8A-4147-A177-3AD203B41FA5}">
                      <a16:colId xmlns:a16="http://schemas.microsoft.com/office/drawing/2014/main" val="735817195"/>
                    </a:ext>
                  </a:extLst>
                </a:gridCol>
                <a:gridCol w="3909568">
                  <a:extLst>
                    <a:ext uri="{9D8B030D-6E8A-4147-A177-3AD203B41FA5}">
                      <a16:colId xmlns:a16="http://schemas.microsoft.com/office/drawing/2014/main" val="61682172"/>
                    </a:ext>
                  </a:extLst>
                </a:gridCol>
              </a:tblGrid>
              <a:tr h="853440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Franklin Gothic Medium" panose="020B0603020102020204" pitchFamily="34" charset="0"/>
                        </a:rPr>
                        <a:t>P (Language and Literature) 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latin typeface="Franklin Gothic Medium" panose="020B0603020102020204" pitchFamily="34" charset="0"/>
                        </a:rPr>
                        <a:t>293,856 (29%)</a:t>
                      </a:r>
                    </a:p>
                    <a:p>
                      <a:endParaRPr lang="en-US" sz="2400" dirty="0">
                        <a:latin typeface="Franklin Gothic Medium" panose="020B0603020102020204" pitchFamily="34" charset="0"/>
                      </a:endParaRP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510988378"/>
                  </a:ext>
                </a:extLst>
              </a:tr>
              <a:tr h="853440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Franklin Gothic Medium" panose="020B0603020102020204" pitchFamily="34" charset="0"/>
                        </a:rPr>
                        <a:t>H (Social Sciences) 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latin typeface="Franklin Gothic Medium" panose="020B0603020102020204" pitchFamily="34" charset="0"/>
                        </a:rPr>
                        <a:t>150,788 (15%)</a:t>
                      </a:r>
                    </a:p>
                    <a:p>
                      <a:endParaRPr lang="en-US" sz="2400" dirty="0">
                        <a:latin typeface="Franklin Gothic Medium" panose="020B0603020102020204" pitchFamily="34" charset="0"/>
                      </a:endParaRP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2749538017"/>
                  </a:ext>
                </a:extLst>
              </a:tr>
              <a:tr h="853440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Franklin Gothic Medium" panose="020B0603020102020204" pitchFamily="34" charset="0"/>
                        </a:rPr>
                        <a:t>B (Philosophy, Psychology, Religion) 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latin typeface="Franklin Gothic Medium" panose="020B0603020102020204" pitchFamily="34" charset="0"/>
                        </a:rPr>
                        <a:t>108,252 (11%)</a:t>
                      </a:r>
                    </a:p>
                    <a:p>
                      <a:endParaRPr lang="en-US" sz="2400" dirty="0">
                        <a:latin typeface="Franklin Gothic Medium" panose="020B0603020102020204" pitchFamily="34" charset="0"/>
                      </a:endParaRP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1070014006"/>
                  </a:ext>
                </a:extLst>
              </a:tr>
              <a:tr h="1584960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Franklin Gothic Medium" panose="020B0603020102020204" pitchFamily="34" charset="0"/>
                        </a:rPr>
                        <a:t>D (World History And History Of Europe, Asia, Africa, Australia, New Zealand, etc.) 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latin typeface="Franklin Gothic Medium" panose="020B0603020102020204" pitchFamily="34" charset="0"/>
                        </a:rPr>
                        <a:t>101,121 (10%)</a:t>
                      </a:r>
                    </a:p>
                    <a:p>
                      <a:endParaRPr lang="en-US" sz="2400" dirty="0">
                        <a:latin typeface="Franklin Gothic Medium" panose="020B0603020102020204" pitchFamily="34" charset="0"/>
                      </a:endParaRP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2875992816"/>
                  </a:ext>
                </a:extLst>
              </a:tr>
              <a:tr h="494453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Franklin Gothic Medium" panose="020B0603020102020204" pitchFamily="34" charset="0"/>
                        </a:rPr>
                        <a:t>E (History of the Americas)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Franklin Gothic Medium" panose="020B0603020102020204" pitchFamily="34" charset="0"/>
                        </a:rPr>
                        <a:t>67,737 (7%)</a:t>
                      </a: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21684188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87067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7606ED-D220-042B-09CD-02A68784FB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62402" y="2378147"/>
            <a:ext cx="6320589" cy="2101707"/>
          </a:xfrm>
        </p:spPr>
        <p:txBody>
          <a:bodyPr>
            <a:noAutofit/>
          </a:bodyPr>
          <a:lstStyle/>
          <a:p>
            <a:r>
              <a:rPr lang="en-US" sz="8800" b="1" dirty="0">
                <a:solidFill>
                  <a:schemeClr val="tx1"/>
                </a:solidFill>
              </a:rPr>
              <a:t>Thank  You!</a:t>
            </a:r>
          </a:p>
        </p:txBody>
      </p:sp>
    </p:spTree>
    <p:extLst>
      <p:ext uri="{BB962C8B-B14F-4D97-AF65-F5344CB8AC3E}">
        <p14:creationId xmlns:p14="http://schemas.microsoft.com/office/powerpoint/2010/main" val="84215560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{1A0EFEC3-C5FD-3549-B13E-508B1D7F3074}tf10001124</Template>
  <TotalTime>76</TotalTime>
  <Words>305</Words>
  <Application>Microsoft Macintosh PowerPoint</Application>
  <PresentationFormat>Widescreen</PresentationFormat>
  <Paragraphs>56</Paragraphs>
  <Slides>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Calibri</vt:lpstr>
      <vt:lpstr>Cochin</vt:lpstr>
      <vt:lpstr>Corbel</vt:lpstr>
      <vt:lpstr>Franklin Gothic Medium</vt:lpstr>
      <vt:lpstr>Wingdings 2</vt:lpstr>
      <vt:lpstr>Frame</vt:lpstr>
      <vt:lpstr>Shared Print Retention Analysis at ConnectNY</vt:lpstr>
      <vt:lpstr>History of SPR at CNY</vt:lpstr>
      <vt:lpstr>Institutions Participating in CNY Shared Print Retention</vt:lpstr>
      <vt:lpstr>CAVEATS</vt:lpstr>
      <vt:lpstr>Data: Unique OCLC Numbers</vt:lpstr>
      <vt:lpstr>Call Number Analysis: Data Limitations</vt:lpstr>
      <vt:lpstr>Call Number  Coverage</vt:lpstr>
      <vt:lpstr>Thank 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Shared Print Retention at ConnectNY</dc:title>
  <dc:creator>Julia proctor</dc:creator>
  <cp:lastModifiedBy>Julia proctor</cp:lastModifiedBy>
  <cp:revision>3</cp:revision>
  <dcterms:created xsi:type="dcterms:W3CDTF">2023-01-25T15:26:25Z</dcterms:created>
  <dcterms:modified xsi:type="dcterms:W3CDTF">2023-01-25T16:42:38Z</dcterms:modified>
</cp:coreProperties>
</file>