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832ca9c9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832ca9c9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I’m here today representing the Partnership for Shared Book Collections Matching Algorithms Task Force, which is looking into the differences between various algorithms for record matching, and how they impact shared print program decision making.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So why matching algorithms? Many algorithms are used in libraries, for example when a patron searches a database, what gets returned and how are similar items grouped? There’s an algorithm determining that. </a:t>
            </a:r>
            <a:r>
              <a:rPr lang="en" sz="1400">
                <a:solidFill>
                  <a:srgbClr val="666666"/>
                </a:solidFill>
              </a:rPr>
              <a:t>Or determining a loan period at checkout.</a:t>
            </a:r>
            <a:r>
              <a:rPr lang="en" sz="1400"/>
              <a:t> Today we are focusing on record matching algorithms as they are integral to the shared print endeavor. Most programs have a minimum number of copies to keep, and want to give extra attention to preserve scarce or rare copies. Following up on the risk work we just heard about, how do we know how many copies we have? How do you count? Different matching algorithms may, and do, give you different answers.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2835d8d91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2835d8d91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As a bit of background, the Partnership for Shared Book Collections Infrastructure Working Group talked to several vendors last year on how they identify rare or scarce material, which, of course, prompted the question back to the group of ‘how do you define or identify scarcity’? A group formed around this question and came up with a detailed report on considerations in identifying distinct vs. overlapping copies. That report is now being used as a basis for a group looking at matching algorithms and use cases for matching. The group is charged with</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-Documenting the different levels of matching needs, and developing use cases</a:t>
            </a:r>
            <a:endParaRPr sz="1300">
              <a:solidFill>
                <a:schemeClr val="dk1"/>
              </a:solidFill>
            </a:endParaRPr>
          </a:p>
          <a:p>
            <a:pPr marL="0" lvl="0" indent="0" algn="l" rtl="0">
              <a:spcBef>
                <a:spcPts val="0"/>
              </a:spcBef>
              <a:spcAft>
                <a:spcPts val="0"/>
              </a:spcAft>
              <a:buNone/>
            </a:pPr>
            <a:r>
              <a:rPr lang="en" sz="1300">
                <a:solidFill>
                  <a:schemeClr val="dk1"/>
                </a:solidFill>
              </a:rPr>
              <a:t>-Gathering additional input on the original matching document from different constituencies.</a:t>
            </a:r>
            <a:endParaRPr sz="1300">
              <a:solidFill>
                <a:schemeClr val="dk1"/>
              </a:solidFill>
            </a:endParaRPr>
          </a:p>
          <a:p>
            <a:pPr marL="0" lvl="0" indent="0" algn="l" rtl="0">
              <a:spcBef>
                <a:spcPts val="0"/>
              </a:spcBef>
              <a:spcAft>
                <a:spcPts val="0"/>
              </a:spcAft>
              <a:buNone/>
            </a:pPr>
            <a:r>
              <a:rPr lang="en" sz="1300">
                <a:solidFill>
                  <a:schemeClr val="dk1"/>
                </a:solidFill>
              </a:rPr>
              <a:t>-Investigating and documenting current algorithms being used with the intent to gauge their accuracy rates vis à vis the definition provided in the document and use cases.</a:t>
            </a:r>
            <a:endParaRPr sz="1300">
              <a:solidFill>
                <a:schemeClr val="dk1"/>
              </a:solidFill>
            </a:endParaRPr>
          </a:p>
          <a:p>
            <a:pPr marL="0" lvl="0" indent="0" algn="l" rtl="0">
              <a:spcBef>
                <a:spcPts val="0"/>
              </a:spcBef>
              <a:spcAft>
                <a:spcPts val="0"/>
              </a:spcAft>
              <a:buNone/>
            </a:pPr>
            <a:r>
              <a:rPr lang="en" sz="1300">
                <a:solidFill>
                  <a:schemeClr val="dk1"/>
                </a:solidFill>
              </a:rPr>
              <a:t>– and to document the discussions and findings for the community </a:t>
            </a:r>
            <a:endParaRPr sz="1300">
              <a:solidFill>
                <a:schemeClr val="dk1"/>
              </a:solidFill>
            </a:endParaRPr>
          </a:p>
          <a:p>
            <a:pPr marL="0" lvl="0" indent="0" algn="l" rtl="0">
              <a:spcBef>
                <a:spcPts val="0"/>
              </a:spcBef>
              <a:spcAft>
                <a:spcPts val="0"/>
              </a:spcAft>
              <a:buNone/>
            </a:pPr>
            <a:r>
              <a:rPr lang="en" sz="1300">
                <a:solidFill>
                  <a:schemeClr val="dk1"/>
                </a:solidFill>
              </a:rPr>
              <a:t>We know that there are some other groups also looking at matching algorithms, for example ReCAP, and plan to work closely with them. </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832ca9c9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832ca9c9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The group has outlined some areas of concern in matching algorithms. </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For example, Varying editions may be difficult to identify, or may not technically constitute "uniqueness". An edition statement may be lacking, expressed differently (1st vs. first), or may refer to binding (pbk vs. hdc.)</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Descriptive cataloging language (not material language) or the absence/presence of script parallel fields may confuse duplicate identification.</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Publisher is often a primary match point, but there are no authority records for publishers! Are these the same publisher?</a:t>
            </a:r>
            <a:br>
              <a:rPr lang="en" sz="1400">
                <a:solidFill>
                  <a:schemeClr val="dk1"/>
                </a:solidFill>
              </a:rPr>
            </a:br>
            <a:endParaRPr sz="1400">
              <a:solidFill>
                <a:schemeClr val="dk1"/>
              </a:solidFill>
            </a:endParaRPr>
          </a:p>
          <a:p>
            <a:pPr marL="457200" lvl="0" indent="0" algn="l" rtl="0">
              <a:spcBef>
                <a:spcPts val="0"/>
              </a:spcBef>
              <a:spcAft>
                <a:spcPts val="0"/>
              </a:spcAft>
              <a:buClr>
                <a:schemeClr val="dk1"/>
              </a:buClr>
              <a:buSzPts val="1100"/>
              <a:buFont typeface="Arial"/>
              <a:buNone/>
            </a:pPr>
            <a:r>
              <a:rPr lang="en" sz="1400">
                <a:solidFill>
                  <a:schemeClr val="dk1"/>
                </a:solidFill>
              </a:rPr>
              <a:t>Hamilton vs. H. Hamilton vs. Hamis Hamilton vs. </a:t>
            </a:r>
            <a:endParaRPr sz="1400">
              <a:solidFill>
                <a:schemeClr val="dk1"/>
              </a:solidFill>
            </a:endParaRPr>
          </a:p>
          <a:p>
            <a:pPr marL="457200" lvl="0" indent="0" algn="l" rtl="0">
              <a:spcBef>
                <a:spcPts val="0"/>
              </a:spcBef>
              <a:spcAft>
                <a:spcPts val="0"/>
              </a:spcAft>
              <a:buClr>
                <a:schemeClr val="dk1"/>
              </a:buClr>
              <a:buSzPts val="1100"/>
              <a:buFont typeface="Arial"/>
              <a:buNone/>
            </a:pPr>
            <a:r>
              <a:rPr lang="en" sz="1400">
                <a:solidFill>
                  <a:schemeClr val="dk1"/>
                </a:solidFill>
              </a:rPr>
              <a:t>Hamish Hamilton vs. Hamilton Pub. vs. Hamilton Press.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rgbClr val="222222"/>
                </a:solidFill>
                <a:highlight>
                  <a:schemeClr val="lt1"/>
                </a:highlight>
              </a:rPr>
              <a:t>The treatment of dates other than publication (reprint/copyright/printing date), is of interest and can be problematic</a:t>
            </a:r>
            <a:endParaRPr sz="1400">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sz="1400">
                <a:solidFill>
                  <a:srgbClr val="222222"/>
                </a:solidFill>
                <a:highlight>
                  <a:schemeClr val="lt1"/>
                </a:highlight>
              </a:rPr>
              <a:t> depending upon the needs of the program. We’ve also seen miscoding of reprints to the point where it is impossible to tell from the record if it is really a reprint or a coding issue. </a:t>
            </a:r>
            <a:r>
              <a:rPr lang="en" sz="1400">
                <a:solidFill>
                  <a:schemeClr val="dk1"/>
                </a:solidFill>
              </a:rPr>
              <a:t>Some gradations of matching confidence levels are probably desirable.</a:t>
            </a:r>
            <a:endParaRPr sz="1400">
              <a:solidFill>
                <a:schemeClr val="dk1"/>
              </a:solidFill>
              <a:highlight>
                <a:srgbClr val="FFFF00"/>
              </a:highlight>
            </a:endParaRPr>
          </a:p>
          <a:p>
            <a:pPr marL="0" lvl="0" indent="0" algn="l" rtl="0">
              <a:spcBef>
                <a:spcPts val="0"/>
              </a:spcBef>
              <a:spcAft>
                <a:spcPts val="0"/>
              </a:spcAft>
              <a:buClr>
                <a:schemeClr val="dk1"/>
              </a:buClr>
              <a:buSzPts val="1100"/>
              <a:buFont typeface="Arial"/>
              <a:buNone/>
            </a:pPr>
            <a:endParaRPr sz="1400">
              <a:solidFill>
                <a:srgbClr val="222222"/>
              </a:solidFill>
              <a:highlight>
                <a:schemeClr val="lt1"/>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Snippet from John on pub/copyright dates: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One of the most notable of these distinctions, and this arises quite frequently in late 19th century English language publications, concerns an edition date vs a printing date. Of course, depending on the evidence in the book and the inclinations of a given cataloger, divergences in practice may arise. But generally, provided that the format and content of a run of books with the same copyright date are the same, they are treated as being bibliographically the same.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975097a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975097a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Another area of concern is determining if material is really rare or is it rare cataloging? Catalogs are filled with pre-RDA, pre-AACR, or local practice cataloging rules, which may confuse automated matching solutions from finding duplicates.</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Is it really a duplicate (setting aside marginalia, etc.)? How does your program define a duplicate? Does binding (deluxe hardcover vs. paperback), unique cover art, or provenance matter? Should there be any sort of common guidelines or recommendations on what constitutes a duplicate copy?</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rgbClr val="222222"/>
                </a:solidFill>
                <a:highlight>
                  <a:schemeClr val="lt1"/>
                </a:highlight>
              </a:rPr>
              <a:t>Multipart monographs and monographic series may present unique issues when trying to match up analytics with sets and/or series records.</a:t>
            </a:r>
            <a:r>
              <a:rPr lang="en" sz="1400">
                <a:solidFill>
                  <a:schemeClr val="dk1"/>
                </a:solidFill>
              </a:rPr>
              <a:t> </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rgbClr val="222222"/>
                </a:solidFill>
                <a:highlight>
                  <a:schemeClr val="lt1"/>
                </a:highlight>
              </a:rPr>
              <a:t>And how strict is the matching algorithm?  Is looser vs. stricter matching dependent on the needs of the program? Should programs agree on matching criteria and acceptable levels of error for false positives and false negatives? This might be important in cross program collaborations. </a:t>
            </a:r>
            <a:endParaRPr sz="1400">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sz="1400">
                <a:solidFill>
                  <a:schemeClr val="dk1"/>
                </a:solidFill>
              </a:rPr>
              <a:t>With all  that in mind, we are so pleased to see this panel at PAN today opening the topic the community. </a:t>
            </a:r>
            <a:endParaRPr sz="1400">
              <a:solidFill>
                <a:schemeClr val="dk1"/>
              </a:solidFill>
            </a:endParaRPr>
          </a:p>
          <a:p>
            <a:pPr marL="0" lvl="0" indent="0" algn="l" rtl="0">
              <a:spcBef>
                <a:spcPts val="0"/>
              </a:spcBef>
              <a:spcAft>
                <a:spcPts val="0"/>
              </a:spcAft>
              <a:buNone/>
            </a:pPr>
            <a:endParaRPr sz="1400">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sz="1400">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sz="1400">
              <a:solidFill>
                <a:srgbClr val="222222"/>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1fc0aec81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1fc0aec8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rPr>
              <a:t>And of course the devil is always in the details. </a:t>
            </a:r>
            <a:endParaRPr sz="1400">
              <a:solidFill>
                <a:schemeClr val="dk1"/>
              </a:solidFill>
            </a:endParaRPr>
          </a:p>
          <a:p>
            <a:pPr marL="0" lvl="0" indent="0" algn="l" rtl="0">
              <a:lnSpc>
                <a:spcPct val="115000"/>
              </a:lnSpc>
              <a:spcBef>
                <a:spcPts val="0"/>
              </a:spcBef>
              <a:spcAft>
                <a:spcPts val="0"/>
              </a:spcAft>
              <a:buNone/>
            </a:pPr>
            <a:r>
              <a:rPr lang="en" sz="1400">
                <a:solidFill>
                  <a:schemeClr val="dk1"/>
                </a:solidFill>
              </a:rPr>
              <a:t>For example, is this record for the same or different title? The are on different OCLC records.</a:t>
            </a:r>
            <a:endParaRPr sz="1400">
              <a:solidFill>
                <a:schemeClr val="dk1"/>
              </a:solidFill>
            </a:endParaRPr>
          </a:p>
          <a:p>
            <a:pPr marL="0" lvl="0" indent="0" algn="l" rtl="0">
              <a:lnSpc>
                <a:spcPct val="115000"/>
              </a:lnSpc>
              <a:spcBef>
                <a:spcPts val="0"/>
              </a:spcBef>
              <a:spcAft>
                <a:spcPts val="0"/>
              </a:spcAft>
              <a:buNone/>
            </a:pPr>
            <a:r>
              <a:rPr lang="en" sz="1400">
                <a:solidFill>
                  <a:schemeClr val="dk1"/>
                </a:solidFill>
              </a:rPr>
              <a:t>The first is possibly a reprint according to the coding in the 006 position 6 (008/23) “form of item = r” , but there is no reprint date in the 008, so… is it a reprint? Is it a ‘print on demand’ copy. Or a coding error? You'd probably need to pull this title from the shelf to investigate to be sure. </a:t>
            </a:r>
            <a:r>
              <a:rPr lang="en" sz="1400">
                <a:solidFill>
                  <a:srgbClr val="999999"/>
                </a:solidFill>
              </a:rPr>
              <a:t>Just FYI, The second record is clearly coded as the original</a:t>
            </a:r>
            <a:endParaRPr sz="1400">
              <a:solidFill>
                <a:srgbClr val="999999"/>
              </a:solidFill>
            </a:endParaRPr>
          </a:p>
          <a:p>
            <a:pPr marL="0" lvl="0" indent="457200" algn="l" rtl="0">
              <a:lnSpc>
                <a:spcPct val="115000"/>
              </a:lnSpc>
              <a:spcBef>
                <a:spcPts val="0"/>
              </a:spcBef>
              <a:spcAft>
                <a:spcPts val="0"/>
              </a:spcAft>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Between dirty data and the nuances of cataloging reproductions, it can be tricky (to say the least) to confidently determine matches. Some gradations of matching confidence levels are probably desirable.</a:t>
            </a:r>
            <a:endParaRPr sz="1400">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sz="1400">
                <a:solidFill>
                  <a:schemeClr val="dk1"/>
                </a:solidFill>
              </a:rPr>
              <a:t>With all  that in mind, we are so pleased to see this panel at PAN today opening the topic the community. </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118fc80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118fc80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222222"/>
                </a:solidFill>
              </a:rPr>
              <a:t>So today We’ve asked our panel to respond to the following prompts:</a:t>
            </a:r>
            <a:endParaRPr sz="1300">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sz="13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222222"/>
                </a:solidFill>
              </a:rPr>
              <a:t>–to describe their current algorithms and use cases for them - what problem are they solving.</a:t>
            </a:r>
            <a:endParaRPr sz="13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222222"/>
                </a:solidFill>
              </a:rPr>
              <a:t>–What issues and challenges are they finding, and what are their plans for improvement and/or new technologies to address those problems</a:t>
            </a:r>
            <a:endParaRPr sz="13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222222"/>
                </a:solidFill>
              </a:rPr>
              <a:t>–How do they deal with various quality of records, and records from non OCLC sources, e.g. RLIN or European libraries that don't use OCLC or just  low quality records in general</a:t>
            </a:r>
            <a:endParaRPr sz="13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sz="1300">
                <a:solidFill>
                  <a:srgbClr val="222222"/>
                </a:solidFill>
              </a:rPr>
              <a:t>–and finally do they handle journals, journal families and monographic series, and if so, how?</a:t>
            </a:r>
            <a:endParaRPr sz="1300">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sz="1300" i="1">
              <a:solidFill>
                <a:srgbClr val="666666"/>
              </a:solidFill>
            </a:endParaRPr>
          </a:p>
          <a:p>
            <a:pPr marL="0" lvl="0" indent="0" algn="l" rtl="0">
              <a:lnSpc>
                <a:spcPct val="115000"/>
              </a:lnSpc>
              <a:spcBef>
                <a:spcPts val="0"/>
              </a:spcBef>
              <a:spcAft>
                <a:spcPts val="0"/>
              </a:spcAft>
              <a:buNone/>
            </a:pPr>
            <a:r>
              <a:rPr lang="en" sz="1300">
                <a:solidFill>
                  <a:schemeClr val="dk1"/>
                </a:solidFill>
              </a:rPr>
              <a:t>They’ve been asked limit their responses to 5 minutes (I know, it’s hard with a complex subject) and after that we will open the floor for 10 minutes of questions.</a:t>
            </a: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And with that let’s get started, our first speaker is Andy Breeding from OCLC. </a:t>
            </a:r>
            <a:endParaRPr sz="1300">
              <a:solidFill>
                <a:schemeClr val="dk1"/>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i="1">
                <a:solidFill>
                  <a:srgbClr val="666666"/>
                </a:solidFill>
              </a:rPr>
              <a:t>{did we ask this —</a:t>
            </a:r>
            <a:endParaRPr i="1">
              <a:solidFill>
                <a:srgbClr val="666666"/>
              </a:solidFill>
            </a:endParaRPr>
          </a:p>
          <a:p>
            <a:pPr marL="0" lvl="0" indent="0" algn="l" rtl="0">
              <a:lnSpc>
                <a:spcPct val="115000"/>
              </a:lnSpc>
              <a:spcBef>
                <a:spcPts val="0"/>
              </a:spcBef>
              <a:spcAft>
                <a:spcPts val="0"/>
              </a:spcAft>
              <a:buNone/>
            </a:pPr>
            <a:r>
              <a:rPr lang="en" i="1">
                <a:solidFill>
                  <a:srgbClr val="666666"/>
                </a:solidFill>
              </a:rPr>
              <a:t>-The Partnership Matching Algorithms Task Force is compiling a set of test records, perhaps around 100,000 as a test set. Would you / could you use your system/algorithm to analyze this set and report what you see as # of distinct titles and overlap within the set? They are hoping to understand the variations in results and implications for shared print. </a:t>
            </a:r>
            <a:endParaRPr i="1">
              <a:solidFill>
                <a:srgbClr val="666666"/>
              </a:solidFill>
            </a:endParaRPr>
          </a:p>
          <a:p>
            <a:pPr marL="0" lvl="0" indent="0" algn="l" rtl="0">
              <a:lnSpc>
                <a:spcPct val="115000"/>
              </a:lnSpc>
              <a:spcBef>
                <a:spcPts val="0"/>
              </a:spcBef>
              <a:spcAft>
                <a:spcPts val="0"/>
              </a:spcAft>
              <a:buNone/>
            </a:pPr>
            <a:r>
              <a:rPr lang="en" i="1">
                <a:solidFill>
                  <a:srgbClr val="666666"/>
                </a:solidFill>
              </a:rPr>
              <a:t>}</a:t>
            </a:r>
            <a:endParaRPr i="1">
              <a:solidFill>
                <a:srgbClr val="666666"/>
              </a:solidFil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835d8d91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835d8d9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i="1">
                <a:solidFill>
                  <a:schemeClr val="dk1"/>
                </a:solidFill>
              </a:rPr>
              <a:t>(I think Matthew is covering this in his intro)</a:t>
            </a:r>
            <a:endParaRPr i="1">
              <a:solidFill>
                <a:schemeClr val="dk1"/>
              </a:solidFill>
            </a:endParaRPr>
          </a:p>
          <a:p>
            <a:pPr marL="0" lvl="0" indent="0" algn="l" rtl="0">
              <a:lnSpc>
                <a:spcPct val="115000"/>
              </a:lnSpc>
              <a:spcBef>
                <a:spcPts val="0"/>
              </a:spcBef>
              <a:spcAft>
                <a:spcPts val="0"/>
              </a:spcAft>
              <a:buNone/>
            </a:pPr>
            <a:endParaRPr i="1">
              <a:solidFill>
                <a:schemeClr val="dk1"/>
              </a:solidFill>
            </a:endParaRPr>
          </a:p>
          <a:p>
            <a:pPr marL="0" lvl="0" indent="0" algn="l" rtl="0">
              <a:lnSpc>
                <a:spcPct val="115000"/>
              </a:lnSpc>
              <a:spcBef>
                <a:spcPts val="0"/>
              </a:spcBef>
              <a:spcAft>
                <a:spcPts val="0"/>
              </a:spcAft>
              <a:buNone/>
            </a:pPr>
            <a:r>
              <a:rPr lang="en" i="1">
                <a:solidFill>
                  <a:schemeClr val="dk1"/>
                </a:solidFill>
              </a:rPr>
              <a:t>Today we will be hearing from a representative sample of service providers who do record matching. </a:t>
            </a:r>
            <a:endParaRPr i="1">
              <a:solidFill>
                <a:schemeClr val="dk1"/>
              </a:solidFill>
            </a:endParaRPr>
          </a:p>
          <a:p>
            <a:pPr marL="0" lvl="0" indent="0" algn="l" rtl="0">
              <a:lnSpc>
                <a:spcPct val="115000"/>
              </a:lnSpc>
              <a:spcBef>
                <a:spcPts val="0"/>
              </a:spcBef>
              <a:spcAft>
                <a:spcPts val="0"/>
              </a:spcAft>
              <a:buNone/>
            </a:pPr>
            <a:endParaRPr i="1">
              <a:solidFill>
                <a:schemeClr val="dk1"/>
              </a:solidFill>
            </a:endParaRPr>
          </a:p>
          <a:p>
            <a:pPr marL="0" lvl="0" indent="0" algn="l" rtl="0">
              <a:lnSpc>
                <a:spcPct val="115000"/>
              </a:lnSpc>
              <a:spcBef>
                <a:spcPts val="0"/>
              </a:spcBef>
              <a:spcAft>
                <a:spcPts val="0"/>
              </a:spcAft>
              <a:buNone/>
            </a:pPr>
            <a:r>
              <a:rPr lang="en" i="1">
                <a:solidFill>
                  <a:schemeClr val="dk1"/>
                </a:solidFill>
              </a:rPr>
              <a:t>Andy Breeding, Senior Product Manager, OCLC Sustainable Collection Services</a:t>
            </a:r>
            <a:endParaRPr i="1">
              <a:solidFill>
                <a:schemeClr val="dk1"/>
              </a:solidFill>
            </a:endParaRPr>
          </a:p>
          <a:p>
            <a:pPr marL="0" lvl="0" indent="0" algn="l" rtl="0">
              <a:lnSpc>
                <a:spcPct val="115000"/>
              </a:lnSpc>
              <a:spcBef>
                <a:spcPts val="0"/>
              </a:spcBef>
              <a:spcAft>
                <a:spcPts val="0"/>
              </a:spcAft>
              <a:buNone/>
            </a:pPr>
            <a:r>
              <a:rPr lang="en" i="1">
                <a:solidFill>
                  <a:schemeClr val="dk1"/>
                </a:solidFill>
              </a:rPr>
              <a:t>Judy Dobry, Technical Team Manager, California Digital Library</a:t>
            </a:r>
            <a:endParaRPr i="1">
              <a:solidFill>
                <a:schemeClr val="dk1"/>
              </a:solidFill>
            </a:endParaRPr>
          </a:p>
          <a:p>
            <a:pPr marL="0" lvl="0" indent="0" algn="l" rtl="0">
              <a:lnSpc>
                <a:spcPct val="115000"/>
              </a:lnSpc>
              <a:spcBef>
                <a:spcPts val="0"/>
              </a:spcBef>
              <a:spcAft>
                <a:spcPts val="0"/>
              </a:spcAft>
              <a:buNone/>
            </a:pPr>
            <a:r>
              <a:rPr lang="en" i="1">
                <a:solidFill>
                  <a:schemeClr val="dk1"/>
                </a:solidFill>
              </a:rPr>
              <a:t>Sebastian Hammer, President, IndexData</a:t>
            </a:r>
            <a:endParaRPr i="1">
              <a:solidFill>
                <a:schemeClr val="dk1"/>
              </a:solidFill>
            </a:endParaRPr>
          </a:p>
          <a:p>
            <a:pPr marL="0" lvl="0" indent="0" algn="l" rtl="0">
              <a:lnSpc>
                <a:spcPct val="115000"/>
              </a:lnSpc>
              <a:spcBef>
                <a:spcPts val="0"/>
              </a:spcBef>
              <a:spcAft>
                <a:spcPts val="0"/>
              </a:spcAft>
              <a:buNone/>
            </a:pPr>
            <a:r>
              <a:rPr lang="en" i="1">
                <a:solidFill>
                  <a:schemeClr val="dk1"/>
                </a:solidFill>
              </a:rPr>
              <a:t>George Machovec, Executive Director, Colorado Alliance of Research Libraries</a:t>
            </a:r>
            <a:endParaRPr i="1">
              <a:solidFill>
                <a:schemeClr val="dk1"/>
              </a:solidFill>
            </a:endParaRPr>
          </a:p>
          <a:p>
            <a:pPr marL="0" lvl="0" indent="0" algn="l" rtl="0">
              <a:lnSpc>
                <a:spcPct val="115000"/>
              </a:lnSpc>
              <a:spcBef>
                <a:spcPts val="0"/>
              </a:spcBef>
              <a:spcAft>
                <a:spcPts val="0"/>
              </a:spcAft>
              <a:buNone/>
            </a:pPr>
            <a:r>
              <a:rPr lang="en" i="1">
                <a:solidFill>
                  <a:schemeClr val="dk1"/>
                </a:solidFill>
              </a:rPr>
              <a:t>Amy Wood, Head of Technical Services, Center for Research Libraries</a:t>
            </a:r>
            <a:endParaRPr i="1">
              <a:solidFill>
                <a:srgbClr val="222222"/>
              </a:solidFill>
            </a:endParaRPr>
          </a:p>
          <a:p>
            <a:pPr marL="0" lvl="0" indent="45720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a:solidFill>
                  <a:srgbClr val="222222"/>
                </a:solidFill>
              </a:rPr>
              <a:t>Due to scheduling and time constraints we were unable to have presentations by ExLibris (whose metador product is of particular interest)  and Sirsidynix, both of whom expressed interest in this panel. And of course there are other vendors such as AutoGraphics doing work in the shared print space. The Partnership group will be following up with them and they will be included in any output from  that group. </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a:solidFill>
                  <a:srgbClr val="222222"/>
                </a:solidFill>
              </a:rPr>
              <a:t> </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worldcat.org/title/reminiscences-of-the-life-and-character-of-count-cavour/oclc/1261343093"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worldcat.org/title/reminiscences-of-the-life-and-character-of-count-cavour/oclc/5213744"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Matching Algorithms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solidFill>
                  <a:srgbClr val="222222"/>
                </a:solidFill>
                <a:highlight>
                  <a:srgbClr val="FFFFFF"/>
                </a:highlight>
              </a:rPr>
              <a:t>and the Impact on Shared Print</a:t>
            </a:r>
            <a:endParaRPr sz="4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744575"/>
            <a:ext cx="8520600" cy="65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Why Matching?</a:t>
            </a:r>
            <a:endParaRPr/>
          </a:p>
        </p:txBody>
      </p:sp>
      <p:pic>
        <p:nvPicPr>
          <p:cNvPr id="61" name="Google Shape;61;p14"/>
          <p:cNvPicPr preferRelativeResize="0"/>
          <p:nvPr/>
        </p:nvPicPr>
        <p:blipFill>
          <a:blip r:embed="rId3">
            <a:alphaModFix/>
          </a:blip>
          <a:stretch>
            <a:fillRect/>
          </a:stretch>
        </p:blipFill>
        <p:spPr>
          <a:xfrm>
            <a:off x="400025" y="1315900"/>
            <a:ext cx="3444024" cy="3444024"/>
          </a:xfrm>
          <a:prstGeom prst="rect">
            <a:avLst/>
          </a:prstGeom>
          <a:noFill/>
          <a:ln>
            <a:noFill/>
          </a:ln>
        </p:spPr>
      </p:pic>
      <p:pic>
        <p:nvPicPr>
          <p:cNvPr id="62" name="Google Shape;62;p14"/>
          <p:cNvPicPr preferRelativeResize="0"/>
          <p:nvPr/>
        </p:nvPicPr>
        <p:blipFill>
          <a:blip r:embed="rId4">
            <a:alphaModFix/>
          </a:blip>
          <a:stretch>
            <a:fillRect/>
          </a:stretch>
        </p:blipFill>
        <p:spPr>
          <a:xfrm>
            <a:off x="3996449" y="1547075"/>
            <a:ext cx="4995152" cy="2840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11700" y="451125"/>
            <a:ext cx="8520600" cy="79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Partnership Group</a:t>
            </a:r>
            <a:endParaRPr/>
          </a:p>
        </p:txBody>
      </p:sp>
      <p:sp>
        <p:nvSpPr>
          <p:cNvPr id="68" name="Google Shape;68;p15"/>
          <p:cNvSpPr txBox="1"/>
          <p:nvPr/>
        </p:nvSpPr>
        <p:spPr>
          <a:xfrm>
            <a:off x="399075" y="1249275"/>
            <a:ext cx="84333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rPr>
              <a:t>Following up on determining distinct vs. overlapping copies</a:t>
            </a:r>
            <a:endParaRPr sz="2100">
              <a:solidFill>
                <a:schemeClr val="dk1"/>
              </a:solidFill>
            </a:endParaRPr>
          </a:p>
          <a:p>
            <a:pPr marL="0" lvl="0" indent="0" algn="l" rtl="0">
              <a:spcBef>
                <a:spcPts val="0"/>
              </a:spcBef>
              <a:spcAft>
                <a:spcPts val="0"/>
              </a:spcAft>
              <a:buNone/>
            </a:pPr>
            <a:r>
              <a:rPr lang="en" sz="2100">
                <a:solidFill>
                  <a:schemeClr val="dk1"/>
                </a:solidFill>
              </a:rPr>
              <a:t>Their charge includes:</a:t>
            </a: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Documenting the different levels of matching needs (use cases)</a:t>
            </a:r>
            <a:endParaRPr sz="2100">
              <a:solidFill>
                <a:schemeClr val="dk1"/>
              </a:solidFill>
            </a:endParaRPr>
          </a:p>
          <a:p>
            <a:pPr marL="457200" lvl="0" indent="0" algn="l" rtl="0">
              <a:spcBef>
                <a:spcPts val="0"/>
              </a:spcBef>
              <a:spcAft>
                <a:spcPts val="0"/>
              </a:spcAft>
              <a:buNone/>
            </a:pP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Gathering additional input on the original matching document. </a:t>
            </a:r>
            <a:endParaRPr sz="2100">
              <a:solidFill>
                <a:schemeClr val="dk1"/>
              </a:solidFill>
            </a:endParaRPr>
          </a:p>
          <a:p>
            <a:pPr marL="457200" lvl="0" indent="0" algn="l" rtl="0">
              <a:spcBef>
                <a:spcPts val="0"/>
              </a:spcBef>
              <a:spcAft>
                <a:spcPts val="0"/>
              </a:spcAft>
              <a:buNone/>
            </a:pP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Investigating and documenting current algorithms being used and gauging their accuracy rates vis à vis the definition provided in the document. Provide a test data set.</a:t>
            </a:r>
            <a:endParaRPr sz="2100">
              <a:solidFill>
                <a:schemeClr val="dk1"/>
              </a:solidFill>
            </a:endParaRPr>
          </a:p>
          <a:p>
            <a:pPr marL="457200" lvl="0" indent="0" algn="l" rtl="0">
              <a:spcBef>
                <a:spcPts val="0"/>
              </a:spcBef>
              <a:spcAft>
                <a:spcPts val="0"/>
              </a:spcAft>
              <a:buNone/>
            </a:pPr>
            <a:endParaRPr sz="2100">
              <a:solidFill>
                <a:schemeClr val="dk1"/>
              </a:solidFill>
            </a:endParaRPr>
          </a:p>
          <a:p>
            <a:pPr marL="457200" lvl="0" indent="-361950" algn="l" rtl="0">
              <a:spcBef>
                <a:spcPts val="0"/>
              </a:spcBef>
              <a:spcAft>
                <a:spcPts val="0"/>
              </a:spcAft>
              <a:buClr>
                <a:schemeClr val="dk1"/>
              </a:buClr>
              <a:buSzPts val="2100"/>
              <a:buChar char="●"/>
            </a:pPr>
            <a:r>
              <a:rPr lang="en" sz="2100">
                <a:solidFill>
                  <a:schemeClr val="dk1"/>
                </a:solidFill>
              </a:rPr>
              <a:t>Documenting the discussions and findings for the community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311700" y="268975"/>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650"/>
              <a:t>Areas of Concern</a:t>
            </a:r>
            <a:endParaRPr sz="4650"/>
          </a:p>
        </p:txBody>
      </p:sp>
      <p:sp>
        <p:nvSpPr>
          <p:cNvPr id="74" name="Google Shape;74;p16"/>
          <p:cNvSpPr txBox="1"/>
          <p:nvPr/>
        </p:nvSpPr>
        <p:spPr>
          <a:xfrm>
            <a:off x="336150" y="1061575"/>
            <a:ext cx="84717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Varying editions may be difficult to identify, or may not technically constitute "uniqueness". </a:t>
            </a:r>
            <a:r>
              <a:rPr lang="en" b="1"/>
              <a:t>Edition </a:t>
            </a:r>
            <a:r>
              <a:rPr lang="en"/>
              <a:t>statement may be lacking, expressed differently (1st vs. first), or may refer to binding (pbk vs. hdc.)</a:t>
            </a:r>
            <a:endParaRPr/>
          </a:p>
          <a:p>
            <a:pPr marL="0" lvl="0" indent="0" algn="l" rtl="0">
              <a:spcBef>
                <a:spcPts val="0"/>
              </a:spcBef>
              <a:spcAft>
                <a:spcPts val="0"/>
              </a:spcAft>
              <a:buNone/>
            </a:pPr>
            <a:endParaRPr/>
          </a:p>
          <a:p>
            <a:pPr marL="0" lvl="0" indent="0" algn="l" rtl="0">
              <a:spcBef>
                <a:spcPts val="0"/>
              </a:spcBef>
              <a:spcAft>
                <a:spcPts val="0"/>
              </a:spcAft>
              <a:buNone/>
            </a:pPr>
            <a:r>
              <a:rPr lang="en"/>
              <a:t>Descriptive cataloging language (not material language) or the absence/presence of script parallel fields may confuse duplicate identification.</a:t>
            </a:r>
            <a:endParaRPr/>
          </a:p>
          <a:p>
            <a:pPr marL="0" lvl="0" indent="0" algn="l" rtl="0">
              <a:spcBef>
                <a:spcPts val="0"/>
              </a:spcBef>
              <a:spcAft>
                <a:spcPts val="0"/>
              </a:spcAft>
              <a:buNone/>
            </a:pPr>
            <a:endParaRPr/>
          </a:p>
          <a:p>
            <a:pPr marL="0" lvl="0" indent="0" algn="l" rtl="0">
              <a:spcBef>
                <a:spcPts val="0"/>
              </a:spcBef>
              <a:spcAft>
                <a:spcPts val="0"/>
              </a:spcAft>
              <a:buNone/>
            </a:pPr>
            <a:r>
              <a:rPr lang="en"/>
              <a:t>No authority records for </a:t>
            </a:r>
            <a:r>
              <a:rPr lang="en" b="1"/>
              <a:t>publishers!</a:t>
            </a:r>
            <a:r>
              <a:rPr lang="en"/>
              <a:t> Are these the same publisher?</a:t>
            </a:r>
            <a:br>
              <a:rPr lang="en"/>
            </a:br>
            <a:endParaRPr/>
          </a:p>
          <a:p>
            <a:pPr marL="457200" lvl="0" indent="0" algn="l" rtl="0">
              <a:spcBef>
                <a:spcPts val="0"/>
              </a:spcBef>
              <a:spcAft>
                <a:spcPts val="0"/>
              </a:spcAft>
              <a:buNone/>
            </a:pPr>
            <a:r>
              <a:rPr lang="en"/>
              <a:t>Hamilton vs. H. Hamilton vs. Hamis Hamilton vs. </a:t>
            </a:r>
            <a:endParaRPr/>
          </a:p>
          <a:p>
            <a:pPr marL="457200" lvl="0" indent="0" algn="l" rtl="0">
              <a:spcBef>
                <a:spcPts val="0"/>
              </a:spcBef>
              <a:spcAft>
                <a:spcPts val="0"/>
              </a:spcAft>
              <a:buNone/>
            </a:pPr>
            <a:r>
              <a:rPr lang="en"/>
              <a:t>Hamish Hamilton vs. Hamilton Pub. vs. Hamilton Press.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The treatment of dates other than publication </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a:t>
            </a:r>
            <a:r>
              <a:rPr lang="en" b="1">
                <a:solidFill>
                  <a:srgbClr val="222222"/>
                </a:solidFill>
                <a:highlight>
                  <a:schemeClr val="lt1"/>
                </a:highlight>
              </a:rPr>
              <a:t>reprint/copyright/printing</a:t>
            </a:r>
            <a:r>
              <a:rPr lang="en">
                <a:solidFill>
                  <a:srgbClr val="222222"/>
                </a:solidFill>
                <a:highlight>
                  <a:schemeClr val="lt1"/>
                </a:highlight>
              </a:rPr>
              <a:t>), is can be problematic</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22222"/>
                </a:solidFill>
                <a:highlight>
                  <a:schemeClr val="lt1"/>
                </a:highlight>
              </a:rPr>
              <a:t>Miscoding of reprints and other dirty data issues. </a:t>
            </a: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a:solidFill>
                <a:srgbClr val="222222"/>
              </a:solidFill>
              <a:highlight>
                <a:schemeClr val="lt1"/>
              </a:highlight>
            </a:endParaRPr>
          </a:p>
          <a:p>
            <a:pPr marL="0" lvl="0" indent="0" algn="l" rtl="0">
              <a:spcBef>
                <a:spcPts val="0"/>
              </a:spcBef>
              <a:spcAft>
                <a:spcPts val="0"/>
              </a:spcAft>
              <a:buClr>
                <a:schemeClr val="dk1"/>
              </a:buClr>
              <a:buSzPts val="1100"/>
              <a:buFont typeface="Arial"/>
              <a:buNone/>
            </a:pPr>
            <a:r>
              <a:rPr lang="en">
                <a:solidFill>
                  <a:schemeClr val="dk1"/>
                </a:solidFill>
              </a:rPr>
              <a:t>Gradations of matching confidence levels are probably desirable</a:t>
            </a:r>
            <a:endParaRPr>
              <a:solidFill>
                <a:srgbClr val="222222"/>
              </a:solidFill>
              <a:highlight>
                <a:srgbClr val="FFFFFF"/>
              </a:highlight>
            </a:endParaRPr>
          </a:p>
        </p:txBody>
      </p:sp>
      <p:pic>
        <p:nvPicPr>
          <p:cNvPr id="75" name="Google Shape;75;p16"/>
          <p:cNvPicPr preferRelativeResize="0"/>
          <p:nvPr/>
        </p:nvPicPr>
        <p:blipFill>
          <a:blip r:embed="rId3">
            <a:alphaModFix/>
          </a:blip>
          <a:stretch>
            <a:fillRect/>
          </a:stretch>
        </p:blipFill>
        <p:spPr>
          <a:xfrm>
            <a:off x="5663669" y="2844125"/>
            <a:ext cx="3480324" cy="2299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311700" y="380275"/>
            <a:ext cx="8520600" cy="731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Areas of Concern - Cont.</a:t>
            </a:r>
            <a:endParaRPr/>
          </a:p>
        </p:txBody>
      </p:sp>
      <p:sp>
        <p:nvSpPr>
          <p:cNvPr id="81" name="Google Shape;81;p17"/>
          <p:cNvSpPr txBox="1">
            <a:spLocks noGrp="1"/>
          </p:cNvSpPr>
          <p:nvPr>
            <p:ph type="subTitle" idx="1"/>
          </p:nvPr>
        </p:nvSpPr>
        <p:spPr>
          <a:xfrm>
            <a:off x="238825" y="1111975"/>
            <a:ext cx="8520600" cy="36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Is it really rare or is it rare cataloging? </a:t>
            </a:r>
            <a:br>
              <a:rPr lang="en" sz="1400">
                <a:solidFill>
                  <a:schemeClr val="dk1"/>
                </a:solidFill>
              </a:rPr>
            </a:br>
            <a:r>
              <a:rPr lang="en" sz="1400">
                <a:solidFill>
                  <a:schemeClr val="dk1"/>
                </a:solidFill>
              </a:rPr>
              <a:t>Catalogs are filled with pre-RDA, pre-AACR, or local practice cataloging</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Is it really a duplicate (aside from marginalia, etc.)? How does your program </a:t>
            </a:r>
            <a:br>
              <a:rPr lang="en" sz="1400">
                <a:solidFill>
                  <a:schemeClr val="dk1"/>
                </a:solidFill>
              </a:rPr>
            </a:br>
            <a:r>
              <a:rPr lang="en" sz="1400">
                <a:solidFill>
                  <a:schemeClr val="dk1"/>
                </a:solidFill>
              </a:rPr>
              <a:t>define a duplicate? Does binding (deluxe hardcover vs. paperback), </a:t>
            </a:r>
            <a:br>
              <a:rPr lang="en" sz="1400">
                <a:solidFill>
                  <a:schemeClr val="dk1"/>
                </a:solidFill>
              </a:rPr>
            </a:br>
            <a:r>
              <a:rPr lang="en" sz="1400">
                <a:solidFill>
                  <a:schemeClr val="dk1"/>
                </a:solidFill>
              </a:rPr>
              <a:t>unique cover art, provenance matter? Should there be any sort of </a:t>
            </a:r>
            <a:br>
              <a:rPr lang="en" sz="1400">
                <a:solidFill>
                  <a:schemeClr val="dk1"/>
                </a:solidFill>
              </a:rPr>
            </a:br>
            <a:r>
              <a:rPr lang="en" sz="1400">
                <a:solidFill>
                  <a:schemeClr val="dk1"/>
                </a:solidFill>
              </a:rPr>
              <a:t>common guidelines or recommendations?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r>
              <a:rPr lang="en" sz="1400">
                <a:solidFill>
                  <a:srgbClr val="222222"/>
                </a:solidFill>
                <a:highlight>
                  <a:schemeClr val="lt1"/>
                </a:highlight>
              </a:rPr>
              <a:t>Multipart monographs and monographic series may present unique issues </a:t>
            </a:r>
            <a:br>
              <a:rPr lang="en" sz="1400">
                <a:solidFill>
                  <a:srgbClr val="222222"/>
                </a:solidFill>
                <a:highlight>
                  <a:schemeClr val="lt1"/>
                </a:highlight>
              </a:rPr>
            </a:br>
            <a:r>
              <a:rPr lang="en" sz="1400">
                <a:solidFill>
                  <a:srgbClr val="222222"/>
                </a:solidFill>
                <a:highlight>
                  <a:schemeClr val="lt1"/>
                </a:highlight>
              </a:rPr>
              <a:t>when trying to match up analytics with sets and/or series.</a:t>
            </a:r>
            <a:r>
              <a:rPr lang="en" sz="1400">
                <a:solidFill>
                  <a:schemeClr val="dk1"/>
                </a:solidFill>
              </a:rPr>
              <a:t>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rgbClr val="222222"/>
                </a:solidFill>
                <a:highlight>
                  <a:schemeClr val="lt1"/>
                </a:highlight>
              </a:rPr>
              <a:t>How strict is the matching algorithm?  Is looser vs. stricter matching dependent on </a:t>
            </a:r>
            <a:br>
              <a:rPr lang="en" sz="1400">
                <a:solidFill>
                  <a:srgbClr val="222222"/>
                </a:solidFill>
                <a:highlight>
                  <a:schemeClr val="lt1"/>
                </a:highlight>
              </a:rPr>
            </a:br>
            <a:r>
              <a:rPr lang="en" sz="1400">
                <a:solidFill>
                  <a:srgbClr val="222222"/>
                </a:solidFill>
                <a:highlight>
                  <a:schemeClr val="lt1"/>
                </a:highlight>
              </a:rPr>
              <a:t>the needs of the program? Should programs agree on matching criteria and acceptable </a:t>
            </a:r>
            <a:br>
              <a:rPr lang="en" sz="1400">
                <a:solidFill>
                  <a:srgbClr val="222222"/>
                </a:solidFill>
                <a:highlight>
                  <a:schemeClr val="lt1"/>
                </a:highlight>
              </a:rPr>
            </a:br>
            <a:r>
              <a:rPr lang="en" sz="1400">
                <a:solidFill>
                  <a:srgbClr val="222222"/>
                </a:solidFill>
                <a:highlight>
                  <a:schemeClr val="lt1"/>
                </a:highlight>
              </a:rPr>
              <a:t>levels of error?</a:t>
            </a:r>
            <a:endParaRPr sz="1400">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sz="1400">
              <a:solidFill>
                <a:srgbClr val="222222"/>
              </a:solidFill>
              <a:highlight>
                <a:schemeClr val="lt1"/>
              </a:highlight>
            </a:endParaRPr>
          </a:p>
          <a:p>
            <a:pPr marL="0" lvl="0" indent="0" algn="l" rtl="0">
              <a:spcBef>
                <a:spcPts val="0"/>
              </a:spcBef>
              <a:spcAft>
                <a:spcPts val="0"/>
              </a:spcAft>
              <a:buClr>
                <a:schemeClr val="dk1"/>
              </a:buClr>
              <a:buSzPts val="1100"/>
              <a:buFont typeface="Arial"/>
              <a:buNone/>
            </a:pPr>
            <a:endParaRPr sz="1400">
              <a:solidFill>
                <a:srgbClr val="222222"/>
              </a:solidFill>
              <a:highlight>
                <a:schemeClr val="lt1"/>
              </a:highlight>
            </a:endParaRPr>
          </a:p>
          <a:p>
            <a:pPr marL="0" lvl="0" indent="0" algn="ctr" rtl="0">
              <a:spcBef>
                <a:spcPts val="0"/>
              </a:spcBef>
              <a:spcAft>
                <a:spcPts val="0"/>
              </a:spcAft>
              <a:buNone/>
            </a:pPr>
            <a:endParaRPr/>
          </a:p>
        </p:txBody>
      </p:sp>
      <p:pic>
        <p:nvPicPr>
          <p:cNvPr id="82" name="Google Shape;82;p17"/>
          <p:cNvPicPr preferRelativeResize="0"/>
          <p:nvPr/>
        </p:nvPicPr>
        <p:blipFill>
          <a:blip r:embed="rId3">
            <a:alphaModFix/>
          </a:blip>
          <a:stretch>
            <a:fillRect/>
          </a:stretch>
        </p:blipFill>
        <p:spPr>
          <a:xfrm>
            <a:off x="7742775" y="2867025"/>
            <a:ext cx="1401225" cy="2276475"/>
          </a:xfrm>
          <a:prstGeom prst="rect">
            <a:avLst/>
          </a:prstGeom>
          <a:noFill/>
          <a:ln>
            <a:noFill/>
          </a:ln>
        </p:spPr>
      </p:pic>
      <p:pic>
        <p:nvPicPr>
          <p:cNvPr id="83" name="Google Shape;83;p17"/>
          <p:cNvPicPr preferRelativeResize="0"/>
          <p:nvPr/>
        </p:nvPicPr>
        <p:blipFill>
          <a:blip r:embed="rId4">
            <a:alphaModFix/>
          </a:blip>
          <a:stretch>
            <a:fillRect/>
          </a:stretch>
        </p:blipFill>
        <p:spPr>
          <a:xfrm>
            <a:off x="6404350" y="953700"/>
            <a:ext cx="2739656" cy="1618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87"/>
        <p:cNvGrpSpPr/>
        <p:nvPr/>
      </p:nvGrpSpPr>
      <p:grpSpPr>
        <a:xfrm>
          <a:off x="0" y="0"/>
          <a:ext cx="0" cy="0"/>
          <a:chOff x="0" y="0"/>
          <a:chExt cx="0" cy="0"/>
        </a:xfrm>
      </p:grpSpPr>
      <p:sp>
        <p:nvSpPr>
          <p:cNvPr id="88" name="Google Shape;88;p18"/>
          <p:cNvSpPr txBox="1">
            <a:spLocks noGrp="1"/>
          </p:cNvSpPr>
          <p:nvPr>
            <p:ph type="ctrTitle"/>
          </p:nvPr>
        </p:nvSpPr>
        <p:spPr>
          <a:xfrm>
            <a:off x="311700" y="451125"/>
            <a:ext cx="8520600" cy="79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Dirty Data? Reprint?</a:t>
            </a:r>
            <a:endParaRPr/>
          </a:p>
        </p:txBody>
      </p:sp>
      <p:sp>
        <p:nvSpPr>
          <p:cNvPr id="89" name="Google Shape;89;p18"/>
          <p:cNvSpPr txBox="1"/>
          <p:nvPr/>
        </p:nvSpPr>
        <p:spPr>
          <a:xfrm>
            <a:off x="0" y="1249275"/>
            <a:ext cx="9015000" cy="7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u="sng">
                <a:solidFill>
                  <a:srgbClr val="1155CC"/>
                </a:solidFill>
                <a:hlinkClick r:id="rId3">
                  <a:extLst>
                    <a:ext uri="{A12FA001-AC4F-418D-AE19-62706E023703}">
                      <ahyp:hlinkClr xmlns:ahyp="http://schemas.microsoft.com/office/drawing/2018/hyperlinkcolor" val="tx"/>
                    </a:ext>
                  </a:extLst>
                </a:hlinkClick>
              </a:rPr>
              <a:t>https://www.worldcat.org/title/reminiscences-of-the-life-and-character-of-count-cavour/oclc/</a:t>
            </a:r>
            <a:r>
              <a:rPr lang="en" sz="1200" b="1" u="sng">
                <a:solidFill>
                  <a:srgbClr val="1155CC"/>
                </a:solidFill>
                <a:hlinkClick r:id="rId3">
                  <a:extLst>
                    <a:ext uri="{A12FA001-AC4F-418D-AE19-62706E023703}">
                      <ahyp:hlinkClr xmlns:ahyp="http://schemas.microsoft.com/office/drawing/2018/hyperlinkcolor" val="tx"/>
                    </a:ext>
                  </a:extLst>
                </a:hlinkClick>
              </a:rPr>
              <a:t>1261343093</a:t>
            </a:r>
            <a:endParaRPr sz="1200" b="1">
              <a:solidFill>
                <a:srgbClr val="222222"/>
              </a:solidFill>
            </a:endParaRPr>
          </a:p>
          <a:p>
            <a:pPr marL="457200" lvl="0" indent="457200" algn="l" rtl="0">
              <a:lnSpc>
                <a:spcPct val="115000"/>
              </a:lnSpc>
              <a:spcBef>
                <a:spcPts val="0"/>
              </a:spcBef>
              <a:spcAft>
                <a:spcPts val="0"/>
              </a:spcAft>
              <a:buNone/>
            </a:pPr>
            <a:endParaRPr sz="2200" b="1" i="1">
              <a:solidFill>
                <a:schemeClr val="dk1"/>
              </a:solidFill>
            </a:endParaRPr>
          </a:p>
        </p:txBody>
      </p:sp>
      <p:pic>
        <p:nvPicPr>
          <p:cNvPr id="90" name="Google Shape;90;p18"/>
          <p:cNvPicPr preferRelativeResize="0"/>
          <p:nvPr/>
        </p:nvPicPr>
        <p:blipFill>
          <a:blip r:embed="rId4">
            <a:alphaModFix/>
          </a:blip>
          <a:stretch>
            <a:fillRect/>
          </a:stretch>
        </p:blipFill>
        <p:spPr>
          <a:xfrm>
            <a:off x="38150" y="1718677"/>
            <a:ext cx="7249549" cy="1491725"/>
          </a:xfrm>
          <a:prstGeom prst="rect">
            <a:avLst/>
          </a:prstGeom>
          <a:noFill/>
          <a:ln w="9525" cap="flat" cmpd="sng">
            <a:solidFill>
              <a:schemeClr val="dk1"/>
            </a:solidFill>
            <a:prstDash val="solid"/>
            <a:round/>
            <a:headEnd type="none" w="sm" len="sm"/>
            <a:tailEnd type="none" w="sm" len="sm"/>
          </a:ln>
        </p:spPr>
      </p:pic>
      <p:pic>
        <p:nvPicPr>
          <p:cNvPr id="91" name="Google Shape;91;p18"/>
          <p:cNvPicPr preferRelativeResize="0"/>
          <p:nvPr/>
        </p:nvPicPr>
        <p:blipFill>
          <a:blip r:embed="rId5">
            <a:alphaModFix/>
          </a:blip>
          <a:stretch>
            <a:fillRect/>
          </a:stretch>
        </p:blipFill>
        <p:spPr>
          <a:xfrm>
            <a:off x="2176100" y="3611348"/>
            <a:ext cx="6967900" cy="1532150"/>
          </a:xfrm>
          <a:prstGeom prst="rect">
            <a:avLst/>
          </a:prstGeom>
          <a:noFill/>
          <a:ln w="9525" cap="flat" cmpd="sng">
            <a:solidFill>
              <a:schemeClr val="dk1"/>
            </a:solidFill>
            <a:prstDash val="solid"/>
            <a:round/>
            <a:headEnd type="none" w="sm" len="sm"/>
            <a:tailEnd type="none" w="sm" len="sm"/>
          </a:ln>
        </p:spPr>
      </p:pic>
      <p:sp>
        <p:nvSpPr>
          <p:cNvPr id="92" name="Google Shape;92;p18"/>
          <p:cNvSpPr txBox="1"/>
          <p:nvPr/>
        </p:nvSpPr>
        <p:spPr>
          <a:xfrm>
            <a:off x="85575" y="3241525"/>
            <a:ext cx="71547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u="sng">
                <a:solidFill>
                  <a:srgbClr val="1155CC"/>
                </a:solidFill>
                <a:hlinkClick r:id="rId6">
                  <a:extLst>
                    <a:ext uri="{A12FA001-AC4F-418D-AE19-62706E023703}">
                      <ahyp:hlinkClr xmlns:ahyp="http://schemas.microsoft.com/office/drawing/2018/hyperlinkcolor" val="tx"/>
                    </a:ext>
                  </a:extLst>
                </a:hlinkClick>
              </a:rPr>
              <a:t>https://www.worldcat.org/title/reminiscences-of-the-life-and-character-of-count-cavour/oclc/</a:t>
            </a:r>
            <a:r>
              <a:rPr lang="en" sz="1200" b="1" u="sng">
                <a:solidFill>
                  <a:srgbClr val="1155CC"/>
                </a:solidFill>
                <a:hlinkClick r:id="rId6">
                  <a:extLst>
                    <a:ext uri="{A12FA001-AC4F-418D-AE19-62706E023703}">
                      <ahyp:hlinkClr xmlns:ahyp="http://schemas.microsoft.com/office/drawing/2018/hyperlinkcolor" val="tx"/>
                    </a:ext>
                  </a:extLst>
                </a:hlinkClick>
              </a:rPr>
              <a:t>5213744</a:t>
            </a:r>
            <a:endParaRPr sz="1200" b="1">
              <a:solidFill>
                <a:srgbClr val="22222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ctrTitle"/>
          </p:nvPr>
        </p:nvSpPr>
        <p:spPr>
          <a:xfrm>
            <a:off x="244400" y="0"/>
            <a:ext cx="8520600" cy="1024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600"/>
              <a:t>Questions asked to Panelists</a:t>
            </a:r>
            <a:endParaRPr sz="4600"/>
          </a:p>
        </p:txBody>
      </p:sp>
      <p:sp>
        <p:nvSpPr>
          <p:cNvPr id="98" name="Google Shape;98;p19"/>
          <p:cNvSpPr txBox="1">
            <a:spLocks noGrp="1"/>
          </p:cNvSpPr>
          <p:nvPr>
            <p:ph type="subTitle" idx="1"/>
          </p:nvPr>
        </p:nvSpPr>
        <p:spPr>
          <a:xfrm>
            <a:off x="311700" y="1065875"/>
            <a:ext cx="8520600" cy="37026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rgbClr val="222222"/>
              </a:buClr>
              <a:buSzPts val="2100"/>
              <a:buChar char="●"/>
            </a:pPr>
            <a:r>
              <a:rPr lang="en" sz="2100">
                <a:solidFill>
                  <a:srgbClr val="222222"/>
                </a:solidFill>
              </a:rPr>
              <a:t>Describe their current algorithm and use cases for them (what problem are they solving)</a:t>
            </a:r>
            <a:endParaRPr sz="2100">
              <a:solidFill>
                <a:srgbClr val="222222"/>
              </a:solidFill>
            </a:endParaRPr>
          </a:p>
          <a:p>
            <a:pPr marL="457200" lvl="0" indent="-361950" algn="l" rtl="0">
              <a:lnSpc>
                <a:spcPct val="115000"/>
              </a:lnSpc>
              <a:spcBef>
                <a:spcPts val="0"/>
              </a:spcBef>
              <a:spcAft>
                <a:spcPts val="0"/>
              </a:spcAft>
              <a:buClr>
                <a:srgbClr val="222222"/>
              </a:buClr>
              <a:buSzPts val="2100"/>
              <a:buChar char="●"/>
            </a:pPr>
            <a:r>
              <a:rPr lang="en" sz="2100">
                <a:solidFill>
                  <a:srgbClr val="222222"/>
                </a:solidFill>
              </a:rPr>
              <a:t>What issues/challenges they are finding, and what are their plans for improvement and/or new technologies</a:t>
            </a:r>
            <a:endParaRPr sz="2100">
              <a:solidFill>
                <a:srgbClr val="222222"/>
              </a:solidFill>
            </a:endParaRPr>
          </a:p>
          <a:p>
            <a:pPr marL="457200" lvl="0" indent="-361950" algn="l" rtl="0">
              <a:lnSpc>
                <a:spcPct val="115000"/>
              </a:lnSpc>
              <a:spcBef>
                <a:spcPts val="0"/>
              </a:spcBef>
              <a:spcAft>
                <a:spcPts val="0"/>
              </a:spcAft>
              <a:buClr>
                <a:srgbClr val="222222"/>
              </a:buClr>
              <a:buSzPts val="2100"/>
              <a:buChar char="●"/>
            </a:pPr>
            <a:r>
              <a:rPr lang="en" sz="2100">
                <a:solidFill>
                  <a:srgbClr val="222222"/>
                </a:solidFill>
              </a:rPr>
              <a:t>How they deal with various quality of records, and records from non OCLC sources, e.g. RLIN, European libraries that don't use OCLC, low quality records</a:t>
            </a:r>
            <a:endParaRPr sz="2100">
              <a:solidFill>
                <a:srgbClr val="222222"/>
              </a:solidFill>
            </a:endParaRPr>
          </a:p>
          <a:p>
            <a:pPr marL="457200" lvl="0" indent="-361950" algn="l" rtl="0">
              <a:lnSpc>
                <a:spcPct val="115000"/>
              </a:lnSpc>
              <a:spcBef>
                <a:spcPts val="0"/>
              </a:spcBef>
              <a:spcAft>
                <a:spcPts val="0"/>
              </a:spcAft>
              <a:buClr>
                <a:srgbClr val="222222"/>
              </a:buClr>
              <a:buSzPts val="2100"/>
              <a:buChar char="●"/>
            </a:pPr>
            <a:r>
              <a:rPr lang="en" sz="2100">
                <a:solidFill>
                  <a:srgbClr val="222222"/>
                </a:solidFill>
              </a:rPr>
              <a:t>Do they handle journals, journal families and monographic series? How?</a:t>
            </a:r>
            <a:endParaRPr sz="2100">
              <a:solidFill>
                <a:srgbClr val="222222"/>
              </a:solidFill>
            </a:endParaRPr>
          </a:p>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3" name="Google Shape;103;p20"/>
          <p:cNvSpPr txBox="1">
            <a:spLocks noGrp="1"/>
          </p:cNvSpPr>
          <p:nvPr>
            <p:ph type="ctrTitle"/>
          </p:nvPr>
        </p:nvSpPr>
        <p:spPr>
          <a:xfrm>
            <a:off x="247200" y="126200"/>
            <a:ext cx="8520600" cy="79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Who we will hear from today</a:t>
            </a:r>
            <a:endParaRPr/>
          </a:p>
        </p:txBody>
      </p:sp>
      <p:sp>
        <p:nvSpPr>
          <p:cNvPr id="104" name="Google Shape;104;p20"/>
          <p:cNvSpPr txBox="1"/>
          <p:nvPr/>
        </p:nvSpPr>
        <p:spPr>
          <a:xfrm>
            <a:off x="0" y="827400"/>
            <a:ext cx="9015000" cy="4419000"/>
          </a:xfrm>
          <a:prstGeom prst="rect">
            <a:avLst/>
          </a:prstGeom>
          <a:noFill/>
          <a:ln>
            <a:noFill/>
          </a:ln>
        </p:spPr>
        <p:txBody>
          <a:bodyPr spcFirstLastPara="1" wrap="square" lIns="91425" tIns="91425" rIns="91425" bIns="91425" anchor="t" anchorCtr="0">
            <a:spAutoFit/>
          </a:bodyPr>
          <a:lstStyle/>
          <a:p>
            <a:pPr marL="457200" lvl="0" indent="-361950" algn="l" rtl="0">
              <a:lnSpc>
                <a:spcPct val="110000"/>
              </a:lnSpc>
              <a:spcBef>
                <a:spcPts val="0"/>
              </a:spcBef>
              <a:spcAft>
                <a:spcPts val="0"/>
              </a:spcAft>
              <a:buClr>
                <a:schemeClr val="dk1"/>
              </a:buClr>
              <a:buSzPts val="2100"/>
              <a:buChar char="●"/>
            </a:pPr>
            <a:r>
              <a:rPr lang="en" sz="2100" b="1" i="1">
                <a:solidFill>
                  <a:schemeClr val="dk1"/>
                </a:solidFill>
              </a:rPr>
              <a:t>OCLC Sustainable Collection Services</a:t>
            </a:r>
            <a:endParaRPr sz="2100" b="1" i="1">
              <a:solidFill>
                <a:schemeClr val="dk1"/>
              </a:solidFill>
            </a:endParaRPr>
          </a:p>
          <a:p>
            <a:pPr marL="457200" lvl="0" indent="457200" algn="l" rtl="0">
              <a:lnSpc>
                <a:spcPct val="110000"/>
              </a:lnSpc>
              <a:spcBef>
                <a:spcPts val="0"/>
              </a:spcBef>
              <a:spcAft>
                <a:spcPts val="0"/>
              </a:spcAft>
              <a:buNone/>
            </a:pPr>
            <a:r>
              <a:rPr lang="en" sz="2100" i="1">
                <a:solidFill>
                  <a:schemeClr val="dk1"/>
                </a:solidFill>
              </a:rPr>
              <a:t>Andy Breeding, Senior Product Manager</a:t>
            </a:r>
            <a:endParaRPr sz="2100" i="1">
              <a:solidFill>
                <a:schemeClr val="dk1"/>
              </a:solidFill>
            </a:endParaRPr>
          </a:p>
          <a:p>
            <a:pPr marL="457200" lvl="0" indent="-361950" algn="l" rtl="0">
              <a:lnSpc>
                <a:spcPct val="110000"/>
              </a:lnSpc>
              <a:spcBef>
                <a:spcPts val="0"/>
              </a:spcBef>
              <a:spcAft>
                <a:spcPts val="0"/>
              </a:spcAft>
              <a:buClr>
                <a:schemeClr val="dk1"/>
              </a:buClr>
              <a:buSzPts val="2100"/>
              <a:buChar char="●"/>
            </a:pPr>
            <a:r>
              <a:rPr lang="en" sz="2100" b="1" i="1">
                <a:solidFill>
                  <a:schemeClr val="dk1"/>
                </a:solidFill>
              </a:rPr>
              <a:t>California Digital Library</a:t>
            </a:r>
            <a:endParaRPr sz="2100" b="1" i="1">
              <a:solidFill>
                <a:schemeClr val="dk1"/>
              </a:solidFill>
            </a:endParaRPr>
          </a:p>
          <a:p>
            <a:pPr marL="457200" lvl="0" indent="457200" algn="l" rtl="0">
              <a:lnSpc>
                <a:spcPct val="110000"/>
              </a:lnSpc>
              <a:spcBef>
                <a:spcPts val="0"/>
              </a:spcBef>
              <a:spcAft>
                <a:spcPts val="0"/>
              </a:spcAft>
              <a:buNone/>
            </a:pPr>
            <a:r>
              <a:rPr lang="en" sz="2100" i="1">
                <a:solidFill>
                  <a:schemeClr val="dk1"/>
                </a:solidFill>
              </a:rPr>
              <a:t>Judy Dobry, Technical Team Manager</a:t>
            </a:r>
            <a:endParaRPr sz="2100" i="1">
              <a:solidFill>
                <a:schemeClr val="dk1"/>
              </a:solidFill>
            </a:endParaRPr>
          </a:p>
          <a:p>
            <a:pPr marL="457200" lvl="0" indent="-361950" algn="l" rtl="0">
              <a:lnSpc>
                <a:spcPct val="110000"/>
              </a:lnSpc>
              <a:spcBef>
                <a:spcPts val="0"/>
              </a:spcBef>
              <a:spcAft>
                <a:spcPts val="0"/>
              </a:spcAft>
              <a:buClr>
                <a:schemeClr val="dk1"/>
              </a:buClr>
              <a:buSzPts val="2100"/>
              <a:buChar char="●"/>
            </a:pPr>
            <a:r>
              <a:rPr lang="en" sz="2100" b="1" i="1">
                <a:solidFill>
                  <a:schemeClr val="dk1"/>
                </a:solidFill>
              </a:rPr>
              <a:t>Colorado Alliance of Research Libraries</a:t>
            </a:r>
            <a:br>
              <a:rPr lang="en" sz="2100" b="1" i="1">
                <a:solidFill>
                  <a:schemeClr val="dk1"/>
                </a:solidFill>
              </a:rPr>
            </a:br>
            <a:r>
              <a:rPr lang="en" sz="2100" i="1">
                <a:solidFill>
                  <a:schemeClr val="dk1"/>
                </a:solidFill>
              </a:rPr>
              <a:t>	George Machovec, Executive Director</a:t>
            </a:r>
            <a:endParaRPr sz="2100" i="1">
              <a:solidFill>
                <a:schemeClr val="dk1"/>
              </a:solidFill>
            </a:endParaRPr>
          </a:p>
          <a:p>
            <a:pPr marL="457200" lvl="0" indent="-361950" algn="l" rtl="0">
              <a:lnSpc>
                <a:spcPct val="110000"/>
              </a:lnSpc>
              <a:spcBef>
                <a:spcPts val="0"/>
              </a:spcBef>
              <a:spcAft>
                <a:spcPts val="0"/>
              </a:spcAft>
              <a:buClr>
                <a:schemeClr val="dk1"/>
              </a:buClr>
              <a:buSzPts val="2100"/>
              <a:buChar char="●"/>
            </a:pPr>
            <a:r>
              <a:rPr lang="en" sz="2100" b="1" i="1">
                <a:solidFill>
                  <a:schemeClr val="dk1"/>
                </a:solidFill>
              </a:rPr>
              <a:t>IndexData</a:t>
            </a:r>
            <a:endParaRPr sz="2100" b="1" i="1">
              <a:solidFill>
                <a:schemeClr val="dk1"/>
              </a:solidFill>
            </a:endParaRPr>
          </a:p>
          <a:p>
            <a:pPr marL="457200" lvl="0" indent="457200" algn="l" rtl="0">
              <a:lnSpc>
                <a:spcPct val="110000"/>
              </a:lnSpc>
              <a:spcBef>
                <a:spcPts val="0"/>
              </a:spcBef>
              <a:spcAft>
                <a:spcPts val="0"/>
              </a:spcAft>
              <a:buNone/>
            </a:pPr>
            <a:r>
              <a:rPr lang="en" sz="2100" i="1">
                <a:solidFill>
                  <a:schemeClr val="dk1"/>
                </a:solidFill>
              </a:rPr>
              <a:t>Sebastian Hammer, President</a:t>
            </a:r>
            <a:endParaRPr sz="2100" i="1">
              <a:solidFill>
                <a:schemeClr val="dk1"/>
              </a:solidFill>
            </a:endParaRPr>
          </a:p>
          <a:p>
            <a:pPr marL="457200" lvl="0" indent="-361950" algn="l" rtl="0">
              <a:lnSpc>
                <a:spcPct val="110000"/>
              </a:lnSpc>
              <a:spcBef>
                <a:spcPts val="0"/>
              </a:spcBef>
              <a:spcAft>
                <a:spcPts val="0"/>
              </a:spcAft>
              <a:buClr>
                <a:schemeClr val="dk1"/>
              </a:buClr>
              <a:buSzPts val="2100"/>
              <a:buChar char="●"/>
            </a:pPr>
            <a:r>
              <a:rPr lang="en" sz="2100" b="1" i="1">
                <a:solidFill>
                  <a:schemeClr val="dk1"/>
                </a:solidFill>
              </a:rPr>
              <a:t>ExLibris</a:t>
            </a:r>
            <a:endParaRPr sz="2100" b="1" i="1">
              <a:solidFill>
                <a:schemeClr val="dk1"/>
              </a:solidFill>
            </a:endParaRPr>
          </a:p>
          <a:p>
            <a:pPr marL="914400" lvl="0" indent="0" algn="l" rtl="0">
              <a:lnSpc>
                <a:spcPct val="110000"/>
              </a:lnSpc>
              <a:spcBef>
                <a:spcPts val="0"/>
              </a:spcBef>
              <a:spcAft>
                <a:spcPts val="0"/>
              </a:spcAft>
              <a:buNone/>
            </a:pPr>
            <a:r>
              <a:rPr lang="en" sz="2100" i="1">
                <a:solidFill>
                  <a:schemeClr val="dk1"/>
                </a:solidFill>
              </a:rPr>
              <a:t>Jamie Kutzuba, Product Manager</a:t>
            </a:r>
            <a:endParaRPr sz="2100" i="1">
              <a:solidFill>
                <a:schemeClr val="dk1"/>
              </a:solidFill>
            </a:endParaRPr>
          </a:p>
          <a:p>
            <a:pPr marL="457200" lvl="0" indent="-361950" algn="l" rtl="0">
              <a:lnSpc>
                <a:spcPct val="110000"/>
              </a:lnSpc>
              <a:spcBef>
                <a:spcPts val="0"/>
              </a:spcBef>
              <a:spcAft>
                <a:spcPts val="0"/>
              </a:spcAft>
              <a:buClr>
                <a:schemeClr val="dk1"/>
              </a:buClr>
              <a:buSzPts val="2100"/>
              <a:buChar char="●"/>
            </a:pPr>
            <a:r>
              <a:rPr lang="en" sz="2100" b="1" i="1">
                <a:solidFill>
                  <a:schemeClr val="dk1"/>
                </a:solidFill>
              </a:rPr>
              <a:t>Center for Research Libraries</a:t>
            </a:r>
            <a:endParaRPr sz="2100" b="1" i="1">
              <a:solidFill>
                <a:schemeClr val="dk1"/>
              </a:solidFill>
            </a:endParaRPr>
          </a:p>
          <a:p>
            <a:pPr marL="457200" lvl="0" indent="457200" algn="l" rtl="0">
              <a:lnSpc>
                <a:spcPct val="110000"/>
              </a:lnSpc>
              <a:spcBef>
                <a:spcPts val="0"/>
              </a:spcBef>
              <a:spcAft>
                <a:spcPts val="0"/>
              </a:spcAft>
              <a:buNone/>
            </a:pPr>
            <a:r>
              <a:rPr lang="en" sz="2100" i="1">
                <a:solidFill>
                  <a:schemeClr val="dk1"/>
                </a:solidFill>
              </a:rPr>
              <a:t>Amy Wood, Head of Metadata &amp; Discovery Enhancement </a:t>
            </a:r>
            <a:endParaRPr sz="13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1949</Words>
  <Application>Microsoft Office PowerPoint</Application>
  <PresentationFormat>On-screen Show (16:9)</PresentationFormat>
  <Paragraphs>136</Paragraphs>
  <Slides>8</Slides>
  <Notes>8</Notes>
  <HiddenSlides>2</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Matching Algorithms</vt:lpstr>
      <vt:lpstr>Why Matching?</vt:lpstr>
      <vt:lpstr>Partnership Group</vt:lpstr>
      <vt:lpstr>Areas of Concern</vt:lpstr>
      <vt:lpstr>Areas of Concern - Cont.</vt:lpstr>
      <vt:lpstr>Dirty Data? Reprint?</vt:lpstr>
      <vt:lpstr>Questions asked to Panelists</vt:lpstr>
      <vt:lpstr>Who we will hear from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Matching Algorithms</dc:title>
  <dc:creator>Matthew I Revitt</dc:creator>
  <cp:lastModifiedBy>Matthew I Revitt</cp:lastModifiedBy>
  <cp:revision>1</cp:revision>
  <dcterms:modified xsi:type="dcterms:W3CDTF">2022-06-24T13:18:27Z</dcterms:modified>
</cp:coreProperties>
</file>