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5"/>
  </p:sldMasterIdLst>
  <p:notesMasterIdLst>
    <p:notesMasterId r:id="rId13"/>
  </p:notesMasterIdLst>
  <p:handoutMasterIdLst>
    <p:handoutMasterId r:id="rId14"/>
  </p:handoutMasterIdLst>
  <p:sldIdLst>
    <p:sldId id="600" r:id="rId6"/>
    <p:sldId id="601" r:id="rId7"/>
    <p:sldId id="2131" r:id="rId8"/>
    <p:sldId id="604" r:id="rId9"/>
    <p:sldId id="2132" r:id="rId10"/>
    <p:sldId id="2134" r:id="rId11"/>
    <p:sldId id="2135" r:id="rId12"/>
  </p:sldIdLst>
  <p:sldSz cx="9144000" cy="5143500" type="screen16x9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D23"/>
    <a:srgbClr val="3B659B"/>
    <a:srgbClr val="DE6126"/>
    <a:srgbClr val="5E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1" autoAdjust="0"/>
    <p:restoredTop sz="87256" autoAdjust="0"/>
  </p:normalViewPr>
  <p:slideViewPr>
    <p:cSldViewPr snapToGrid="0" snapToObjects="1">
      <p:cViewPr varScale="1">
        <p:scale>
          <a:sx n="203" d="100"/>
          <a:sy n="203" d="100"/>
        </p:scale>
        <p:origin x="184" y="472"/>
      </p:cViewPr>
      <p:guideLst>
        <p:guide orient="horz" pos="1808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73208-C74A-4213-87FF-B065931C611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6B8357-27DF-49CC-91C4-5830A3F70E36}">
      <dgm:prSet phldrT="[Text]"/>
      <dgm:spPr/>
      <dgm:t>
        <a:bodyPr/>
        <a:lstStyle/>
        <a:p>
          <a:r>
            <a:rPr lang="en-US" dirty="0"/>
            <a:t>Extract MARC records from catalog</a:t>
          </a:r>
        </a:p>
      </dgm:t>
    </dgm:pt>
    <dgm:pt modelId="{771942F3-B432-40D6-A369-9904DE40B7E6}" type="parTrans" cxnId="{4ECEDC30-4549-4A49-BF76-8C6924A797ED}">
      <dgm:prSet/>
      <dgm:spPr/>
      <dgm:t>
        <a:bodyPr/>
        <a:lstStyle/>
        <a:p>
          <a:endParaRPr lang="en-US"/>
        </a:p>
      </dgm:t>
    </dgm:pt>
    <dgm:pt modelId="{217FD4CA-90C6-4D8A-82CC-D7DD38BB1E22}" type="sibTrans" cxnId="{4ECEDC30-4549-4A49-BF76-8C6924A797ED}">
      <dgm:prSet/>
      <dgm:spPr/>
      <dgm:t>
        <a:bodyPr/>
        <a:lstStyle/>
        <a:p>
          <a:endParaRPr lang="en-US"/>
        </a:p>
      </dgm:t>
    </dgm:pt>
    <dgm:pt modelId="{DDAA2546-EF04-475E-A859-282194E24DC6}">
      <dgm:prSet phldrT="[Text]"/>
      <dgm:spPr/>
      <dgm:t>
        <a:bodyPr/>
        <a:lstStyle/>
        <a:p>
          <a:r>
            <a:rPr lang="en-US" dirty="0"/>
            <a:t>Look for presence of OCN in each record</a:t>
          </a:r>
        </a:p>
      </dgm:t>
    </dgm:pt>
    <dgm:pt modelId="{A2893F78-D93C-4473-A20F-A936127CA642}" type="parTrans" cxnId="{30470D17-34B0-450F-B217-05D49F03EC34}">
      <dgm:prSet/>
      <dgm:spPr/>
      <dgm:t>
        <a:bodyPr/>
        <a:lstStyle/>
        <a:p>
          <a:endParaRPr lang="en-US"/>
        </a:p>
      </dgm:t>
    </dgm:pt>
    <dgm:pt modelId="{BD4E9D18-1668-46A7-89BC-436514FA2F8B}" type="sibTrans" cxnId="{30470D17-34B0-450F-B217-05D49F03EC34}">
      <dgm:prSet/>
      <dgm:spPr/>
      <dgm:t>
        <a:bodyPr/>
        <a:lstStyle/>
        <a:p>
          <a:endParaRPr lang="en-US"/>
        </a:p>
      </dgm:t>
    </dgm:pt>
    <dgm:pt modelId="{520FC5DC-35E5-4A2A-B5B8-1B4E29B0BBAF}">
      <dgm:prSet phldrT="[Text]"/>
      <dgm:spPr/>
      <dgm:t>
        <a:bodyPr/>
        <a:lstStyle/>
        <a:p>
          <a:r>
            <a:rPr lang="en-US" dirty="0"/>
            <a:t>If available, validate or update</a:t>
          </a:r>
        </a:p>
      </dgm:t>
    </dgm:pt>
    <dgm:pt modelId="{E83C3D36-5F2A-418C-B37E-B91E4435ED08}" type="parTrans" cxnId="{24074878-0F2E-41BD-884A-59469B57F368}">
      <dgm:prSet/>
      <dgm:spPr/>
      <dgm:t>
        <a:bodyPr/>
        <a:lstStyle/>
        <a:p>
          <a:endParaRPr lang="en-US"/>
        </a:p>
      </dgm:t>
    </dgm:pt>
    <dgm:pt modelId="{F09BDFB7-E5C4-4393-B25D-62819A123D3B}" type="sibTrans" cxnId="{24074878-0F2E-41BD-884A-59469B57F368}">
      <dgm:prSet/>
      <dgm:spPr/>
      <dgm:t>
        <a:bodyPr/>
        <a:lstStyle/>
        <a:p>
          <a:endParaRPr lang="en-US"/>
        </a:p>
      </dgm:t>
    </dgm:pt>
    <dgm:pt modelId="{442E53C3-3C0C-4DEE-95AA-F519F63EA0E0}">
      <dgm:prSet phldrT="[Text]"/>
      <dgm:spPr/>
      <dgm:t>
        <a:bodyPr/>
        <a:lstStyle/>
        <a:p>
          <a:r>
            <a:rPr lang="en-US" dirty="0"/>
            <a:t>If not available, look for LCCN or ISBN identifier</a:t>
          </a:r>
        </a:p>
      </dgm:t>
    </dgm:pt>
    <dgm:pt modelId="{4C5AEC45-F637-4364-B50B-737967279B8D}" type="parTrans" cxnId="{D82F2512-181C-4C86-ACFA-AEE9A9BE4658}">
      <dgm:prSet/>
      <dgm:spPr/>
      <dgm:t>
        <a:bodyPr/>
        <a:lstStyle/>
        <a:p>
          <a:endParaRPr lang="en-US"/>
        </a:p>
      </dgm:t>
    </dgm:pt>
    <dgm:pt modelId="{7606B27D-8C7F-4404-B131-ADD5856C8E66}" type="sibTrans" cxnId="{D82F2512-181C-4C86-ACFA-AEE9A9BE4658}">
      <dgm:prSet/>
      <dgm:spPr/>
      <dgm:t>
        <a:bodyPr/>
        <a:lstStyle/>
        <a:p>
          <a:endParaRPr lang="en-US"/>
        </a:p>
      </dgm:t>
    </dgm:pt>
    <dgm:pt modelId="{92A39BE1-B983-4A21-8C06-AF87CBB9A76C}">
      <dgm:prSet/>
      <dgm:spPr/>
      <dgm:t>
        <a:bodyPr/>
        <a:lstStyle/>
        <a:p>
          <a:r>
            <a:rPr lang="en-US" dirty="0"/>
            <a:t>If no LCCN or ISBN, search additional metadata</a:t>
          </a:r>
        </a:p>
      </dgm:t>
    </dgm:pt>
    <dgm:pt modelId="{4C240B6F-DF22-4816-8CE8-1ABC80555F4F}" type="parTrans" cxnId="{2AE67FA3-D267-4B12-BA0A-7A4F6E910976}">
      <dgm:prSet/>
      <dgm:spPr/>
      <dgm:t>
        <a:bodyPr/>
        <a:lstStyle/>
        <a:p>
          <a:endParaRPr lang="en-US"/>
        </a:p>
      </dgm:t>
    </dgm:pt>
    <dgm:pt modelId="{5EB6118F-8264-4A6D-9849-2960005D0532}" type="sibTrans" cxnId="{2AE67FA3-D267-4B12-BA0A-7A4F6E910976}">
      <dgm:prSet/>
      <dgm:spPr/>
      <dgm:t>
        <a:bodyPr/>
        <a:lstStyle/>
        <a:p>
          <a:endParaRPr lang="en-US"/>
        </a:p>
      </dgm:t>
    </dgm:pt>
    <dgm:pt modelId="{E0FE5453-E540-4BAF-B119-896317224E0B}" type="pres">
      <dgm:prSet presAssocID="{FEE73208-C74A-4213-87FF-B065931C61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66E6A8-06DA-4190-9584-4DA9B58C0D9E}" type="pres">
      <dgm:prSet presAssocID="{C76B8357-27DF-49CC-91C4-5830A3F70E36}" presName="root1" presStyleCnt="0"/>
      <dgm:spPr/>
    </dgm:pt>
    <dgm:pt modelId="{865CDA40-74CB-48E5-B46A-FF0A510F43CB}" type="pres">
      <dgm:prSet presAssocID="{C76B8357-27DF-49CC-91C4-5830A3F70E36}" presName="LevelOneTextNode" presStyleLbl="node0" presStyleIdx="0" presStyleCnt="1" custLinFactNeighborX="1236" custLinFactNeighborY="-7697">
        <dgm:presLayoutVars>
          <dgm:chPref val="3"/>
        </dgm:presLayoutVars>
      </dgm:prSet>
      <dgm:spPr/>
    </dgm:pt>
    <dgm:pt modelId="{FA1BAD24-38C6-455D-A868-9AEB99B4B2F5}" type="pres">
      <dgm:prSet presAssocID="{C76B8357-27DF-49CC-91C4-5830A3F70E36}" presName="level2hierChild" presStyleCnt="0"/>
      <dgm:spPr/>
    </dgm:pt>
    <dgm:pt modelId="{77BB050D-8201-4BC2-A90D-A0E04C4E0D8A}" type="pres">
      <dgm:prSet presAssocID="{A2893F78-D93C-4473-A20F-A936127CA642}" presName="conn2-1" presStyleLbl="parChTrans1D2" presStyleIdx="0" presStyleCnt="1"/>
      <dgm:spPr/>
    </dgm:pt>
    <dgm:pt modelId="{1BE57F0E-21BA-4EDE-86A7-BC195370C5C1}" type="pres">
      <dgm:prSet presAssocID="{A2893F78-D93C-4473-A20F-A936127CA642}" presName="connTx" presStyleLbl="parChTrans1D2" presStyleIdx="0" presStyleCnt="1"/>
      <dgm:spPr/>
    </dgm:pt>
    <dgm:pt modelId="{D6D46C9C-1054-405E-9E70-08AEACF0D9E4}" type="pres">
      <dgm:prSet presAssocID="{DDAA2546-EF04-475E-A859-282194E24DC6}" presName="root2" presStyleCnt="0"/>
      <dgm:spPr/>
    </dgm:pt>
    <dgm:pt modelId="{5FD39F1D-28E6-47DB-A19E-D4FE0542156E}" type="pres">
      <dgm:prSet presAssocID="{DDAA2546-EF04-475E-A859-282194E24DC6}" presName="LevelTwoTextNode" presStyleLbl="node2" presStyleIdx="0" presStyleCnt="1">
        <dgm:presLayoutVars>
          <dgm:chPref val="3"/>
        </dgm:presLayoutVars>
      </dgm:prSet>
      <dgm:spPr/>
    </dgm:pt>
    <dgm:pt modelId="{C490DCA2-33F8-4C55-AB81-A6BD0BE78BBA}" type="pres">
      <dgm:prSet presAssocID="{DDAA2546-EF04-475E-A859-282194E24DC6}" presName="level3hierChild" presStyleCnt="0"/>
      <dgm:spPr/>
    </dgm:pt>
    <dgm:pt modelId="{1E4AED8C-5795-4501-9D9F-F9F7653F040D}" type="pres">
      <dgm:prSet presAssocID="{E83C3D36-5F2A-418C-B37E-B91E4435ED08}" presName="conn2-1" presStyleLbl="parChTrans1D3" presStyleIdx="0" presStyleCnt="2"/>
      <dgm:spPr/>
    </dgm:pt>
    <dgm:pt modelId="{A95FFED9-B8B3-4F57-962A-C4452C3B8D81}" type="pres">
      <dgm:prSet presAssocID="{E83C3D36-5F2A-418C-B37E-B91E4435ED08}" presName="connTx" presStyleLbl="parChTrans1D3" presStyleIdx="0" presStyleCnt="2"/>
      <dgm:spPr/>
    </dgm:pt>
    <dgm:pt modelId="{125EFADE-F304-416F-9AEE-DCF23FC7B505}" type="pres">
      <dgm:prSet presAssocID="{520FC5DC-35E5-4A2A-B5B8-1B4E29B0BBAF}" presName="root2" presStyleCnt="0"/>
      <dgm:spPr/>
    </dgm:pt>
    <dgm:pt modelId="{E0FF3248-EDE0-49CB-B1C2-BE40D689B77F}" type="pres">
      <dgm:prSet presAssocID="{520FC5DC-35E5-4A2A-B5B8-1B4E29B0BBAF}" presName="LevelTwoTextNode" presStyleLbl="node3" presStyleIdx="0" presStyleCnt="2">
        <dgm:presLayoutVars>
          <dgm:chPref val="3"/>
        </dgm:presLayoutVars>
      </dgm:prSet>
      <dgm:spPr/>
    </dgm:pt>
    <dgm:pt modelId="{2279FADF-217B-4037-BD4B-750D3EAC50F2}" type="pres">
      <dgm:prSet presAssocID="{520FC5DC-35E5-4A2A-B5B8-1B4E29B0BBAF}" presName="level3hierChild" presStyleCnt="0"/>
      <dgm:spPr/>
    </dgm:pt>
    <dgm:pt modelId="{49B7BFC0-41AD-4C76-A146-96A10EBCDAD0}" type="pres">
      <dgm:prSet presAssocID="{4C5AEC45-F637-4364-B50B-737967279B8D}" presName="conn2-1" presStyleLbl="parChTrans1D3" presStyleIdx="1" presStyleCnt="2"/>
      <dgm:spPr/>
    </dgm:pt>
    <dgm:pt modelId="{A491AA1D-39DA-4C4B-81DE-9DA6179AD392}" type="pres">
      <dgm:prSet presAssocID="{4C5AEC45-F637-4364-B50B-737967279B8D}" presName="connTx" presStyleLbl="parChTrans1D3" presStyleIdx="1" presStyleCnt="2"/>
      <dgm:spPr/>
    </dgm:pt>
    <dgm:pt modelId="{A5AA87DD-8388-4A5E-BC61-3370BEE8883F}" type="pres">
      <dgm:prSet presAssocID="{442E53C3-3C0C-4DEE-95AA-F519F63EA0E0}" presName="root2" presStyleCnt="0"/>
      <dgm:spPr/>
    </dgm:pt>
    <dgm:pt modelId="{217BC705-6E27-4D97-AAF7-395F1D56E35C}" type="pres">
      <dgm:prSet presAssocID="{442E53C3-3C0C-4DEE-95AA-F519F63EA0E0}" presName="LevelTwoTextNode" presStyleLbl="node3" presStyleIdx="1" presStyleCnt="2">
        <dgm:presLayoutVars>
          <dgm:chPref val="3"/>
        </dgm:presLayoutVars>
      </dgm:prSet>
      <dgm:spPr/>
    </dgm:pt>
    <dgm:pt modelId="{A569B26B-E88C-4C28-BC3E-8515496BBC9A}" type="pres">
      <dgm:prSet presAssocID="{442E53C3-3C0C-4DEE-95AA-F519F63EA0E0}" presName="level3hierChild" presStyleCnt="0"/>
      <dgm:spPr/>
    </dgm:pt>
    <dgm:pt modelId="{4689E918-D048-4D30-9208-15E697C8D482}" type="pres">
      <dgm:prSet presAssocID="{4C240B6F-DF22-4816-8CE8-1ABC80555F4F}" presName="conn2-1" presStyleLbl="parChTrans1D4" presStyleIdx="0" presStyleCnt="1"/>
      <dgm:spPr/>
    </dgm:pt>
    <dgm:pt modelId="{4ABFCC42-7954-417F-8047-4F72108CBDCB}" type="pres">
      <dgm:prSet presAssocID="{4C240B6F-DF22-4816-8CE8-1ABC80555F4F}" presName="connTx" presStyleLbl="parChTrans1D4" presStyleIdx="0" presStyleCnt="1"/>
      <dgm:spPr/>
    </dgm:pt>
    <dgm:pt modelId="{F3D81183-E6F8-4395-85F9-E445E5BF4EBF}" type="pres">
      <dgm:prSet presAssocID="{92A39BE1-B983-4A21-8C06-AF87CBB9A76C}" presName="root2" presStyleCnt="0"/>
      <dgm:spPr/>
    </dgm:pt>
    <dgm:pt modelId="{8EE882B6-06D2-4769-9DD8-C8BF06297721}" type="pres">
      <dgm:prSet presAssocID="{92A39BE1-B983-4A21-8C06-AF87CBB9A76C}" presName="LevelTwoTextNode" presStyleLbl="node4" presStyleIdx="0" presStyleCnt="1" custLinFactNeighborX="-5854" custLinFactNeighborY="-66178">
        <dgm:presLayoutVars>
          <dgm:chPref val="3"/>
        </dgm:presLayoutVars>
      </dgm:prSet>
      <dgm:spPr/>
    </dgm:pt>
    <dgm:pt modelId="{23B5738D-5849-43DB-A566-F7CA747B2AB1}" type="pres">
      <dgm:prSet presAssocID="{92A39BE1-B983-4A21-8C06-AF87CBB9A76C}" presName="level3hierChild" presStyleCnt="0"/>
      <dgm:spPr/>
    </dgm:pt>
  </dgm:ptLst>
  <dgm:cxnLst>
    <dgm:cxn modelId="{D82F2512-181C-4C86-ACFA-AEE9A9BE4658}" srcId="{DDAA2546-EF04-475E-A859-282194E24DC6}" destId="{442E53C3-3C0C-4DEE-95AA-F519F63EA0E0}" srcOrd="1" destOrd="0" parTransId="{4C5AEC45-F637-4364-B50B-737967279B8D}" sibTransId="{7606B27D-8C7F-4404-B131-ADD5856C8E66}"/>
    <dgm:cxn modelId="{30470D17-34B0-450F-B217-05D49F03EC34}" srcId="{C76B8357-27DF-49CC-91C4-5830A3F70E36}" destId="{DDAA2546-EF04-475E-A859-282194E24DC6}" srcOrd="0" destOrd="0" parTransId="{A2893F78-D93C-4473-A20F-A936127CA642}" sibTransId="{BD4E9D18-1668-46A7-89BC-436514FA2F8B}"/>
    <dgm:cxn modelId="{6DE37B19-6AB2-4751-98FC-91DA57706CE6}" type="presOf" srcId="{C76B8357-27DF-49CC-91C4-5830A3F70E36}" destId="{865CDA40-74CB-48E5-B46A-FF0A510F43CB}" srcOrd="0" destOrd="0" presId="urn:microsoft.com/office/officeart/2005/8/layout/hierarchy2"/>
    <dgm:cxn modelId="{4ECEDC30-4549-4A49-BF76-8C6924A797ED}" srcId="{FEE73208-C74A-4213-87FF-B065931C6118}" destId="{C76B8357-27DF-49CC-91C4-5830A3F70E36}" srcOrd="0" destOrd="0" parTransId="{771942F3-B432-40D6-A369-9904DE40B7E6}" sibTransId="{217FD4CA-90C6-4D8A-82CC-D7DD38BB1E22}"/>
    <dgm:cxn modelId="{15967D31-3D42-4365-BA32-71E338ABE0D6}" type="presOf" srcId="{E83C3D36-5F2A-418C-B37E-B91E4435ED08}" destId="{A95FFED9-B8B3-4F57-962A-C4452C3B8D81}" srcOrd="1" destOrd="0" presId="urn:microsoft.com/office/officeart/2005/8/layout/hierarchy2"/>
    <dgm:cxn modelId="{16339741-9938-4F3E-B34C-53E41E85F6A8}" type="presOf" srcId="{A2893F78-D93C-4473-A20F-A936127CA642}" destId="{77BB050D-8201-4BC2-A90D-A0E04C4E0D8A}" srcOrd="0" destOrd="0" presId="urn:microsoft.com/office/officeart/2005/8/layout/hierarchy2"/>
    <dgm:cxn modelId="{7B84A746-CBA3-4F58-94C0-0CA69B704F49}" type="presOf" srcId="{520FC5DC-35E5-4A2A-B5B8-1B4E29B0BBAF}" destId="{E0FF3248-EDE0-49CB-B1C2-BE40D689B77F}" srcOrd="0" destOrd="0" presId="urn:microsoft.com/office/officeart/2005/8/layout/hierarchy2"/>
    <dgm:cxn modelId="{16BDE448-6B42-4C98-BD98-BE9D5DBA14EE}" type="presOf" srcId="{4C240B6F-DF22-4816-8CE8-1ABC80555F4F}" destId="{4ABFCC42-7954-417F-8047-4F72108CBDCB}" srcOrd="1" destOrd="0" presId="urn:microsoft.com/office/officeart/2005/8/layout/hierarchy2"/>
    <dgm:cxn modelId="{B2AC9B4C-44FE-44B2-AFD2-A1E7651D3154}" type="presOf" srcId="{92A39BE1-B983-4A21-8C06-AF87CBB9A76C}" destId="{8EE882B6-06D2-4769-9DD8-C8BF06297721}" srcOrd="0" destOrd="0" presId="urn:microsoft.com/office/officeart/2005/8/layout/hierarchy2"/>
    <dgm:cxn modelId="{5D30235A-0F33-4B57-95F8-F60AD6900AFE}" type="presOf" srcId="{4C5AEC45-F637-4364-B50B-737967279B8D}" destId="{A491AA1D-39DA-4C4B-81DE-9DA6179AD392}" srcOrd="1" destOrd="0" presId="urn:microsoft.com/office/officeart/2005/8/layout/hierarchy2"/>
    <dgm:cxn modelId="{408C556D-3F7F-4221-BE1E-9E84148AAA54}" type="presOf" srcId="{E83C3D36-5F2A-418C-B37E-B91E4435ED08}" destId="{1E4AED8C-5795-4501-9D9F-F9F7653F040D}" srcOrd="0" destOrd="0" presId="urn:microsoft.com/office/officeart/2005/8/layout/hierarchy2"/>
    <dgm:cxn modelId="{24074878-0F2E-41BD-884A-59469B57F368}" srcId="{DDAA2546-EF04-475E-A859-282194E24DC6}" destId="{520FC5DC-35E5-4A2A-B5B8-1B4E29B0BBAF}" srcOrd="0" destOrd="0" parTransId="{E83C3D36-5F2A-418C-B37E-B91E4435ED08}" sibTransId="{F09BDFB7-E5C4-4393-B25D-62819A123D3B}"/>
    <dgm:cxn modelId="{46E43F9F-81AA-4563-827B-17961E826DAC}" type="presOf" srcId="{DDAA2546-EF04-475E-A859-282194E24DC6}" destId="{5FD39F1D-28E6-47DB-A19E-D4FE0542156E}" srcOrd="0" destOrd="0" presId="urn:microsoft.com/office/officeart/2005/8/layout/hierarchy2"/>
    <dgm:cxn modelId="{2AE67FA3-D267-4B12-BA0A-7A4F6E910976}" srcId="{442E53C3-3C0C-4DEE-95AA-F519F63EA0E0}" destId="{92A39BE1-B983-4A21-8C06-AF87CBB9A76C}" srcOrd="0" destOrd="0" parTransId="{4C240B6F-DF22-4816-8CE8-1ABC80555F4F}" sibTransId="{5EB6118F-8264-4A6D-9849-2960005D0532}"/>
    <dgm:cxn modelId="{9AD4DFD2-CB79-4239-98C5-A16A01BA9B3B}" type="presOf" srcId="{4C240B6F-DF22-4816-8CE8-1ABC80555F4F}" destId="{4689E918-D048-4D30-9208-15E697C8D482}" srcOrd="0" destOrd="0" presId="urn:microsoft.com/office/officeart/2005/8/layout/hierarchy2"/>
    <dgm:cxn modelId="{D6DD7EDE-5B66-49BE-9DF6-004A6AC76C5D}" type="presOf" srcId="{A2893F78-D93C-4473-A20F-A936127CA642}" destId="{1BE57F0E-21BA-4EDE-86A7-BC195370C5C1}" srcOrd="1" destOrd="0" presId="urn:microsoft.com/office/officeart/2005/8/layout/hierarchy2"/>
    <dgm:cxn modelId="{25939FEA-6BE2-42B3-B23E-29D521F94EC0}" type="presOf" srcId="{442E53C3-3C0C-4DEE-95AA-F519F63EA0E0}" destId="{217BC705-6E27-4D97-AAF7-395F1D56E35C}" srcOrd="0" destOrd="0" presId="urn:microsoft.com/office/officeart/2005/8/layout/hierarchy2"/>
    <dgm:cxn modelId="{FC074DEF-080A-4A6D-8518-57DCDD93E455}" type="presOf" srcId="{4C5AEC45-F637-4364-B50B-737967279B8D}" destId="{49B7BFC0-41AD-4C76-A146-96A10EBCDAD0}" srcOrd="0" destOrd="0" presId="urn:microsoft.com/office/officeart/2005/8/layout/hierarchy2"/>
    <dgm:cxn modelId="{3C7A6CFA-F5CC-47AE-ABD8-67F43B657CDB}" type="presOf" srcId="{FEE73208-C74A-4213-87FF-B065931C6118}" destId="{E0FE5453-E540-4BAF-B119-896317224E0B}" srcOrd="0" destOrd="0" presId="urn:microsoft.com/office/officeart/2005/8/layout/hierarchy2"/>
    <dgm:cxn modelId="{4345F1E2-D8E1-4D69-8A84-2E2A551FECC5}" type="presParOf" srcId="{E0FE5453-E540-4BAF-B119-896317224E0B}" destId="{3866E6A8-06DA-4190-9584-4DA9B58C0D9E}" srcOrd="0" destOrd="0" presId="urn:microsoft.com/office/officeart/2005/8/layout/hierarchy2"/>
    <dgm:cxn modelId="{40AFE56E-CB92-47EA-96C0-E8C95BEA21AC}" type="presParOf" srcId="{3866E6A8-06DA-4190-9584-4DA9B58C0D9E}" destId="{865CDA40-74CB-48E5-B46A-FF0A510F43CB}" srcOrd="0" destOrd="0" presId="urn:microsoft.com/office/officeart/2005/8/layout/hierarchy2"/>
    <dgm:cxn modelId="{60D53D32-0584-4199-B5B6-B930CF377290}" type="presParOf" srcId="{3866E6A8-06DA-4190-9584-4DA9B58C0D9E}" destId="{FA1BAD24-38C6-455D-A868-9AEB99B4B2F5}" srcOrd="1" destOrd="0" presId="urn:microsoft.com/office/officeart/2005/8/layout/hierarchy2"/>
    <dgm:cxn modelId="{D6FB7EF2-40DE-4EC0-B934-3FF1D92D1500}" type="presParOf" srcId="{FA1BAD24-38C6-455D-A868-9AEB99B4B2F5}" destId="{77BB050D-8201-4BC2-A90D-A0E04C4E0D8A}" srcOrd="0" destOrd="0" presId="urn:microsoft.com/office/officeart/2005/8/layout/hierarchy2"/>
    <dgm:cxn modelId="{2E9856CE-16A5-4F37-AE77-CFC7FB2DE8D9}" type="presParOf" srcId="{77BB050D-8201-4BC2-A90D-A0E04C4E0D8A}" destId="{1BE57F0E-21BA-4EDE-86A7-BC195370C5C1}" srcOrd="0" destOrd="0" presId="urn:microsoft.com/office/officeart/2005/8/layout/hierarchy2"/>
    <dgm:cxn modelId="{24CCDD44-5701-4881-AB63-0B46771CAFAE}" type="presParOf" srcId="{FA1BAD24-38C6-455D-A868-9AEB99B4B2F5}" destId="{D6D46C9C-1054-405E-9E70-08AEACF0D9E4}" srcOrd="1" destOrd="0" presId="urn:microsoft.com/office/officeart/2005/8/layout/hierarchy2"/>
    <dgm:cxn modelId="{773E0515-2CBB-4170-811A-31E74EDEB127}" type="presParOf" srcId="{D6D46C9C-1054-405E-9E70-08AEACF0D9E4}" destId="{5FD39F1D-28E6-47DB-A19E-D4FE0542156E}" srcOrd="0" destOrd="0" presId="urn:microsoft.com/office/officeart/2005/8/layout/hierarchy2"/>
    <dgm:cxn modelId="{EECA2F5E-563C-4923-A643-E232F0A586ED}" type="presParOf" srcId="{D6D46C9C-1054-405E-9E70-08AEACF0D9E4}" destId="{C490DCA2-33F8-4C55-AB81-A6BD0BE78BBA}" srcOrd="1" destOrd="0" presId="urn:microsoft.com/office/officeart/2005/8/layout/hierarchy2"/>
    <dgm:cxn modelId="{93CD6913-6CA9-45F5-9F2E-267DDA371DB1}" type="presParOf" srcId="{C490DCA2-33F8-4C55-AB81-A6BD0BE78BBA}" destId="{1E4AED8C-5795-4501-9D9F-F9F7653F040D}" srcOrd="0" destOrd="0" presId="urn:microsoft.com/office/officeart/2005/8/layout/hierarchy2"/>
    <dgm:cxn modelId="{9E2E87FA-143B-4FDD-AE53-9AC7B4960B39}" type="presParOf" srcId="{1E4AED8C-5795-4501-9D9F-F9F7653F040D}" destId="{A95FFED9-B8B3-4F57-962A-C4452C3B8D81}" srcOrd="0" destOrd="0" presId="urn:microsoft.com/office/officeart/2005/8/layout/hierarchy2"/>
    <dgm:cxn modelId="{E40E7E9B-D5D9-458B-8E4B-8183590E3BFB}" type="presParOf" srcId="{C490DCA2-33F8-4C55-AB81-A6BD0BE78BBA}" destId="{125EFADE-F304-416F-9AEE-DCF23FC7B505}" srcOrd="1" destOrd="0" presId="urn:microsoft.com/office/officeart/2005/8/layout/hierarchy2"/>
    <dgm:cxn modelId="{6EB8CFC4-8D11-46DD-A508-B6E57F5CFC23}" type="presParOf" srcId="{125EFADE-F304-416F-9AEE-DCF23FC7B505}" destId="{E0FF3248-EDE0-49CB-B1C2-BE40D689B77F}" srcOrd="0" destOrd="0" presId="urn:microsoft.com/office/officeart/2005/8/layout/hierarchy2"/>
    <dgm:cxn modelId="{5666D9A3-D40D-45B0-9762-26E886E179AE}" type="presParOf" srcId="{125EFADE-F304-416F-9AEE-DCF23FC7B505}" destId="{2279FADF-217B-4037-BD4B-750D3EAC50F2}" srcOrd="1" destOrd="0" presId="urn:microsoft.com/office/officeart/2005/8/layout/hierarchy2"/>
    <dgm:cxn modelId="{B6F65C71-573A-4942-87CE-A08B952285E0}" type="presParOf" srcId="{C490DCA2-33F8-4C55-AB81-A6BD0BE78BBA}" destId="{49B7BFC0-41AD-4C76-A146-96A10EBCDAD0}" srcOrd="2" destOrd="0" presId="urn:microsoft.com/office/officeart/2005/8/layout/hierarchy2"/>
    <dgm:cxn modelId="{9246C1B6-3BF7-4247-8BA8-6582428E212F}" type="presParOf" srcId="{49B7BFC0-41AD-4C76-A146-96A10EBCDAD0}" destId="{A491AA1D-39DA-4C4B-81DE-9DA6179AD392}" srcOrd="0" destOrd="0" presId="urn:microsoft.com/office/officeart/2005/8/layout/hierarchy2"/>
    <dgm:cxn modelId="{4F5CED80-7718-4BE3-B4C2-C87192A4EB20}" type="presParOf" srcId="{C490DCA2-33F8-4C55-AB81-A6BD0BE78BBA}" destId="{A5AA87DD-8388-4A5E-BC61-3370BEE8883F}" srcOrd="3" destOrd="0" presId="urn:microsoft.com/office/officeart/2005/8/layout/hierarchy2"/>
    <dgm:cxn modelId="{3CE6833F-FBBA-4231-AC4E-EB2CE8FAE871}" type="presParOf" srcId="{A5AA87DD-8388-4A5E-BC61-3370BEE8883F}" destId="{217BC705-6E27-4D97-AAF7-395F1D56E35C}" srcOrd="0" destOrd="0" presId="urn:microsoft.com/office/officeart/2005/8/layout/hierarchy2"/>
    <dgm:cxn modelId="{4CB35517-9A2F-4E1B-A21C-DA6BF117F25E}" type="presParOf" srcId="{A5AA87DD-8388-4A5E-BC61-3370BEE8883F}" destId="{A569B26B-E88C-4C28-BC3E-8515496BBC9A}" srcOrd="1" destOrd="0" presId="urn:microsoft.com/office/officeart/2005/8/layout/hierarchy2"/>
    <dgm:cxn modelId="{F6A1B7E6-1DC0-4DB9-81BB-D9F3C956F5CF}" type="presParOf" srcId="{A569B26B-E88C-4C28-BC3E-8515496BBC9A}" destId="{4689E918-D048-4D30-9208-15E697C8D482}" srcOrd="0" destOrd="0" presId="urn:microsoft.com/office/officeart/2005/8/layout/hierarchy2"/>
    <dgm:cxn modelId="{EF4B47FB-2C96-447A-9383-280D984AAEE2}" type="presParOf" srcId="{4689E918-D048-4D30-9208-15E697C8D482}" destId="{4ABFCC42-7954-417F-8047-4F72108CBDCB}" srcOrd="0" destOrd="0" presId="urn:microsoft.com/office/officeart/2005/8/layout/hierarchy2"/>
    <dgm:cxn modelId="{7E19B569-2D36-4F05-919F-B959A91DBEFE}" type="presParOf" srcId="{A569B26B-E88C-4C28-BC3E-8515496BBC9A}" destId="{F3D81183-E6F8-4395-85F9-E445E5BF4EBF}" srcOrd="1" destOrd="0" presId="urn:microsoft.com/office/officeart/2005/8/layout/hierarchy2"/>
    <dgm:cxn modelId="{DB71FB0A-69D4-4804-A0B8-8918D46D8D09}" type="presParOf" srcId="{F3D81183-E6F8-4395-85F9-E445E5BF4EBF}" destId="{8EE882B6-06D2-4769-9DD8-C8BF06297721}" srcOrd="0" destOrd="0" presId="urn:microsoft.com/office/officeart/2005/8/layout/hierarchy2"/>
    <dgm:cxn modelId="{D5B8E778-114C-444A-BFC7-C5CF616331EC}" type="presParOf" srcId="{F3D81183-E6F8-4395-85F9-E445E5BF4EBF}" destId="{23B5738D-5849-43DB-A566-F7CA747B2A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CDA40-74CB-48E5-B46A-FF0A510F43CB}">
      <dsp:nvSpPr>
        <dsp:cNvPr id="0" name=""/>
        <dsp:cNvSpPr/>
      </dsp:nvSpPr>
      <dsp:spPr>
        <a:xfrm>
          <a:off x="20411" y="1144185"/>
          <a:ext cx="1605891" cy="802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Extract MARC records from catalog</a:t>
          </a:r>
        </a:p>
      </dsp:txBody>
      <dsp:txXfrm>
        <a:off x="43928" y="1167702"/>
        <a:ext cx="1558857" cy="755911"/>
      </dsp:txXfrm>
    </dsp:sp>
    <dsp:sp modelId="{77BB050D-8201-4BC2-A90D-A0E04C4E0D8A}">
      <dsp:nvSpPr>
        <dsp:cNvPr id="0" name=""/>
        <dsp:cNvSpPr/>
      </dsp:nvSpPr>
      <dsp:spPr>
        <a:xfrm rot="340186">
          <a:off x="1624773" y="1554082"/>
          <a:ext cx="625568" cy="44956"/>
        </a:xfrm>
        <a:custGeom>
          <a:avLst/>
          <a:gdLst/>
          <a:ahLst/>
          <a:cxnLst/>
          <a:rect l="0" t="0" r="0" b="0"/>
          <a:pathLst>
            <a:path>
              <a:moveTo>
                <a:pt x="0" y="22478"/>
              </a:moveTo>
              <a:lnTo>
                <a:pt x="625568" y="22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1918" y="1560920"/>
        <a:ext cx="31278" cy="31278"/>
      </dsp:txXfrm>
    </dsp:sp>
    <dsp:sp modelId="{5FD39F1D-28E6-47DB-A19E-D4FE0542156E}">
      <dsp:nvSpPr>
        <dsp:cNvPr id="0" name=""/>
        <dsp:cNvSpPr/>
      </dsp:nvSpPr>
      <dsp:spPr>
        <a:xfrm>
          <a:off x="2248811" y="1205988"/>
          <a:ext cx="1605891" cy="802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Look for presence of OCN in each record</a:t>
          </a:r>
        </a:p>
      </dsp:txBody>
      <dsp:txXfrm>
        <a:off x="2272328" y="1229505"/>
        <a:ext cx="1558857" cy="755911"/>
      </dsp:txXfrm>
    </dsp:sp>
    <dsp:sp modelId="{1E4AED8C-5795-4501-9D9F-F9F7653F040D}">
      <dsp:nvSpPr>
        <dsp:cNvPr id="0" name=""/>
        <dsp:cNvSpPr/>
      </dsp:nvSpPr>
      <dsp:spPr>
        <a:xfrm rot="19457599">
          <a:off x="3780349" y="1354136"/>
          <a:ext cx="791064" cy="44956"/>
        </a:xfrm>
        <a:custGeom>
          <a:avLst/>
          <a:gdLst/>
          <a:ahLst/>
          <a:cxnLst/>
          <a:rect l="0" t="0" r="0" b="0"/>
          <a:pathLst>
            <a:path>
              <a:moveTo>
                <a:pt x="0" y="22478"/>
              </a:moveTo>
              <a:lnTo>
                <a:pt x="791064" y="22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6104" y="1356837"/>
        <a:ext cx="39553" cy="39553"/>
      </dsp:txXfrm>
    </dsp:sp>
    <dsp:sp modelId="{E0FF3248-EDE0-49CB-B1C2-BE40D689B77F}">
      <dsp:nvSpPr>
        <dsp:cNvPr id="0" name=""/>
        <dsp:cNvSpPr/>
      </dsp:nvSpPr>
      <dsp:spPr>
        <a:xfrm>
          <a:off x="4497059" y="744294"/>
          <a:ext cx="1605891" cy="802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available, validate or update</a:t>
          </a:r>
        </a:p>
      </dsp:txBody>
      <dsp:txXfrm>
        <a:off x="4520576" y="767811"/>
        <a:ext cx="1558857" cy="755911"/>
      </dsp:txXfrm>
    </dsp:sp>
    <dsp:sp modelId="{49B7BFC0-41AD-4C76-A146-96A10EBCDAD0}">
      <dsp:nvSpPr>
        <dsp:cNvPr id="0" name=""/>
        <dsp:cNvSpPr/>
      </dsp:nvSpPr>
      <dsp:spPr>
        <a:xfrm rot="2142401">
          <a:off x="3780349" y="1815830"/>
          <a:ext cx="791064" cy="44956"/>
        </a:xfrm>
        <a:custGeom>
          <a:avLst/>
          <a:gdLst/>
          <a:ahLst/>
          <a:cxnLst/>
          <a:rect l="0" t="0" r="0" b="0"/>
          <a:pathLst>
            <a:path>
              <a:moveTo>
                <a:pt x="0" y="22478"/>
              </a:moveTo>
              <a:lnTo>
                <a:pt x="791064" y="22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6104" y="1818531"/>
        <a:ext cx="39553" cy="39553"/>
      </dsp:txXfrm>
    </dsp:sp>
    <dsp:sp modelId="{217BC705-6E27-4D97-AAF7-395F1D56E35C}">
      <dsp:nvSpPr>
        <dsp:cNvPr id="0" name=""/>
        <dsp:cNvSpPr/>
      </dsp:nvSpPr>
      <dsp:spPr>
        <a:xfrm>
          <a:off x="4497059" y="1667682"/>
          <a:ext cx="1605891" cy="802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not available, look for LCCN or ISBN identifier</a:t>
          </a:r>
        </a:p>
      </dsp:txBody>
      <dsp:txXfrm>
        <a:off x="4520576" y="1691199"/>
        <a:ext cx="1558857" cy="755911"/>
      </dsp:txXfrm>
    </dsp:sp>
    <dsp:sp modelId="{4689E918-D048-4D30-9208-15E697C8D482}">
      <dsp:nvSpPr>
        <dsp:cNvPr id="0" name=""/>
        <dsp:cNvSpPr/>
      </dsp:nvSpPr>
      <dsp:spPr>
        <a:xfrm rot="18954040">
          <a:off x="5995339" y="1780990"/>
          <a:ext cx="763572" cy="44956"/>
        </a:xfrm>
        <a:custGeom>
          <a:avLst/>
          <a:gdLst/>
          <a:ahLst/>
          <a:cxnLst/>
          <a:rect l="0" t="0" r="0" b="0"/>
          <a:pathLst>
            <a:path>
              <a:moveTo>
                <a:pt x="0" y="22478"/>
              </a:moveTo>
              <a:lnTo>
                <a:pt x="763572" y="22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58036" y="1784379"/>
        <a:ext cx="38178" cy="38178"/>
      </dsp:txXfrm>
    </dsp:sp>
    <dsp:sp modelId="{8EE882B6-06D2-4769-9DD8-C8BF06297721}">
      <dsp:nvSpPr>
        <dsp:cNvPr id="0" name=""/>
        <dsp:cNvSpPr/>
      </dsp:nvSpPr>
      <dsp:spPr>
        <a:xfrm>
          <a:off x="6651299" y="1136308"/>
          <a:ext cx="1605891" cy="802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no LCCN or ISBN, search additional metadata</a:t>
          </a:r>
        </a:p>
      </dsp:txBody>
      <dsp:txXfrm>
        <a:off x="6674816" y="1159825"/>
        <a:ext cx="1558857" cy="755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6/23/22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676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506" y="0"/>
            <a:ext cx="4068339" cy="35676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F2F3D2B-01FB-9645-94C7-86F4C121F27E}" type="datetimeFigureOut">
              <a:rPr lang="en-US" smtClean="0"/>
              <a:t>6/23/22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599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08"/>
            <a:ext cx="4068339" cy="35676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506" y="6745708"/>
            <a:ext cx="4068339" cy="35676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72EB017-2C15-984D-84B6-59589E90CE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8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EB017-2C15-984D-84B6-59589E90CE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4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B017-2C15-984D-84B6-59589E90CE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7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F902-BC40-4CE4-B751-B0134454E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B017-2C15-984D-84B6-59589E90CE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B017-2C15-984D-84B6-59589E90CE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B017-2C15-984D-84B6-59589E90CE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5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B017-2C15-984D-84B6-59589E90CE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2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pt-because-pattern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829" y="1"/>
            <a:ext cx="4597172" cy="43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30" y="3701654"/>
            <a:ext cx="42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4842980"/>
            <a:ext cx="743238" cy="1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9" y="165497"/>
            <a:ext cx="8181975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77839" y="865072"/>
            <a:ext cx="3959938" cy="33563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681058" y="865072"/>
            <a:ext cx="3974211" cy="33563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3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/mr46v34pd1vu56f/SCS%20WorldCat%20OCLC%20Number%20Assignment%20%E2%80%93%20Backgrounder.pdf?dl=0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" y="1329876"/>
            <a:ext cx="2038700" cy="569387"/>
          </a:xfrm>
        </p:spPr>
        <p:txBody>
          <a:bodyPr/>
          <a:lstStyle/>
          <a:p>
            <a:r>
              <a:rPr lang="en-US" dirty="0"/>
              <a:t>June 24,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79469" y="1852403"/>
            <a:ext cx="8225046" cy="139183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GreenGlass record matching</a:t>
            </a:r>
          </a:p>
          <a:p>
            <a:r>
              <a:rPr lang="en-US" sz="2200" dirty="0"/>
              <a:t>PAN Matching Algorithms Panel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79469" y="3485941"/>
            <a:ext cx="1918154" cy="400110"/>
          </a:xfrm>
        </p:spPr>
        <p:txBody>
          <a:bodyPr/>
          <a:lstStyle/>
          <a:p>
            <a:r>
              <a:rPr lang="en-US" dirty="0"/>
              <a:t>Andy Breeding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79469" y="3892807"/>
            <a:ext cx="2461571" cy="307777"/>
          </a:xfrm>
        </p:spPr>
        <p:txBody>
          <a:bodyPr/>
          <a:lstStyle/>
          <a:p>
            <a:r>
              <a:rPr lang="en-US" dirty="0"/>
              <a:t>Senior Product Manager</a:t>
            </a:r>
          </a:p>
        </p:txBody>
      </p:sp>
    </p:spTree>
    <p:extLst>
      <p:ext uri="{BB962C8B-B14F-4D97-AF65-F5344CB8AC3E}">
        <p14:creationId xmlns:p14="http://schemas.microsoft.com/office/powerpoint/2010/main" val="26270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43C68-2807-A6BB-F231-79BE101C1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066" y="941488"/>
            <a:ext cx="8779934" cy="3618454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/>
              <a:t>Use Cases</a:t>
            </a:r>
          </a:p>
          <a:p>
            <a:r>
              <a:rPr lang="en-US" sz="1700" dirty="0"/>
              <a:t>Deselection – It is OK to get rid of this title?  </a:t>
            </a:r>
          </a:p>
          <a:p>
            <a:r>
              <a:rPr lang="en-US" sz="1700" dirty="0"/>
              <a:t>Retention – Which title holdings should we protect?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Record Matching</a:t>
            </a:r>
          </a:p>
          <a:p>
            <a:r>
              <a:rPr lang="en-US" sz="1700" dirty="0" err="1"/>
              <a:t>WorldCat</a:t>
            </a:r>
            <a:r>
              <a:rPr lang="en-US" sz="1700" dirty="0"/>
              <a:t> centric approach</a:t>
            </a:r>
          </a:p>
          <a:p>
            <a:r>
              <a:rPr lang="en-US" sz="1700" dirty="0"/>
              <a:t>The goal is to find or assign an OCLC Control Number (OCN) &amp; OCLC Work ID</a:t>
            </a:r>
          </a:p>
          <a:p>
            <a:r>
              <a:rPr lang="en-US" sz="1700" dirty="0"/>
              <a:t>The OCN provides an “edition specific” match (same edition)</a:t>
            </a:r>
          </a:p>
          <a:p>
            <a:r>
              <a:rPr lang="en-US" sz="1700" dirty="0"/>
              <a:t>The Work ID provides a work level match (any edition)</a:t>
            </a:r>
          </a:p>
          <a:p>
            <a:r>
              <a:rPr lang="en-US" sz="1700" dirty="0"/>
              <a:t>This process uses the </a:t>
            </a:r>
            <a:r>
              <a:rPr lang="en-US" sz="1700" dirty="0" err="1"/>
              <a:t>WorldCat</a:t>
            </a:r>
            <a:r>
              <a:rPr lang="en-US" sz="1700" dirty="0"/>
              <a:t> Search API to retrieve candidate matches</a:t>
            </a:r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3446B-D693-4CB2-7A51-8B4E53AE1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26" y="140104"/>
            <a:ext cx="8439148" cy="686442"/>
          </a:xfrm>
        </p:spPr>
        <p:txBody>
          <a:bodyPr/>
          <a:lstStyle/>
          <a:p>
            <a:r>
              <a:rPr lang="en-US" sz="2800" dirty="0"/>
              <a:t>GreenGlass use cases &amp; record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51A2AA-AAEC-40C7-A94E-BF55C18971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374" y="744914"/>
            <a:ext cx="8439148" cy="1475576"/>
          </a:xfrm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US" sz="2000" dirty="0"/>
              <a:t>If your library catalog record doesn’t have a valid, usable OCN, we assign one based on metadata we extract from this record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F84FD6-2EF4-42E3-B7AE-8A0F93F7F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374" y="169854"/>
            <a:ext cx="8439148" cy="686442"/>
          </a:xfrm>
        </p:spPr>
        <p:txBody>
          <a:bodyPr/>
          <a:lstStyle/>
          <a:p>
            <a:r>
              <a:rPr lang="en-US" sz="2800" dirty="0"/>
              <a:t>GreenGlass matching process:  basic logic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5EEDCCB-DF56-921B-B615-EFA9EE8C1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974399"/>
              </p:ext>
            </p:extLst>
          </p:nvPr>
        </p:nvGraphicFramePr>
        <p:xfrm>
          <a:off x="364066" y="856296"/>
          <a:ext cx="8351763" cy="321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62350A-A50C-A5AF-7A5F-2CD3AF4F0AAB}"/>
              </a:ext>
            </a:extLst>
          </p:cNvPr>
          <p:cNvSpPr txBox="1"/>
          <p:nvPr/>
        </p:nvSpPr>
        <p:spPr>
          <a:xfrm>
            <a:off x="320374" y="4287204"/>
            <a:ext cx="5606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</a:t>
            </a:r>
            <a:r>
              <a:rPr lang="en-US" sz="1100" dirty="0">
                <a:hlinkClick r:id="rId8"/>
              </a:rPr>
              <a:t>GreenGlass OCN assignment backgrounder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3B580-3067-11CD-81B3-D97838099C03}"/>
              </a:ext>
            </a:extLst>
          </p:cNvPr>
          <p:cNvSpPr txBox="1"/>
          <p:nvPr/>
        </p:nvSpPr>
        <p:spPr>
          <a:xfrm>
            <a:off x="7392112" y="2923360"/>
            <a:ext cx="186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title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author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place of publication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publisher name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publication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series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43C68-2807-A6BB-F231-79BE101C1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067" y="858830"/>
            <a:ext cx="8523559" cy="335637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Candidate matches are ranked by a combination of the following criteria: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Title/author similarity score (also used for OCN validation)</a:t>
            </a:r>
          </a:p>
          <a:p>
            <a:r>
              <a:rPr lang="en-US" sz="2000" dirty="0" err="1"/>
              <a:t>WorldCat</a:t>
            </a:r>
            <a:r>
              <a:rPr lang="en-US" sz="2000" dirty="0"/>
              <a:t> holding set by project library</a:t>
            </a:r>
          </a:p>
          <a:p>
            <a:r>
              <a:rPr lang="en-US" sz="2000" dirty="0"/>
              <a:t># of </a:t>
            </a:r>
            <a:r>
              <a:rPr lang="en-US" sz="2000" dirty="0" err="1"/>
              <a:t>WorldCat</a:t>
            </a:r>
            <a:r>
              <a:rPr lang="en-US" sz="2000" dirty="0"/>
              <a:t> holdings set in participating group</a:t>
            </a:r>
          </a:p>
          <a:p>
            <a:r>
              <a:rPr lang="en-US" sz="2000" dirty="0"/>
              <a:t># of </a:t>
            </a:r>
            <a:r>
              <a:rPr lang="en-US" sz="2000" dirty="0" err="1"/>
              <a:t>WorldCat</a:t>
            </a:r>
            <a:r>
              <a:rPr lang="en-US" sz="2000" dirty="0"/>
              <a:t> holdings set in list of chosen comparator libraries</a:t>
            </a:r>
          </a:p>
          <a:p>
            <a:r>
              <a:rPr lang="en-US" sz="2000" dirty="0"/>
              <a:t>Form of item match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3446B-D693-4CB2-7A51-8B4E53AE1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85" y="172388"/>
            <a:ext cx="8439148" cy="686442"/>
          </a:xfrm>
        </p:spPr>
        <p:txBody>
          <a:bodyPr/>
          <a:lstStyle/>
          <a:p>
            <a:r>
              <a:rPr lang="en-US" sz="2800" dirty="0"/>
              <a:t>Candidate ranking for a given match iteration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43C68-2807-A6BB-F231-79BE101C1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067" y="709432"/>
            <a:ext cx="8679637" cy="386823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For every match we record a “</a:t>
            </a:r>
            <a:r>
              <a:rPr lang="en-US" sz="1800" dirty="0" err="1"/>
              <a:t>WorldCat</a:t>
            </a:r>
            <a:r>
              <a:rPr lang="en-US" sz="1800" dirty="0"/>
              <a:t> evidence type” that was used to retrieve the match, so if problematic matches are discovered we’ll know more about how the OCN was assigned.   </a:t>
            </a:r>
            <a:br>
              <a:rPr lang="en-US" sz="1800" dirty="0"/>
            </a:b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OCN match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LCCN match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ISBN match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Metadata match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i="1" dirty="0"/>
              <a:t>multiple gradations of matches from strict to relaxed)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If we fail to find a match, we record this and return a list to the customer.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3446B-D693-4CB2-7A51-8B4E53AE1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85" y="126668"/>
            <a:ext cx="8439148" cy="686442"/>
          </a:xfrm>
        </p:spPr>
        <p:txBody>
          <a:bodyPr/>
          <a:lstStyle/>
          <a:p>
            <a:r>
              <a:rPr lang="en-US" sz="2800" dirty="0"/>
              <a:t>Confidence levels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43C68-2807-A6BB-F231-79BE101C1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068" y="688896"/>
            <a:ext cx="8108293" cy="3964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Success rate in assigning OCNs (updated stats)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600" b="1" dirty="0"/>
              <a:t>Reasons for a lack of match</a:t>
            </a:r>
          </a:p>
          <a:p>
            <a:r>
              <a:rPr lang="en-US" sz="1600" dirty="0"/>
              <a:t>Insufficient metadata</a:t>
            </a:r>
          </a:p>
          <a:p>
            <a:r>
              <a:rPr lang="en-US" sz="1600" dirty="0"/>
              <a:t>Non-standard cataloging practices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3446B-D693-4CB2-7A51-8B4E53AE1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068" y="139329"/>
            <a:ext cx="8439148" cy="686442"/>
          </a:xfrm>
        </p:spPr>
        <p:txBody>
          <a:bodyPr/>
          <a:lstStyle/>
          <a:p>
            <a:r>
              <a:rPr lang="en-US" sz="2800" dirty="0"/>
              <a:t>Success and failure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1AF1C5-21E6-A09B-9BA2-6CAFC3EC8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6073"/>
              </p:ext>
            </p:extLst>
          </p:nvPr>
        </p:nvGraphicFramePr>
        <p:xfrm>
          <a:off x="428803" y="1059750"/>
          <a:ext cx="5793971" cy="2287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912">
                  <a:extLst>
                    <a:ext uri="{9D8B030D-6E8A-4147-A177-3AD203B41FA5}">
                      <a16:colId xmlns:a16="http://schemas.microsoft.com/office/drawing/2014/main" val="2375315330"/>
                    </a:ext>
                  </a:extLst>
                </a:gridCol>
                <a:gridCol w="1181607">
                  <a:extLst>
                    <a:ext uri="{9D8B030D-6E8A-4147-A177-3AD203B41FA5}">
                      <a16:colId xmlns:a16="http://schemas.microsoft.com/office/drawing/2014/main" val="2101987807"/>
                    </a:ext>
                  </a:extLst>
                </a:gridCol>
                <a:gridCol w="1011769">
                  <a:extLst>
                    <a:ext uri="{9D8B030D-6E8A-4147-A177-3AD203B41FA5}">
                      <a16:colId xmlns:a16="http://schemas.microsoft.com/office/drawing/2014/main" val="835035509"/>
                    </a:ext>
                  </a:extLst>
                </a:gridCol>
                <a:gridCol w="1504683">
                  <a:extLst>
                    <a:ext uri="{9D8B030D-6E8A-4147-A177-3AD203B41FA5}">
                      <a16:colId xmlns:a16="http://schemas.microsoft.com/office/drawing/2014/main" val="1503260182"/>
                    </a:ext>
                  </a:extLst>
                </a:gridCol>
              </a:tblGrid>
              <a:tr h="478453">
                <a:tc>
                  <a:txBody>
                    <a:bodyPr/>
                    <a:lstStyle/>
                    <a:p>
                      <a:r>
                        <a:rPr lang="en-US" sz="16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# of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429968"/>
                  </a:ext>
                </a:extLst>
              </a:tr>
              <a:tr h="383616">
                <a:tc>
                  <a:txBody>
                    <a:bodyPr/>
                    <a:lstStyle/>
                    <a:p>
                      <a:r>
                        <a:rPr lang="en-US" sz="1600" dirty="0"/>
                        <a:t>U.S.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7329094"/>
                  </a:ext>
                </a:extLst>
              </a:tr>
              <a:tr h="436970">
                <a:tc>
                  <a:txBody>
                    <a:bodyPr/>
                    <a:lstStyle/>
                    <a:p>
                      <a:r>
                        <a:rPr lang="en-US" sz="16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5528392"/>
                  </a:ext>
                </a:extLst>
              </a:tr>
              <a:tr h="510161">
                <a:tc>
                  <a:txBody>
                    <a:bodyPr/>
                    <a:lstStyle/>
                    <a:p>
                      <a:r>
                        <a:rPr lang="en-US" sz="1600" dirty="0"/>
                        <a:t>U.K.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854815"/>
                  </a:ext>
                </a:extLst>
              </a:tr>
              <a:tr h="478453">
                <a:tc>
                  <a:txBody>
                    <a:bodyPr/>
                    <a:lstStyle/>
                    <a:p>
                      <a:r>
                        <a:rPr lang="en-US" sz="1600" dirty="0"/>
                        <a:t>Australia / NZ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52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43C68-2807-A6BB-F231-79BE101C1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548" y="828819"/>
            <a:ext cx="7954049" cy="36843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In the early years of GreenGlass we did a lot of tweaking of this algorithm eventually running into diminishing returns.  A change that improved results for some records would hurt results for others.  For the core use cases we are satisfied that the match process is working well.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If customers and the community articulate use cases that need better treatment, we are keen to hear them.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Journals work is relatively new for our team.  One area we are looking at is the creation of a journal family identifier.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3446B-D693-4CB2-7A51-8B4E53AE1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548" y="183847"/>
            <a:ext cx="8439148" cy="548972"/>
          </a:xfrm>
        </p:spPr>
        <p:txBody>
          <a:bodyPr/>
          <a:lstStyle/>
          <a:p>
            <a:r>
              <a:rPr lang="en-US" sz="2800" dirty="0"/>
              <a:t>Challenges, improvements, and outlook </a:t>
            </a:r>
          </a:p>
        </p:txBody>
      </p:sp>
    </p:spTree>
    <p:extLst>
      <p:ext uri="{BB962C8B-B14F-4D97-AF65-F5344CB8AC3E}">
        <p14:creationId xmlns:p14="http://schemas.microsoft.com/office/powerpoint/2010/main" val="27474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1e867eb-0ccf-46b3-a8be-678a344b5681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0515AF1295244B26E4E6D23BF0BEB" ma:contentTypeVersion="60" ma:contentTypeDescription="Create a new document." ma:contentTypeScope="" ma:versionID="2182c7ffd52be6ef2a193619713caf9d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edee739e05629a46dacfdb14ce93b61c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756F94C-CFB2-4279-884E-A14DC7CD9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E988F0-95B4-4FCA-A550-26E1636850FD}">
  <ds:schemaRefs>
    <ds:schemaRef ds:uri="6b67d80f-331f-4b51-b18e-81b8c101c29d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132335</TotalTime>
  <Words>496</Words>
  <Application>Microsoft Macintosh PowerPoint</Application>
  <PresentationFormat>On-screen Show (16:9)</PresentationFormat>
  <Paragraphs>105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Blake,Clint</dc:creator>
  <cp:lastModifiedBy>Breeding, Andy</cp:lastModifiedBy>
  <cp:revision>809</cp:revision>
  <cp:lastPrinted>2021-02-12T13:54:53Z</cp:lastPrinted>
  <dcterms:created xsi:type="dcterms:W3CDTF">2015-04-17T19:58:50Z</dcterms:created>
  <dcterms:modified xsi:type="dcterms:W3CDTF">2022-06-23T20:44:45Z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0x010100A350515AF1295244B26E4E6D23BF0BEB</vt:lpwstr>
  </property>
</Properties>
</file>