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84C0D54-F904-46EB-8C17-3275EB2FCBD2}">
  <a:tblStyle styleId="{684C0D54-F904-46EB-8C17-3275EB2FCBD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810"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476782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Anna</a:t>
            </a:r>
            <a:endParaRPr b="1"/>
          </a:p>
          <a:p>
            <a:pPr marL="0" lvl="0" indent="0" algn="l" rtl="0">
              <a:spcBef>
                <a:spcPts val="0"/>
              </a:spcBef>
              <a:spcAft>
                <a:spcPts val="0"/>
              </a:spcAft>
              <a:buClr>
                <a:schemeClr val="dk1"/>
              </a:buClr>
              <a:buSzPts val="1100"/>
              <a:buFont typeface="Arial"/>
              <a:buNone/>
            </a:pPr>
            <a:r>
              <a:rPr lang="en">
                <a:solidFill>
                  <a:schemeClr val="dk1"/>
                </a:solidFill>
              </a:rPr>
              <a:t>------------------------------</a:t>
            </a:r>
            <a:endParaRPr>
              <a:solidFill>
                <a:schemeClr val="dk1"/>
              </a:solidFill>
            </a:endParaRPr>
          </a:p>
          <a:p>
            <a:pPr marL="0" lvl="0" indent="0" algn="l" rtl="0">
              <a:spcBef>
                <a:spcPts val="0"/>
              </a:spcBef>
              <a:spcAft>
                <a:spcPts val="0"/>
              </a:spcAft>
              <a:buNone/>
            </a:pPr>
            <a:endParaRPr b="1"/>
          </a:p>
          <a:p>
            <a:pPr marL="0" lvl="0" indent="0" algn="l" rtl="0">
              <a:spcBef>
                <a:spcPts val="0"/>
              </a:spcBef>
              <a:spcAft>
                <a:spcPts val="0"/>
              </a:spcAft>
              <a:buClr>
                <a:schemeClr val="dk1"/>
              </a:buClr>
              <a:buSzPts val="1100"/>
              <a:buFont typeface="Arial"/>
              <a:buNone/>
            </a:pPr>
            <a:r>
              <a:rPr lang="en">
                <a:solidFill>
                  <a:schemeClr val="dk1"/>
                </a:solidFill>
              </a:rPr>
              <a:t>WEST just released its updated Disclosure Policy to members, and we’re excited to share it here. We’ll be talking about what was added to the document and what wasn’t added, and then go into the benefits we think the updated policy will bring to our member institutions, the program, and the shared print community at large.</a:t>
            </a:r>
            <a:endParaRPr>
              <a:solidFill>
                <a:schemeClr val="dk1"/>
              </a:solidFill>
            </a:endParaRPr>
          </a:p>
          <a:p>
            <a:pPr marL="0" lvl="0" indent="0" algn="l" rtl="0">
              <a:spcBef>
                <a:spcPts val="0"/>
              </a:spcBef>
              <a:spcAft>
                <a:spcPts val="0"/>
              </a:spcAft>
              <a:buNone/>
            </a:pPr>
            <a:endParaRPr b="1"/>
          </a:p>
        </p:txBody>
      </p:sp>
    </p:spTree>
    <p:extLst>
      <p:ext uri="{BB962C8B-B14F-4D97-AF65-F5344CB8AC3E}">
        <p14:creationId xmlns:p14="http://schemas.microsoft.com/office/powerpoint/2010/main" val="160775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d79529f5f6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d79529f5f6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Anna</a:t>
            </a:r>
            <a:endParaRPr b="1">
              <a:solidFill>
                <a:srgbClr val="FF0000"/>
              </a:solidFill>
            </a:endParaRPr>
          </a:p>
          <a:p>
            <a:pPr marL="0" lvl="0" indent="0" algn="l" rtl="0">
              <a:spcBef>
                <a:spcPts val="0"/>
              </a:spcBef>
              <a:spcAft>
                <a:spcPts val="0"/>
              </a:spcAft>
              <a:buNone/>
            </a:pPr>
            <a:r>
              <a:rPr lang="en"/>
              <a:t>------------------------------</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en"/>
              <a:t>Some background on why we updated our policy: our original policies were set when the program formed, most of them getting official approval in 2011. </a:t>
            </a:r>
            <a:endParaRPr/>
          </a:p>
          <a:p>
            <a:pPr marL="457200" lvl="0" indent="-298450" algn="l" rtl="0">
              <a:spcBef>
                <a:spcPts val="0"/>
              </a:spcBef>
              <a:spcAft>
                <a:spcPts val="0"/>
              </a:spcAft>
              <a:buSzPts val="1100"/>
              <a:buChar char="●"/>
            </a:pPr>
            <a:r>
              <a:rPr lang="en"/>
              <a:t>There were some minor changes over the years, but by and large the disclosure policy had remained the same for the last decade.</a:t>
            </a:r>
            <a:endParaRPr/>
          </a:p>
          <a:p>
            <a:pPr marL="457200" lvl="0" indent="-298450" algn="l" rtl="0">
              <a:spcBef>
                <a:spcPts val="0"/>
              </a:spcBef>
              <a:spcAft>
                <a:spcPts val="0"/>
              </a:spcAft>
              <a:buSzPts val="1100"/>
              <a:buChar char="●"/>
            </a:pPr>
            <a:r>
              <a:rPr lang="en"/>
              <a:t>After our 2019 program assessment, WEST governance issued a recommendation to review and update some of our major policies, including Disclosure. </a:t>
            </a:r>
            <a:endParaRPr/>
          </a:p>
          <a:p>
            <a:pPr marL="457200" lvl="0" indent="-298450" algn="l" rtl="0">
              <a:spcBef>
                <a:spcPts val="0"/>
              </a:spcBef>
              <a:spcAft>
                <a:spcPts val="0"/>
              </a:spcAft>
              <a:buSzPts val="1100"/>
              <a:buChar char="●"/>
            </a:pPr>
            <a:r>
              <a:rPr lang="en"/>
              <a:t>They made this recommendation based on member feedback during the assessment, but also because of the major infrastructure enhancements that were on the horizon and which have since been implemented (in particular, OCLC’s shared print registration service and the enhancements made to PAPR in that project). </a:t>
            </a:r>
            <a:endParaRPr/>
          </a:p>
          <a:p>
            <a:pPr marL="457200" lvl="0" indent="-298450" algn="l" rtl="0">
              <a:spcBef>
                <a:spcPts val="0"/>
              </a:spcBef>
              <a:spcAft>
                <a:spcPts val="0"/>
              </a:spcAft>
              <a:buSzPts val="1100"/>
              <a:buChar char="●"/>
            </a:pPr>
            <a:r>
              <a:rPr lang="en"/>
              <a:t>Additionally, we were seeing more community-wide best practices getting developed, and wanted to bring our policy into alignment with these emerging norms and expectations. </a:t>
            </a:r>
            <a:endParaRPr/>
          </a:p>
          <a:p>
            <a:pPr marL="0" lvl="0" indent="0" algn="l" rtl="0">
              <a:spcBef>
                <a:spcPts val="0"/>
              </a:spcBef>
              <a:spcAft>
                <a:spcPts val="0"/>
              </a:spcAft>
              <a:buNone/>
            </a:pPr>
            <a:endParaRPr strike="sngStrike"/>
          </a:p>
        </p:txBody>
      </p:sp>
    </p:spTree>
    <p:extLst>
      <p:ext uri="{BB962C8B-B14F-4D97-AF65-F5344CB8AC3E}">
        <p14:creationId xmlns:p14="http://schemas.microsoft.com/office/powerpoint/2010/main" val="782074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dcedb6115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dcedb6115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Anna</a:t>
            </a:r>
            <a:endParaRPr b="1"/>
          </a:p>
          <a:p>
            <a:pPr marL="0" lvl="0" indent="0" algn="l" rtl="0">
              <a:spcBef>
                <a:spcPts val="0"/>
              </a:spcBef>
              <a:spcAft>
                <a:spcPts val="0"/>
              </a:spcAft>
              <a:buClr>
                <a:schemeClr val="dk1"/>
              </a:buClr>
              <a:buSzPts val="1100"/>
              <a:buFont typeface="Arial"/>
              <a:buNone/>
            </a:pPr>
            <a:r>
              <a:rPr lang="en">
                <a:solidFill>
                  <a:schemeClr val="dk1"/>
                </a:solidFill>
              </a:rPr>
              <a:t>------------------------------</a:t>
            </a: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Working group members. We recruited people from large and small Archiving institutions with a variety of roles to gain different perspectives on the operational and strategic sides of the questions we are looking at in this group. </a:t>
            </a:r>
            <a:endParaRPr/>
          </a:p>
        </p:txBody>
      </p:sp>
    </p:spTree>
    <p:extLst>
      <p:ext uri="{BB962C8B-B14F-4D97-AF65-F5344CB8AC3E}">
        <p14:creationId xmlns:p14="http://schemas.microsoft.com/office/powerpoint/2010/main" val="2968040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d79529f5f6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d79529f5f6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Cathy</a:t>
            </a:r>
            <a:endParaRPr b="1"/>
          </a:p>
          <a:p>
            <a:pPr marL="0" lvl="0" indent="0" algn="l" rtl="0">
              <a:spcBef>
                <a:spcPts val="0"/>
              </a:spcBef>
              <a:spcAft>
                <a:spcPts val="0"/>
              </a:spcAft>
              <a:buClr>
                <a:schemeClr val="dk1"/>
              </a:buClr>
              <a:buSzPts val="1100"/>
              <a:buFont typeface="Arial"/>
              <a:buNone/>
            </a:pPr>
            <a:r>
              <a:rPr lang="en">
                <a:solidFill>
                  <a:schemeClr val="dk1"/>
                </a:solidFill>
              </a:rPr>
              <a:t>------------------------------</a:t>
            </a:r>
            <a:endParaRPr>
              <a:solidFill>
                <a:schemeClr val="dk1"/>
              </a:solidFill>
            </a:endParaRPr>
          </a:p>
          <a:p>
            <a:pPr marL="0" lvl="0" indent="0" algn="l" rtl="0">
              <a:spcBef>
                <a:spcPts val="0"/>
              </a:spcBef>
              <a:spcAft>
                <a:spcPts val="0"/>
              </a:spcAft>
              <a:buNone/>
            </a:pPr>
            <a:r>
              <a:rPr lang="en" b="1"/>
              <a:t> </a:t>
            </a:r>
            <a:endParaRPr b="1"/>
          </a:p>
          <a:p>
            <a:pPr marL="0" lvl="0" indent="0" algn="l" rtl="0">
              <a:spcBef>
                <a:spcPts val="0"/>
              </a:spcBef>
              <a:spcAft>
                <a:spcPts val="0"/>
              </a:spcAft>
              <a:buNone/>
            </a:pPr>
            <a:r>
              <a:rPr lang="en" sz="1200" b="1"/>
              <a:t>The new disclosure policy is almost twice as long as the previous version for a variety of reasons. </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The DVS group wanted to make the guidelines easier to use for library staff just starting the disclosure process and to give more concrete examples to users to review. </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So, what other changes did we make to the document? </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We added information about the OCLC shared print registration service, setting the expectation that all WEST-retained materials will be registered in OCLC while also leaving some flexibility on how exactly that happens so members can choose the exact workflow that works best for them.</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We updated our guidelines around the scope of the collection. WEST sets an ‘end date’ for backfiles to help limit the amount of work that needs to be done by our retention partners.</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For example we indicate that the institution only needs to commit to retain v.1-2015, which lets them know that they do not necessarily need to worry about the volumes that are published after 2015. </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However, this means the collection starts becoming outdated over time, so we update the ‘end date” periodically to make sure we’re capturing those most recent years. With this new edit, we also called out the fact that we will be reviewing and updating the ‘end date’ regularly to make sure that end date changes are predictable to our members.</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And finally, the most important change we made was to adopt the good/better/best framework modeled by the Partnership for shared book collections. </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Using this framework helped us clarify the minimum requirements for validation while also acknowledging that some members undertake additional work such as transferring materials to optimal storage facilities or performing validation work that’s above and beyond the minimum required. </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We wanted to encourage our partners to note that additional work in their disclosure statements. </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b="1"/>
              <a:t>NEXT SLIDE PLEASE</a:t>
            </a:r>
            <a:endParaRPr sz="1200" b="1"/>
          </a:p>
          <a:p>
            <a:pPr marL="0" lvl="0" indent="0" algn="l" rtl="0">
              <a:spcBef>
                <a:spcPts val="0"/>
              </a:spcBef>
              <a:spcAft>
                <a:spcPts val="0"/>
              </a:spcAft>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359649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d79529f5f6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d79529f5f6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Cathy</a:t>
            </a:r>
            <a:endParaRPr b="1"/>
          </a:p>
          <a:p>
            <a:pPr marL="0" lvl="0" indent="0" algn="l" rtl="0">
              <a:spcBef>
                <a:spcPts val="0"/>
              </a:spcBef>
              <a:spcAft>
                <a:spcPts val="0"/>
              </a:spcAft>
              <a:buClr>
                <a:schemeClr val="dk1"/>
              </a:buClr>
              <a:buSzPts val="1100"/>
              <a:buFont typeface="Arial"/>
              <a:buNone/>
            </a:pPr>
            <a:r>
              <a:rPr lang="en">
                <a:solidFill>
                  <a:schemeClr val="dk1"/>
                </a:solidFill>
              </a:rPr>
              <a:t>------------------------------</a:t>
            </a:r>
            <a:endParaRPr>
              <a:solidFill>
                <a:schemeClr val="dk1"/>
              </a:solidFill>
            </a:endParaRPr>
          </a:p>
          <a:p>
            <a:pPr marL="0" lvl="0" indent="0" algn="l" rtl="0">
              <a:spcBef>
                <a:spcPts val="0"/>
              </a:spcBef>
              <a:spcAft>
                <a:spcPts val="0"/>
              </a:spcAft>
              <a:buNone/>
            </a:pPr>
            <a:endParaRPr sz="1300" b="1"/>
          </a:p>
          <a:p>
            <a:pPr marL="0" lvl="0" indent="0" algn="l" rtl="0">
              <a:spcBef>
                <a:spcPts val="0"/>
              </a:spcBef>
              <a:spcAft>
                <a:spcPts val="0"/>
              </a:spcAft>
              <a:buNone/>
            </a:pPr>
            <a:r>
              <a:rPr lang="en" sz="1300" b="1"/>
              <a:t>The group discussed other topics for possible inclusion in the disclosure document. </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First, we talked about asking our partners to use 85x/86x coded holdings pairs. As most of you know, the use of the pairs allows for automated holdings analysis. </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However, most of our partners do not use the pairs and it would have been just too heavy of a lift for them to start using them so we did not add that to the policy. </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Next, the DVS team discussed the concept of completeness. Right now WEST asks members who validate for completeness to simply confirm the accuracy of the holdings statement. We do NOT ask them to confirm the completeness against the original published run. </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While knowing that a title held by a retention partner was considered complete would be helpful, we didn’t feel that we could ask retention partners to do the extra work to determine the extent of the original run including supplements and indexes and then check that against their holdings. That just seemed like an unreasonable level of work so we did not add that to the policy. </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Finally, we looked at validation of  digital surrogates.  There has been discussion in WEST about the possibility of validating digital surrogates and so we considered the pros and cons of including this as a recommendation in the disclosure policy. There were so many questions. </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First, where and how would the data gathered re: the validation of the digital surrogate be disclosed? </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What if the surrogate was behind a paywall? Should we only look at open access surrogates? Were the surrogate files having digital preservation measures applied to them over time? How would we even know? </a:t>
            </a:r>
            <a:endParaRPr sz="1300" b="1"/>
          </a:p>
          <a:p>
            <a:pPr marL="0" lvl="0" indent="0" algn="l" rtl="0">
              <a:spcBef>
                <a:spcPts val="0"/>
              </a:spcBef>
              <a:spcAft>
                <a:spcPts val="0"/>
              </a:spcAft>
              <a:buNone/>
            </a:pPr>
            <a:endParaRPr sz="1300" b="1"/>
          </a:p>
          <a:p>
            <a:pPr marL="0" lvl="0" indent="0" algn="l" rtl="0">
              <a:spcBef>
                <a:spcPts val="0"/>
              </a:spcBef>
              <a:spcAft>
                <a:spcPts val="0"/>
              </a:spcAft>
              <a:buClr>
                <a:schemeClr val="dk1"/>
              </a:buClr>
              <a:buSzPts val="1100"/>
              <a:buFont typeface="Arial"/>
              <a:buNone/>
            </a:pPr>
            <a:r>
              <a:rPr lang="en" sz="1300" b="1">
                <a:solidFill>
                  <a:schemeClr val="dk1"/>
                </a:solidFill>
              </a:rPr>
              <a:t>It became clear to us fairly quickly that including validation of digital surrogates was simply out of scope for a disclosure policy being written in 2021. </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So, while we are not adding a requirement for validation of digital surrogates now, that does not mean we might not do so in the future as technology improves and better options become available. </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We consider this disclosure policy a living, breathing document that will grow and change as the field of Shared Print evolves.</a:t>
            </a:r>
            <a:endParaRPr sz="1300" b="1"/>
          </a:p>
          <a:p>
            <a:pPr marL="0" lvl="0" indent="0" algn="l" rtl="0">
              <a:spcBef>
                <a:spcPts val="0"/>
              </a:spcBef>
              <a:spcAft>
                <a:spcPts val="0"/>
              </a:spcAft>
              <a:buNone/>
            </a:pPr>
            <a:endParaRPr sz="1300" b="1"/>
          </a:p>
          <a:p>
            <a:pPr marL="0" lvl="0" indent="0" algn="l" rtl="0">
              <a:spcBef>
                <a:spcPts val="0"/>
              </a:spcBef>
              <a:spcAft>
                <a:spcPts val="0"/>
              </a:spcAft>
              <a:buNone/>
            </a:pPr>
            <a:r>
              <a:rPr lang="en" sz="1300" b="1"/>
              <a:t>And now over to Corrie. </a:t>
            </a:r>
            <a:endParaRPr sz="1300" b="1"/>
          </a:p>
        </p:txBody>
      </p:sp>
    </p:spTree>
    <p:extLst>
      <p:ext uri="{BB962C8B-B14F-4D97-AF65-F5344CB8AC3E}">
        <p14:creationId xmlns:p14="http://schemas.microsoft.com/office/powerpoint/2010/main" val="2081125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d79529f5f6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d79529f5f6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Corrie</a:t>
            </a:r>
            <a:endParaRPr b="1"/>
          </a:p>
          <a:p>
            <a:pPr marL="0" lvl="0" indent="0" algn="l" rtl="0">
              <a:spcBef>
                <a:spcPts val="0"/>
              </a:spcBef>
              <a:spcAft>
                <a:spcPts val="0"/>
              </a:spcAft>
              <a:buClr>
                <a:schemeClr val="dk1"/>
              </a:buClr>
              <a:buSzPts val="1100"/>
              <a:buFont typeface="Arial"/>
              <a:buNone/>
            </a:pPr>
            <a:r>
              <a:rPr lang="en">
                <a:solidFill>
                  <a:schemeClr val="dk1"/>
                </a:solidFill>
              </a:rPr>
              <a:t>------------------------------</a:t>
            </a:r>
            <a:endParaRPr>
              <a:solidFill>
                <a:schemeClr val="dk1"/>
              </a:solidFill>
            </a:endParaRPr>
          </a:p>
          <a:p>
            <a:pPr marL="0" lvl="0" indent="0" algn="l" rtl="0">
              <a:spcBef>
                <a:spcPts val="0"/>
              </a:spcBef>
              <a:spcAft>
                <a:spcPts val="0"/>
              </a:spcAft>
              <a:buNone/>
            </a:pPr>
            <a:endParaRPr b="1"/>
          </a:p>
          <a:p>
            <a:pPr marL="457200" lvl="0" indent="-298450" algn="l" rtl="0">
              <a:spcBef>
                <a:spcPts val="0"/>
              </a:spcBef>
              <a:spcAft>
                <a:spcPts val="0"/>
              </a:spcAft>
              <a:buSzPts val="1100"/>
              <a:buChar char="●"/>
            </a:pPr>
            <a:r>
              <a:rPr lang="en"/>
              <a:t>Shared philosophy </a:t>
            </a:r>
            <a:endParaRPr/>
          </a:p>
          <a:p>
            <a:pPr marL="914400" lvl="1" indent="-298450" algn="l" rtl="0">
              <a:spcBef>
                <a:spcPts val="0"/>
              </a:spcBef>
              <a:spcAft>
                <a:spcPts val="0"/>
              </a:spcAft>
              <a:buClr>
                <a:schemeClr val="dk1"/>
              </a:buClr>
              <a:buSzPts val="1100"/>
              <a:buChar char="○"/>
            </a:pPr>
            <a:r>
              <a:rPr lang="en">
                <a:solidFill>
                  <a:schemeClr val="dk1"/>
                </a:solidFill>
              </a:rPr>
              <a:t>More information on not only what to do, but why it is done</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Nearly doubled the length of the policy section (excluding the Appendices) with inclusion of executive summary outlining purpose and philosophy of disclosure</a:t>
            </a:r>
            <a:endParaRPr/>
          </a:p>
          <a:p>
            <a:pPr marL="457200" lvl="0" indent="-298450" algn="l" rtl="0">
              <a:spcBef>
                <a:spcPts val="0"/>
              </a:spcBef>
              <a:spcAft>
                <a:spcPts val="0"/>
              </a:spcAft>
              <a:buSzPts val="1100"/>
              <a:buChar char="●"/>
            </a:pPr>
            <a:r>
              <a:rPr lang="en"/>
              <a:t>Final outline of document:</a:t>
            </a:r>
            <a:endParaRPr/>
          </a:p>
          <a:p>
            <a:pPr marL="914400" lvl="1" indent="-298450" algn="l" rtl="0">
              <a:spcBef>
                <a:spcPts val="0"/>
              </a:spcBef>
              <a:spcAft>
                <a:spcPts val="0"/>
              </a:spcAft>
              <a:buSzPts val="1100"/>
              <a:buChar char="○"/>
            </a:pPr>
            <a:r>
              <a:rPr lang="en"/>
              <a:t>Intro &amp; Executive Summary: basics to inform those who don’t need to follow or know the policy details</a:t>
            </a:r>
            <a:endParaRPr/>
          </a:p>
          <a:p>
            <a:pPr marL="914400" lvl="1" indent="-298450" algn="l" rtl="0">
              <a:spcBef>
                <a:spcPts val="0"/>
              </a:spcBef>
              <a:spcAft>
                <a:spcPts val="0"/>
              </a:spcAft>
              <a:buSzPts val="1100"/>
              <a:buChar char="○"/>
            </a:pPr>
            <a:r>
              <a:rPr lang="en"/>
              <a:t>Sections:</a:t>
            </a:r>
            <a:endParaRPr/>
          </a:p>
          <a:p>
            <a:pPr marL="1371600" lvl="2" indent="-298450" algn="l" rtl="0">
              <a:spcBef>
                <a:spcPts val="0"/>
              </a:spcBef>
              <a:spcAft>
                <a:spcPts val="0"/>
              </a:spcAft>
              <a:buSzPts val="1100"/>
              <a:buChar char="■"/>
            </a:pPr>
            <a:r>
              <a:rPr lang="en"/>
              <a:t>Updating records with shared print retention metadata (i.e. what to disclose)</a:t>
            </a:r>
            <a:endParaRPr/>
          </a:p>
          <a:p>
            <a:pPr marL="1371600" lvl="2" indent="-298450" algn="l" rtl="0">
              <a:spcBef>
                <a:spcPts val="0"/>
              </a:spcBef>
              <a:spcAft>
                <a:spcPts val="0"/>
              </a:spcAft>
              <a:buSzPts val="1100"/>
              <a:buChar char="■"/>
            </a:pPr>
            <a:r>
              <a:rPr lang="en"/>
              <a:t>Where to disclose retention status</a:t>
            </a:r>
            <a:endParaRPr/>
          </a:p>
          <a:p>
            <a:pPr marL="457200" lvl="0" indent="-298450" algn="l" rtl="0">
              <a:spcBef>
                <a:spcPts val="0"/>
              </a:spcBef>
              <a:spcAft>
                <a:spcPts val="0"/>
              </a:spcAft>
              <a:buClr>
                <a:schemeClr val="dk1"/>
              </a:buClr>
              <a:buSzPts val="1100"/>
              <a:buChar char="●"/>
            </a:pPr>
            <a:r>
              <a:rPr lang="en">
                <a:solidFill>
                  <a:schemeClr val="dk1"/>
                </a:solidFill>
              </a:rPr>
              <a:t>Help libraries understand process and be better informed to set priorities, allocate staffing resources, and increase continuity due to staffing changes</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Easier to apply guidance for a membership with varied ILS, organizational structures, etc. when purpose of process is understood</a:t>
            </a:r>
            <a:endParaRPr/>
          </a:p>
          <a:p>
            <a:pPr marL="914400" lvl="1" indent="-298450" algn="l" rtl="0">
              <a:spcBef>
                <a:spcPts val="0"/>
              </a:spcBef>
              <a:spcAft>
                <a:spcPts val="0"/>
              </a:spcAft>
              <a:buSzPts val="1100"/>
              <a:buChar char="○"/>
            </a:pPr>
            <a:r>
              <a:rPr lang="en"/>
              <a:t>Clearer information on what is required vs recommended (good/better/best)</a:t>
            </a:r>
            <a:endParaRPr/>
          </a:p>
          <a:p>
            <a:pPr marL="914400" lvl="1" indent="-298450" algn="l" rtl="0">
              <a:spcBef>
                <a:spcPts val="0"/>
              </a:spcBef>
              <a:spcAft>
                <a:spcPts val="0"/>
              </a:spcAft>
              <a:buSzPts val="1100"/>
              <a:buChar char="○"/>
            </a:pPr>
            <a:r>
              <a:rPr lang="en">
                <a:solidFill>
                  <a:schemeClr val="dk1"/>
                </a:solidFill>
              </a:rPr>
              <a:t>Increased cross-references, anchors, links, and definitions where appropriate between WEST documents and outside entities</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Clearly defined expectations for disclosure in your local system, consortial system (where applicable), OCLC, WEST via Agua, and JRNL (encouraged)</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Appendices that include examples: MARC field details for disclosure (including by Archive Type)</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Improved readability, clarity on complex multi-pronged workflow that can improve communication between employees and WEST</a:t>
            </a:r>
            <a:endParaRPr>
              <a:solidFill>
                <a:schemeClr val="dk1"/>
              </a:solidFill>
            </a:endParaRPr>
          </a:p>
        </p:txBody>
      </p:sp>
    </p:spTree>
    <p:extLst>
      <p:ext uri="{BB962C8B-B14F-4D97-AF65-F5344CB8AC3E}">
        <p14:creationId xmlns:p14="http://schemas.microsoft.com/office/powerpoint/2010/main" val="3061983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db30df839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db30df839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Corrie</a:t>
            </a:r>
            <a:endParaRPr b="1"/>
          </a:p>
          <a:p>
            <a:pPr marL="0" lvl="0" indent="0" algn="l" rtl="0">
              <a:spcBef>
                <a:spcPts val="0"/>
              </a:spcBef>
              <a:spcAft>
                <a:spcPts val="0"/>
              </a:spcAft>
              <a:buClr>
                <a:schemeClr val="dk1"/>
              </a:buClr>
              <a:buSzPts val="1100"/>
              <a:buFont typeface="Arial"/>
              <a:buNone/>
            </a:pPr>
            <a:r>
              <a:rPr lang="en">
                <a:solidFill>
                  <a:schemeClr val="dk1"/>
                </a:solidFill>
              </a:rPr>
              <a:t>------------------------------</a:t>
            </a:r>
            <a:endParaRPr>
              <a:solidFill>
                <a:schemeClr val="dk1"/>
              </a:solidFill>
            </a:endParaRPr>
          </a:p>
          <a:p>
            <a:pPr marL="0" lvl="0" indent="0" algn="l" rtl="0">
              <a:spcBef>
                <a:spcPts val="0"/>
              </a:spcBef>
              <a:spcAft>
                <a:spcPts val="0"/>
              </a:spcAft>
              <a:buNone/>
            </a:pPr>
            <a:endParaRPr b="1">
              <a:solidFill>
                <a:srgbClr val="FF0000"/>
              </a:solidFill>
            </a:endParaRPr>
          </a:p>
          <a:p>
            <a:pPr marL="0" lvl="0" indent="0" algn="l" rtl="0">
              <a:spcBef>
                <a:spcPts val="0"/>
              </a:spcBef>
              <a:spcAft>
                <a:spcPts val="0"/>
              </a:spcAft>
              <a:buNone/>
            </a:pPr>
            <a:r>
              <a:rPr lang="en"/>
              <a:t>I expounded on the benefits to individual libraries in the previous slides, but there are also benefits to the wider shared print community in general: </a:t>
            </a:r>
            <a:endParaRPr/>
          </a:p>
          <a:p>
            <a:pPr marL="457200" lvl="0" indent="-298450" algn="l" rtl="0">
              <a:spcBef>
                <a:spcPts val="0"/>
              </a:spcBef>
              <a:spcAft>
                <a:spcPts val="0"/>
              </a:spcAft>
              <a:buSzPts val="1100"/>
              <a:buChar char="●"/>
            </a:pPr>
            <a:r>
              <a:rPr lang="en"/>
              <a:t>By clarifying instructions we can increase consistency of practice and therefore increase the value of the data</a:t>
            </a:r>
            <a:endParaRPr/>
          </a:p>
          <a:p>
            <a:pPr marL="457200" lvl="0" indent="-298450" algn="l" rtl="0">
              <a:spcBef>
                <a:spcPts val="0"/>
              </a:spcBef>
              <a:spcAft>
                <a:spcPts val="0"/>
              </a:spcAft>
              <a:buSzPts val="1100"/>
              <a:buChar char="●"/>
            </a:pPr>
            <a:r>
              <a:rPr lang="en"/>
              <a:t>We’re acknowledging that members often do work above and beyond the bare minimum, i.e. “good”, and provide guidance for disclosing that extra effort</a:t>
            </a:r>
            <a:endParaRPr/>
          </a:p>
          <a:p>
            <a:pPr marL="457200" lvl="0" indent="-298450" algn="l" rtl="0">
              <a:spcBef>
                <a:spcPts val="0"/>
              </a:spcBef>
              <a:spcAft>
                <a:spcPts val="0"/>
              </a:spcAft>
              <a:buSzPts val="1100"/>
              <a:buChar char="●"/>
            </a:pPr>
            <a:r>
              <a:rPr lang="en"/>
              <a:t>We’re modifying practices to leverage the infrastructure enhancements going within the community (OCLC, etc.) and continuing to advocate for members’ interests and suggested enhancements</a:t>
            </a:r>
            <a:endParaRPr/>
          </a:p>
          <a:p>
            <a:pPr marL="457200" lvl="0" indent="-298450" algn="l" rtl="0">
              <a:spcBef>
                <a:spcPts val="0"/>
              </a:spcBef>
              <a:spcAft>
                <a:spcPts val="0"/>
              </a:spcAft>
              <a:buClr>
                <a:schemeClr val="dk1"/>
              </a:buClr>
              <a:buSzPts val="1100"/>
              <a:buChar char="●"/>
            </a:pPr>
            <a:r>
              <a:rPr lang="en">
                <a:solidFill>
                  <a:schemeClr val="dk1"/>
                </a:solidFill>
              </a:rPr>
              <a:t>We’ve aligned this document with community standards, norms, and practices, drawing on the great work that’s been done elsewhere in the community to add harmony to our operations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And finally, we’re emphasizing the practical along with the philosophical, answering both “how” to disclose and “why”</a:t>
            </a:r>
            <a:endParaRPr>
              <a:solidFill>
                <a:schemeClr val="dk1"/>
              </a:solidFill>
            </a:endParaRPr>
          </a:p>
          <a:p>
            <a:pPr marL="457200" lvl="0" indent="0" algn="l" rtl="0">
              <a:spcBef>
                <a:spcPts val="0"/>
              </a:spcBef>
              <a:spcAft>
                <a:spcPts val="0"/>
              </a:spcAft>
              <a:buNone/>
            </a:pPr>
            <a:endParaRPr/>
          </a:p>
        </p:txBody>
      </p:sp>
    </p:spTree>
    <p:extLst>
      <p:ext uri="{BB962C8B-B14F-4D97-AF65-F5344CB8AC3E}">
        <p14:creationId xmlns:p14="http://schemas.microsoft.com/office/powerpoint/2010/main" val="2245240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dcf826b2e1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dcf826b2e1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Anna</a:t>
            </a:r>
            <a:endParaRPr b="1"/>
          </a:p>
          <a:p>
            <a:pPr marL="0" lvl="0" indent="0" algn="l" rtl="0">
              <a:spcBef>
                <a:spcPts val="0"/>
              </a:spcBef>
              <a:spcAft>
                <a:spcPts val="0"/>
              </a:spcAft>
              <a:buClr>
                <a:schemeClr val="dk1"/>
              </a:buClr>
              <a:buSzPts val="1100"/>
              <a:buFont typeface="Arial"/>
              <a:buNone/>
            </a:pPr>
            <a:r>
              <a:rPr lang="en">
                <a:solidFill>
                  <a:schemeClr val="dk1"/>
                </a:solidFill>
              </a:rPr>
              <a:t>------------------------------</a:t>
            </a:r>
            <a:endParaRPr>
              <a:solidFill>
                <a:schemeClr val="dk1"/>
              </a:solidFill>
            </a:endParaRPr>
          </a:p>
          <a:p>
            <a:pPr marL="0" lvl="0" indent="0" algn="l" rtl="0">
              <a:spcBef>
                <a:spcPts val="0"/>
              </a:spcBef>
              <a:spcAft>
                <a:spcPts val="0"/>
              </a:spcAft>
              <a:buNone/>
            </a:pPr>
            <a:endParaRPr b="1"/>
          </a:p>
          <a:p>
            <a:pPr marL="0" lvl="0" indent="0" algn="l" rtl="0">
              <a:spcBef>
                <a:spcPts val="0"/>
              </a:spcBef>
              <a:spcAft>
                <a:spcPts val="0"/>
              </a:spcAft>
              <a:buNone/>
            </a:pPr>
            <a:r>
              <a:rPr lang="en"/>
              <a:t>The new policy was formally released earlier this week, and has been distributed to WEST members and posted on our website. We welcome any feedback as members start to apply the new policy on their new and existing commitments.</a:t>
            </a:r>
            <a:endParaRPr/>
          </a:p>
          <a:p>
            <a:pPr marL="0" lvl="0" indent="0" algn="l" rtl="0">
              <a:spcBef>
                <a:spcPts val="0"/>
              </a:spcBef>
              <a:spcAft>
                <a:spcPts val="0"/>
              </a:spcAft>
              <a:buNone/>
            </a:pPr>
            <a:endParaRPr/>
          </a:p>
          <a:p>
            <a:pPr marL="0" lvl="0" indent="0" algn="l" rtl="0">
              <a:spcBef>
                <a:spcPts val="0"/>
              </a:spcBef>
              <a:spcAft>
                <a:spcPts val="0"/>
              </a:spcAft>
              <a:buNone/>
            </a:pPr>
            <a:r>
              <a:rPr lang="en"/>
              <a:t>The DVS group will start reviewing the WEST Validation Standards next.</a:t>
            </a:r>
            <a:endParaRPr/>
          </a:p>
          <a:p>
            <a:pPr marL="0" lvl="0" indent="0" algn="l" rtl="0">
              <a:spcBef>
                <a:spcPts val="0"/>
              </a:spcBef>
              <a:spcAft>
                <a:spcPts val="0"/>
              </a:spcAft>
              <a:buNone/>
            </a:pPr>
            <a:endParaRPr/>
          </a:p>
          <a:p>
            <a:pPr marL="0" lvl="0" indent="0" algn="l" rtl="0">
              <a:spcBef>
                <a:spcPts val="0"/>
              </a:spcBef>
              <a:spcAft>
                <a:spcPts val="0"/>
              </a:spcAft>
              <a:buNone/>
            </a:pPr>
            <a:r>
              <a:rPr lang="en"/>
              <a:t>Also, like Cathy mentioned, this is not meant to be the end of our work on refining our disclosure policy and practices. As technologies and practices evolve, so will this document.</a:t>
            </a:r>
            <a:endParaRPr/>
          </a:p>
        </p:txBody>
      </p:sp>
    </p:spTree>
    <p:extLst>
      <p:ext uri="{BB962C8B-B14F-4D97-AF65-F5344CB8AC3E}">
        <p14:creationId xmlns:p14="http://schemas.microsoft.com/office/powerpoint/2010/main" val="127054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dcedb6115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dcedb611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2963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D4E5F5">
            <a:alpha val="18020"/>
          </a:srgbClr>
        </a:solid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020500"/>
            <a:ext cx="7772400" cy="11025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Font typeface="Twentieth Century"/>
              <a:buNone/>
              <a:defRPr>
                <a:latin typeface="Twentieth Century"/>
                <a:ea typeface="Twentieth Century"/>
                <a:cs typeface="Twentieth Century"/>
                <a:sym typeface="Twentieth Century"/>
              </a:defRPr>
            </a:lvl1pPr>
            <a:lvl2pPr lvl="1">
              <a:spcBef>
                <a:spcPts val="0"/>
              </a:spcBef>
              <a:spcAft>
                <a:spcPts val="0"/>
              </a:spcAft>
              <a:buSzPts val="1400"/>
              <a:buFont typeface="Twentieth Century"/>
              <a:buNone/>
              <a:defRPr>
                <a:latin typeface="Twentieth Century"/>
                <a:ea typeface="Twentieth Century"/>
                <a:cs typeface="Twentieth Century"/>
                <a:sym typeface="Twentieth Century"/>
              </a:defRPr>
            </a:lvl2pPr>
            <a:lvl3pPr lvl="2">
              <a:spcBef>
                <a:spcPts val="0"/>
              </a:spcBef>
              <a:spcAft>
                <a:spcPts val="0"/>
              </a:spcAft>
              <a:buSzPts val="1400"/>
              <a:buFont typeface="Twentieth Century"/>
              <a:buNone/>
              <a:defRPr>
                <a:latin typeface="Twentieth Century"/>
                <a:ea typeface="Twentieth Century"/>
                <a:cs typeface="Twentieth Century"/>
                <a:sym typeface="Twentieth Century"/>
              </a:defRPr>
            </a:lvl3pPr>
            <a:lvl4pPr lvl="3">
              <a:spcBef>
                <a:spcPts val="0"/>
              </a:spcBef>
              <a:spcAft>
                <a:spcPts val="0"/>
              </a:spcAft>
              <a:buSzPts val="1400"/>
              <a:buFont typeface="Twentieth Century"/>
              <a:buNone/>
              <a:defRPr>
                <a:latin typeface="Twentieth Century"/>
                <a:ea typeface="Twentieth Century"/>
                <a:cs typeface="Twentieth Century"/>
                <a:sym typeface="Twentieth Century"/>
              </a:defRPr>
            </a:lvl4pPr>
            <a:lvl5pPr lvl="4">
              <a:spcBef>
                <a:spcPts val="0"/>
              </a:spcBef>
              <a:spcAft>
                <a:spcPts val="0"/>
              </a:spcAft>
              <a:buSzPts val="1400"/>
              <a:buFont typeface="Twentieth Century"/>
              <a:buNone/>
              <a:defRPr>
                <a:latin typeface="Twentieth Century"/>
                <a:ea typeface="Twentieth Century"/>
                <a:cs typeface="Twentieth Century"/>
                <a:sym typeface="Twentieth Century"/>
              </a:defRPr>
            </a:lvl5pPr>
            <a:lvl6pPr lvl="5">
              <a:spcBef>
                <a:spcPts val="0"/>
              </a:spcBef>
              <a:spcAft>
                <a:spcPts val="0"/>
              </a:spcAft>
              <a:buSzPts val="1400"/>
              <a:buFont typeface="Twentieth Century"/>
              <a:buNone/>
              <a:defRPr>
                <a:latin typeface="Twentieth Century"/>
                <a:ea typeface="Twentieth Century"/>
                <a:cs typeface="Twentieth Century"/>
                <a:sym typeface="Twentieth Century"/>
              </a:defRPr>
            </a:lvl6pPr>
            <a:lvl7pPr lvl="6">
              <a:spcBef>
                <a:spcPts val="0"/>
              </a:spcBef>
              <a:spcAft>
                <a:spcPts val="0"/>
              </a:spcAft>
              <a:buSzPts val="1400"/>
              <a:buFont typeface="Twentieth Century"/>
              <a:buNone/>
              <a:defRPr>
                <a:latin typeface="Twentieth Century"/>
                <a:ea typeface="Twentieth Century"/>
                <a:cs typeface="Twentieth Century"/>
                <a:sym typeface="Twentieth Century"/>
              </a:defRPr>
            </a:lvl7pPr>
            <a:lvl8pPr lvl="7">
              <a:spcBef>
                <a:spcPts val="0"/>
              </a:spcBef>
              <a:spcAft>
                <a:spcPts val="0"/>
              </a:spcAft>
              <a:buSzPts val="1400"/>
              <a:buFont typeface="Twentieth Century"/>
              <a:buNone/>
              <a:defRPr>
                <a:latin typeface="Twentieth Century"/>
                <a:ea typeface="Twentieth Century"/>
                <a:cs typeface="Twentieth Century"/>
                <a:sym typeface="Twentieth Century"/>
              </a:defRPr>
            </a:lvl8pPr>
            <a:lvl9pPr lvl="8">
              <a:spcBef>
                <a:spcPts val="0"/>
              </a:spcBef>
              <a:spcAft>
                <a:spcPts val="0"/>
              </a:spcAft>
              <a:buSzPts val="1400"/>
              <a:buFont typeface="Twentieth Century"/>
              <a:buNone/>
              <a:defRPr>
                <a:latin typeface="Twentieth Century"/>
                <a:ea typeface="Twentieth Century"/>
                <a:cs typeface="Twentieth Century"/>
                <a:sym typeface="Twentieth Century"/>
              </a:defRPr>
            </a:lvl9pPr>
          </a:lstStyle>
          <a:p>
            <a:endParaRPr/>
          </a:p>
        </p:txBody>
      </p:sp>
      <p:sp>
        <p:nvSpPr>
          <p:cNvPr id="13" name="Google Shape;13;p2"/>
          <p:cNvSpPr txBox="1">
            <a:spLocks noGrp="1"/>
          </p:cNvSpPr>
          <p:nvPr>
            <p:ph type="subTitle" idx="1"/>
          </p:nvPr>
        </p:nvSpPr>
        <p:spPr>
          <a:xfrm>
            <a:off x="1371600" y="3245822"/>
            <a:ext cx="6400800" cy="9858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606060"/>
              </a:buClr>
              <a:buSzPts val="3200"/>
              <a:buFont typeface="Twentieth Century"/>
              <a:buNone/>
              <a:defRPr>
                <a:solidFill>
                  <a:srgbClr val="606060"/>
                </a:solidFill>
                <a:latin typeface="Twentieth Century"/>
                <a:ea typeface="Twentieth Century"/>
                <a:cs typeface="Twentieth Century"/>
                <a:sym typeface="Twentieth Century"/>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2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pic>
        <p:nvPicPr>
          <p:cNvPr id="16" name="Google Shape;16;p2" descr="Logo for the Western Regional Storage Trust (WEST)" title="WEST Logo"/>
          <p:cNvPicPr preferRelativeResize="0"/>
          <p:nvPr/>
        </p:nvPicPr>
        <p:blipFill rotWithShape="1">
          <a:blip r:embed="rId2">
            <a:alphaModFix/>
          </a:blip>
          <a:srcRect t="27709" r="3605"/>
          <a:stretch/>
        </p:blipFill>
        <p:spPr>
          <a:xfrm>
            <a:off x="-4375" y="0"/>
            <a:ext cx="9144000" cy="1650275"/>
          </a:xfrm>
          <a:prstGeom prst="rect">
            <a:avLst/>
          </a:prstGeom>
          <a:noFill/>
          <a:ln>
            <a:noFill/>
          </a:ln>
        </p:spPr>
      </p:pic>
      <p:cxnSp>
        <p:nvCxnSpPr>
          <p:cNvPr id="17" name="Google Shape;17;p2"/>
          <p:cNvCxnSpPr/>
          <p:nvPr/>
        </p:nvCxnSpPr>
        <p:spPr>
          <a:xfrm>
            <a:off x="0" y="1650263"/>
            <a:ext cx="9150900" cy="0"/>
          </a:xfrm>
          <a:prstGeom prst="straightConnector1">
            <a:avLst/>
          </a:prstGeom>
          <a:noFill/>
          <a:ln w="19050" cap="flat" cmpd="sng">
            <a:solidFill>
              <a:srgbClr val="D3E3FD"/>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1"/>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72" name="Google Shape;72;p11" descr="WEST_bar.jpg"/>
          <p:cNvPicPr preferRelativeResize="0"/>
          <p:nvPr/>
        </p:nvPicPr>
        <p:blipFill rotWithShape="1">
          <a:blip r:embed="rId2">
            <a:alphaModFix/>
          </a:blip>
          <a:srcRect l="12038" t="14666" r="86236" b="13510"/>
          <a:stretch/>
        </p:blipFill>
        <p:spPr>
          <a:xfrm rot="5400000">
            <a:off x="4514850" y="-3581399"/>
            <a:ext cx="114301" cy="9143999"/>
          </a:xfrm>
          <a:prstGeom prst="rect">
            <a:avLst/>
          </a:prstGeom>
          <a:noFill/>
          <a:ln>
            <a:noFill/>
          </a:ln>
        </p:spPr>
      </p:pic>
      <p:sp>
        <p:nvSpPr>
          <p:cNvPr id="73" name="Google Shape;73;p11"/>
          <p:cNvSpPr txBox="1">
            <a:spLocks noGrp="1"/>
          </p:cNvSpPr>
          <p:nvPr>
            <p:ph type="body" idx="1"/>
          </p:nvPr>
        </p:nvSpPr>
        <p:spPr>
          <a:xfrm>
            <a:off x="457200" y="1028700"/>
            <a:ext cx="4040100" cy="35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
        <p:nvSpPr>
          <p:cNvPr id="74" name="Google Shape;74;p11"/>
          <p:cNvSpPr txBox="1">
            <a:spLocks noGrp="1"/>
          </p:cNvSpPr>
          <p:nvPr>
            <p:ph type="body" idx="2"/>
          </p:nvPr>
        </p:nvSpPr>
        <p:spPr>
          <a:xfrm>
            <a:off x="4646700" y="1028700"/>
            <a:ext cx="4040100" cy="35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5"/>
        <p:cNvGrpSpPr/>
        <p:nvPr/>
      </p:nvGrpSpPr>
      <p:grpSpPr>
        <a:xfrm>
          <a:off x="0" y="0"/>
          <a:ext cx="0" cy="0"/>
          <a:chOff x="0" y="0"/>
          <a:chExt cx="0" cy="0"/>
        </a:xfrm>
      </p:grpSpPr>
      <p:sp>
        <p:nvSpPr>
          <p:cNvPr id="76" name="Google Shape;76;p12"/>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2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9" name="Google Shape;79;p12"/>
          <p:cNvSpPr txBox="1">
            <a:spLocks noGrp="1"/>
          </p:cNvSpPr>
          <p:nvPr>
            <p:ph type="subTitle" idx="1"/>
          </p:nvPr>
        </p:nvSpPr>
        <p:spPr>
          <a:xfrm>
            <a:off x="450850" y="983381"/>
            <a:ext cx="4040100" cy="480000"/>
          </a:xfrm>
          <a:prstGeom prst="rect">
            <a:avLst/>
          </a:prstGeom>
          <a:solidFill>
            <a:srgbClr val="DD8047"/>
          </a:solidFill>
          <a:ln>
            <a:noFill/>
          </a:ln>
        </p:spPr>
        <p:txBody>
          <a:bodyPr spcFirstLastPara="1" wrap="square" lIns="91425" tIns="45700" rIns="91425" bIns="45700" anchor="ctr" anchorCtr="0">
            <a:noAutofit/>
          </a:bodyPr>
          <a:lstStyle>
            <a:lvl1pPr lvl="0" algn="ctr" rtl="0">
              <a:spcBef>
                <a:spcPts val="500"/>
              </a:spcBef>
              <a:spcAft>
                <a:spcPts val="0"/>
              </a:spcAft>
              <a:buSzPts val="1500"/>
              <a:buNone/>
              <a:defRPr sz="2300"/>
            </a:lvl1pPr>
            <a:lvl2pPr lvl="1" algn="ctr" rtl="0">
              <a:spcBef>
                <a:spcPts val="500"/>
              </a:spcBef>
              <a:spcAft>
                <a:spcPts val="0"/>
              </a:spcAft>
              <a:buSzPts val="2000"/>
              <a:buNone/>
              <a:defRPr/>
            </a:lvl2pPr>
            <a:lvl3pPr lvl="2" algn="ctr" rtl="0">
              <a:spcBef>
                <a:spcPts val="500"/>
              </a:spcBef>
              <a:spcAft>
                <a:spcPts val="0"/>
              </a:spcAft>
              <a:buSzPts val="1800"/>
              <a:buNone/>
              <a:defRPr/>
            </a:lvl3pPr>
            <a:lvl4pPr lvl="3" algn="ctr" rtl="0">
              <a:spcBef>
                <a:spcPts val="500"/>
              </a:spcBef>
              <a:spcAft>
                <a:spcPts val="0"/>
              </a:spcAft>
              <a:buSzPts val="1800"/>
              <a:buNone/>
              <a:defRPr/>
            </a:lvl4pPr>
            <a:lvl5pPr lvl="4" algn="ctr" rtl="0">
              <a:spcBef>
                <a:spcPts val="500"/>
              </a:spcBef>
              <a:spcAft>
                <a:spcPts val="0"/>
              </a:spcAft>
              <a:buSzPts val="1800"/>
              <a:buNone/>
              <a:defRPr/>
            </a:lvl5pPr>
            <a:lvl6pPr lvl="5" algn="ctr" rtl="0">
              <a:spcBef>
                <a:spcPts val="500"/>
              </a:spcBef>
              <a:spcAft>
                <a:spcPts val="0"/>
              </a:spcAft>
              <a:buSzPts val="1800"/>
              <a:buNone/>
              <a:defRPr/>
            </a:lvl6pPr>
            <a:lvl7pPr lvl="6" algn="ctr" rtl="0">
              <a:spcBef>
                <a:spcPts val="500"/>
              </a:spcBef>
              <a:spcAft>
                <a:spcPts val="0"/>
              </a:spcAft>
              <a:buSzPts val="1800"/>
              <a:buNone/>
              <a:defRPr/>
            </a:lvl7pPr>
            <a:lvl8pPr lvl="7" algn="ctr" rtl="0">
              <a:spcBef>
                <a:spcPts val="500"/>
              </a:spcBef>
              <a:spcAft>
                <a:spcPts val="0"/>
              </a:spcAft>
              <a:buSzPts val="1800"/>
              <a:buNone/>
              <a:defRPr/>
            </a:lvl8pPr>
            <a:lvl9pPr lvl="8" algn="ctr" rtl="0">
              <a:spcBef>
                <a:spcPts val="500"/>
              </a:spcBef>
              <a:spcAft>
                <a:spcPts val="0"/>
              </a:spcAft>
              <a:buSzPts val="1800"/>
              <a:buNone/>
              <a:defRPr/>
            </a:lvl9pPr>
          </a:lstStyle>
          <a:p>
            <a:endParaRPr/>
          </a:p>
        </p:txBody>
      </p:sp>
      <p:sp>
        <p:nvSpPr>
          <p:cNvPr id="80" name="Google Shape;80;p12"/>
          <p:cNvSpPr txBox="1">
            <a:spLocks noGrp="1"/>
          </p:cNvSpPr>
          <p:nvPr>
            <p:ph type="subTitle" idx="2"/>
          </p:nvPr>
        </p:nvSpPr>
        <p:spPr>
          <a:xfrm>
            <a:off x="4635575" y="983381"/>
            <a:ext cx="4040100" cy="480000"/>
          </a:xfrm>
          <a:prstGeom prst="rect">
            <a:avLst/>
          </a:prstGeom>
          <a:solidFill>
            <a:srgbClr val="F3D46A"/>
          </a:solidFill>
          <a:ln>
            <a:noFill/>
          </a:ln>
        </p:spPr>
        <p:txBody>
          <a:bodyPr spcFirstLastPara="1" wrap="square" lIns="91425" tIns="45700" rIns="91425" bIns="45700" anchor="ctr" anchorCtr="0">
            <a:noAutofit/>
          </a:bodyPr>
          <a:lstStyle>
            <a:lvl1pPr marL="0" marR="0" lvl="0" indent="-95250" algn="ctr" rtl="0">
              <a:lnSpc>
                <a:spcPct val="115000"/>
              </a:lnSpc>
              <a:spcBef>
                <a:spcPts val="500"/>
              </a:spcBef>
              <a:spcAft>
                <a:spcPts val="0"/>
              </a:spcAft>
              <a:buSzPts val="1500"/>
              <a:buNone/>
              <a:defRPr sz="2300"/>
            </a:lvl1pPr>
            <a:lvl2pPr lvl="1" algn="ctr" rtl="0">
              <a:spcBef>
                <a:spcPts val="500"/>
              </a:spcBef>
              <a:spcAft>
                <a:spcPts val="0"/>
              </a:spcAft>
              <a:buSzPts val="2000"/>
              <a:buNone/>
              <a:defRPr/>
            </a:lvl2pPr>
            <a:lvl3pPr lvl="2" algn="ctr" rtl="0">
              <a:spcBef>
                <a:spcPts val="500"/>
              </a:spcBef>
              <a:spcAft>
                <a:spcPts val="0"/>
              </a:spcAft>
              <a:buSzPts val="1800"/>
              <a:buNone/>
              <a:defRPr/>
            </a:lvl3pPr>
            <a:lvl4pPr lvl="3" algn="ctr" rtl="0">
              <a:spcBef>
                <a:spcPts val="500"/>
              </a:spcBef>
              <a:spcAft>
                <a:spcPts val="0"/>
              </a:spcAft>
              <a:buSzPts val="1800"/>
              <a:buNone/>
              <a:defRPr/>
            </a:lvl4pPr>
            <a:lvl5pPr lvl="4" algn="ctr" rtl="0">
              <a:spcBef>
                <a:spcPts val="500"/>
              </a:spcBef>
              <a:spcAft>
                <a:spcPts val="0"/>
              </a:spcAft>
              <a:buSzPts val="1800"/>
              <a:buNone/>
              <a:defRPr/>
            </a:lvl5pPr>
            <a:lvl6pPr lvl="5" algn="ctr" rtl="0">
              <a:spcBef>
                <a:spcPts val="500"/>
              </a:spcBef>
              <a:spcAft>
                <a:spcPts val="0"/>
              </a:spcAft>
              <a:buSzPts val="1800"/>
              <a:buNone/>
              <a:defRPr/>
            </a:lvl6pPr>
            <a:lvl7pPr lvl="6" algn="ctr" rtl="0">
              <a:spcBef>
                <a:spcPts val="500"/>
              </a:spcBef>
              <a:spcAft>
                <a:spcPts val="0"/>
              </a:spcAft>
              <a:buSzPts val="1800"/>
              <a:buNone/>
              <a:defRPr/>
            </a:lvl7pPr>
            <a:lvl8pPr lvl="7" algn="ctr" rtl="0">
              <a:spcBef>
                <a:spcPts val="500"/>
              </a:spcBef>
              <a:spcAft>
                <a:spcPts val="0"/>
              </a:spcAft>
              <a:buSzPts val="1800"/>
              <a:buNone/>
              <a:defRPr/>
            </a:lvl8pPr>
            <a:lvl9pPr lvl="8" algn="ctr" rtl="0">
              <a:spcBef>
                <a:spcPts val="500"/>
              </a:spcBef>
              <a:spcAft>
                <a:spcPts val="0"/>
              </a:spcAft>
              <a:buSzPts val="1800"/>
              <a:buNone/>
              <a:defRPr/>
            </a:lvl9pPr>
          </a:lstStyle>
          <a:p>
            <a:endParaRPr/>
          </a:p>
        </p:txBody>
      </p:sp>
      <p:sp>
        <p:nvSpPr>
          <p:cNvPr id="81" name="Google Shape;81;p12"/>
          <p:cNvSpPr txBox="1">
            <a:spLocks noGrp="1"/>
          </p:cNvSpPr>
          <p:nvPr>
            <p:ph type="body" idx="3"/>
          </p:nvPr>
        </p:nvSpPr>
        <p:spPr>
          <a:xfrm>
            <a:off x="457200" y="1485900"/>
            <a:ext cx="4040100" cy="31290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
        <p:nvSpPr>
          <p:cNvPr id="82" name="Google Shape;82;p12"/>
          <p:cNvSpPr txBox="1">
            <a:spLocks noGrp="1"/>
          </p:cNvSpPr>
          <p:nvPr>
            <p:ph type="body" idx="4"/>
          </p:nvPr>
        </p:nvSpPr>
        <p:spPr>
          <a:xfrm>
            <a:off x="4645875" y="1463375"/>
            <a:ext cx="4040100" cy="31290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
        <p:nvSpPr>
          <p:cNvPr id="83" name="Google Shape;83;p12"/>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3"/>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9"/>
        <p:cNvGrpSpPr/>
        <p:nvPr/>
      </p:nvGrpSpPr>
      <p:grpSpPr>
        <a:xfrm>
          <a:off x="0" y="0"/>
          <a:ext cx="0" cy="0"/>
          <a:chOff x="0" y="0"/>
          <a:chExt cx="0" cy="0"/>
        </a:xfrm>
      </p:grpSpPr>
      <p:sp>
        <p:nvSpPr>
          <p:cNvPr id="90" name="Google Shape;90;p14"/>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3"/>
        <p:cNvGrpSpPr/>
        <p:nvPr/>
      </p:nvGrpSpPr>
      <p:grpSpPr>
        <a:xfrm>
          <a:off x="0" y="0"/>
          <a:ext cx="0" cy="0"/>
          <a:chOff x="0" y="0"/>
          <a:chExt cx="0" cy="0"/>
        </a:xfrm>
      </p:grpSpPr>
      <p:sp>
        <p:nvSpPr>
          <p:cNvPr id="94" name="Google Shape;94;p15"/>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97" name="Google Shape;97;p15"/>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98" name="Google Shape;98;p15" descr="WEST_bar.jpg"/>
          <p:cNvPicPr preferRelativeResize="0"/>
          <p:nvPr/>
        </p:nvPicPr>
        <p:blipFill rotWithShape="1">
          <a:blip r:embed="rId2">
            <a:alphaModFix/>
          </a:blip>
          <a:srcRect l="12038" t="14666" r="86236" b="13510"/>
          <a:stretch/>
        </p:blipFill>
        <p:spPr>
          <a:xfrm rot="5400000">
            <a:off x="4514850" y="-3581399"/>
            <a:ext cx="114301" cy="9143999"/>
          </a:xfrm>
          <a:prstGeom prst="rect">
            <a:avLst/>
          </a:prstGeom>
          <a:noFill/>
          <a:ln>
            <a:noFill/>
          </a:ln>
        </p:spPr>
      </p:pic>
      <p:sp>
        <p:nvSpPr>
          <p:cNvPr id="99" name="Google Shape;99;p15"/>
          <p:cNvSpPr txBox="1"/>
          <p:nvPr/>
        </p:nvSpPr>
        <p:spPr>
          <a:xfrm>
            <a:off x="609600" y="1215350"/>
            <a:ext cx="2332200" cy="3552000"/>
          </a:xfrm>
          <a:prstGeom prst="rect">
            <a:avLst/>
          </a:prstGeom>
          <a:solidFill>
            <a:srgbClr val="DD8047"/>
          </a:solidFill>
          <a:ln w="50800" cap="sq" cmpd="dbl">
            <a:solidFill>
              <a:srgbClr val="BB4B2D"/>
            </a:solidFill>
            <a:prstDash val="solid"/>
            <a:miter lim="800000"/>
            <a:headEnd type="none" w="sm" len="sm"/>
            <a:tailEnd type="none" w="sm" len="sm"/>
          </a:ln>
        </p:spPr>
        <p:txBody>
          <a:bodyPr spcFirstLastPara="1" wrap="square" lIns="137150" tIns="182875" rIns="137150" bIns="91425" anchor="t" anchorCtr="0">
            <a:noAutofit/>
          </a:bodyPr>
          <a:lstStyle/>
          <a:p>
            <a:pPr marL="0" lvl="0" indent="0" algn="l" rtl="0">
              <a:lnSpc>
                <a:spcPct val="115000"/>
              </a:lnSpc>
              <a:spcBef>
                <a:spcPts val="280"/>
              </a:spcBef>
              <a:spcAft>
                <a:spcPts val="0"/>
              </a:spcAft>
              <a:buClr>
                <a:schemeClr val="lt1"/>
              </a:buClr>
              <a:buSzPts val="1400"/>
              <a:buFont typeface="Twentieth Century"/>
              <a:buNone/>
            </a:pPr>
            <a:endParaRPr sz="900">
              <a:solidFill>
                <a:schemeClr val="lt1"/>
              </a:solidFill>
              <a:latin typeface="Twentieth Century"/>
              <a:ea typeface="Twentieth Century"/>
              <a:cs typeface="Twentieth Century"/>
              <a:sym typeface="Twentieth Century"/>
            </a:endParaRPr>
          </a:p>
          <a:p>
            <a:pPr marL="0" lvl="5" indent="0" algn="l" rtl="0">
              <a:lnSpc>
                <a:spcPct val="115000"/>
              </a:lnSpc>
              <a:spcBef>
                <a:spcPts val="180"/>
              </a:spcBef>
              <a:spcAft>
                <a:spcPts val="0"/>
              </a:spcAft>
              <a:buClr>
                <a:schemeClr val="lt1"/>
              </a:buClr>
              <a:buSzPts val="900"/>
              <a:buFont typeface="Twentieth Century"/>
              <a:buNone/>
            </a:pPr>
            <a:endParaRPr sz="900">
              <a:solidFill>
                <a:schemeClr val="lt1"/>
              </a:solidFill>
              <a:latin typeface="Twentieth Century"/>
              <a:ea typeface="Twentieth Century"/>
              <a:cs typeface="Twentieth Century"/>
              <a:sym typeface="Twentieth Century"/>
            </a:endParaRPr>
          </a:p>
          <a:p>
            <a:pPr marL="0" lvl="6" indent="0" algn="l" rtl="0">
              <a:lnSpc>
                <a:spcPct val="115000"/>
              </a:lnSpc>
              <a:spcBef>
                <a:spcPts val="180"/>
              </a:spcBef>
              <a:spcAft>
                <a:spcPts val="0"/>
              </a:spcAft>
              <a:buClr>
                <a:schemeClr val="lt1"/>
              </a:buClr>
              <a:buSzPts val="900"/>
              <a:buFont typeface="Twentieth Century"/>
              <a:buNone/>
            </a:pPr>
            <a:endParaRPr sz="900">
              <a:solidFill>
                <a:schemeClr val="lt1"/>
              </a:solidFill>
              <a:latin typeface="Twentieth Century"/>
              <a:ea typeface="Twentieth Century"/>
              <a:cs typeface="Twentieth Century"/>
              <a:sym typeface="Twentieth Century"/>
            </a:endParaRPr>
          </a:p>
          <a:p>
            <a:pPr marL="0" lvl="7" indent="0" algn="l" rtl="0">
              <a:lnSpc>
                <a:spcPct val="115000"/>
              </a:lnSpc>
              <a:spcBef>
                <a:spcPts val="180"/>
              </a:spcBef>
              <a:spcAft>
                <a:spcPts val="0"/>
              </a:spcAft>
              <a:buClr>
                <a:schemeClr val="lt1"/>
              </a:buClr>
              <a:buSzPts val="900"/>
              <a:buFont typeface="Twentieth Century"/>
              <a:buNone/>
            </a:pPr>
            <a:endParaRPr sz="900">
              <a:solidFill>
                <a:schemeClr val="lt1"/>
              </a:solidFill>
              <a:latin typeface="Twentieth Century"/>
              <a:ea typeface="Twentieth Century"/>
              <a:cs typeface="Twentieth Century"/>
              <a:sym typeface="Twentieth Century"/>
            </a:endParaRPr>
          </a:p>
          <a:p>
            <a:pPr marL="0" lvl="8" indent="0" algn="l" rtl="0">
              <a:lnSpc>
                <a:spcPct val="115000"/>
              </a:lnSpc>
              <a:spcBef>
                <a:spcPts val="180"/>
              </a:spcBef>
              <a:spcAft>
                <a:spcPts val="0"/>
              </a:spcAft>
              <a:buClr>
                <a:schemeClr val="lt1"/>
              </a:buClr>
              <a:buSzPts val="900"/>
              <a:buFont typeface="Twentieth Century"/>
              <a:buNone/>
            </a:pPr>
            <a:endParaRPr sz="900">
              <a:solidFill>
                <a:schemeClr val="lt1"/>
              </a:solidFill>
              <a:latin typeface="Twentieth Century"/>
              <a:ea typeface="Twentieth Century"/>
              <a:cs typeface="Twentieth Century"/>
              <a:sym typeface="Twentieth Century"/>
            </a:endParaRPr>
          </a:p>
        </p:txBody>
      </p:sp>
      <p:sp>
        <p:nvSpPr>
          <p:cNvPr id="100" name="Google Shape;100;p15"/>
          <p:cNvSpPr txBox="1">
            <a:spLocks noGrp="1"/>
          </p:cNvSpPr>
          <p:nvPr>
            <p:ph type="subTitle" idx="1"/>
          </p:nvPr>
        </p:nvSpPr>
        <p:spPr>
          <a:xfrm>
            <a:off x="609450" y="1215360"/>
            <a:ext cx="2332200" cy="3552000"/>
          </a:xfrm>
          <a:prstGeom prst="rect">
            <a:avLst/>
          </a:prstGeom>
        </p:spPr>
        <p:txBody>
          <a:bodyPr spcFirstLastPara="1" wrap="square" lIns="91425" tIns="45700" rIns="91425" bIns="45700" anchor="ctr" anchorCtr="0">
            <a:noAutofit/>
          </a:bodyPr>
          <a:lstStyle>
            <a:lvl1pPr lvl="0" algn="ctr">
              <a:spcBef>
                <a:spcPts val="500"/>
              </a:spcBef>
              <a:spcAft>
                <a:spcPts val="0"/>
              </a:spcAft>
              <a:buClr>
                <a:schemeClr val="lt1"/>
              </a:buClr>
              <a:buSzPts val="2400"/>
              <a:buNone/>
              <a:defRPr>
                <a:solidFill>
                  <a:schemeClr val="lt1"/>
                </a:solidFill>
              </a:defRPr>
            </a:lvl1pPr>
            <a:lvl2pPr lvl="1">
              <a:spcBef>
                <a:spcPts val="500"/>
              </a:spcBef>
              <a:spcAft>
                <a:spcPts val="0"/>
              </a:spcAft>
              <a:buSzPts val="2000"/>
              <a:buNone/>
              <a:defRPr/>
            </a:lvl2pPr>
            <a:lvl3pPr lvl="2">
              <a:spcBef>
                <a:spcPts val="500"/>
              </a:spcBef>
              <a:spcAft>
                <a:spcPts val="0"/>
              </a:spcAft>
              <a:buSzPts val="1800"/>
              <a:buNone/>
              <a:defRPr/>
            </a:lvl3pPr>
            <a:lvl4pPr lvl="3">
              <a:spcBef>
                <a:spcPts val="500"/>
              </a:spcBef>
              <a:spcAft>
                <a:spcPts val="0"/>
              </a:spcAft>
              <a:buSzPts val="1800"/>
              <a:buNone/>
              <a:defRPr/>
            </a:lvl4pPr>
            <a:lvl5pPr lvl="4">
              <a:spcBef>
                <a:spcPts val="500"/>
              </a:spcBef>
              <a:spcAft>
                <a:spcPts val="0"/>
              </a:spcAft>
              <a:buSzPts val="1800"/>
              <a:buNone/>
              <a:defRPr/>
            </a:lvl5pPr>
            <a:lvl6pPr lvl="5">
              <a:spcBef>
                <a:spcPts val="500"/>
              </a:spcBef>
              <a:spcAft>
                <a:spcPts val="0"/>
              </a:spcAft>
              <a:buSzPts val="1800"/>
              <a:buNone/>
              <a:defRPr/>
            </a:lvl6pPr>
            <a:lvl7pPr lvl="6">
              <a:spcBef>
                <a:spcPts val="500"/>
              </a:spcBef>
              <a:spcAft>
                <a:spcPts val="0"/>
              </a:spcAft>
              <a:buSzPts val="1800"/>
              <a:buNone/>
              <a:defRPr/>
            </a:lvl7pPr>
            <a:lvl8pPr lvl="7">
              <a:spcBef>
                <a:spcPts val="500"/>
              </a:spcBef>
              <a:spcAft>
                <a:spcPts val="0"/>
              </a:spcAft>
              <a:buSzPts val="1800"/>
              <a:buNone/>
              <a:defRPr/>
            </a:lvl8pPr>
            <a:lvl9pPr lvl="8">
              <a:spcBef>
                <a:spcPts val="500"/>
              </a:spcBef>
              <a:spcAft>
                <a:spcPts val="0"/>
              </a:spcAft>
              <a:buSzPts val="1800"/>
              <a:buNone/>
              <a:defRPr/>
            </a:lvl9pPr>
          </a:lstStyle>
          <a:p>
            <a:endParaRPr/>
          </a:p>
        </p:txBody>
      </p:sp>
      <p:sp>
        <p:nvSpPr>
          <p:cNvPr id="101" name="Google Shape;101;p15"/>
          <p:cNvSpPr txBox="1">
            <a:spLocks noGrp="1"/>
          </p:cNvSpPr>
          <p:nvPr>
            <p:ph type="body" idx="2"/>
          </p:nvPr>
        </p:nvSpPr>
        <p:spPr>
          <a:xfrm>
            <a:off x="3281650" y="1215350"/>
            <a:ext cx="5405100" cy="35940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2880">
          <p15:clr>
            <a:srgbClr val="FA7B17"/>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600"/>
              <a:buNone/>
              <a:defRPr sz="1600"/>
            </a:lvl1pPr>
            <a:lvl2pPr marL="914400" lvl="1" indent="-228600" algn="l">
              <a:spcBef>
                <a:spcPts val="240"/>
              </a:spcBef>
              <a:spcAft>
                <a:spcPts val="0"/>
              </a:spcAft>
              <a:buClr>
                <a:schemeClr val="dk1"/>
              </a:buClr>
              <a:buSzPts val="1400"/>
              <a:buNone/>
              <a:defRPr sz="1400"/>
            </a:lvl2pPr>
            <a:lvl3pPr marL="1371600" lvl="2" indent="-228600" algn="l">
              <a:spcBef>
                <a:spcPts val="200"/>
              </a:spcBef>
              <a:spcAft>
                <a:spcPts val="0"/>
              </a:spcAft>
              <a:buClr>
                <a:schemeClr val="dk1"/>
              </a:buClr>
              <a:buSzPts val="1200"/>
              <a:buNone/>
              <a:defRPr sz="1200"/>
            </a:lvl3pPr>
            <a:lvl4pPr marL="1828800" lvl="3" indent="-228600" algn="l">
              <a:spcBef>
                <a:spcPts val="180"/>
              </a:spcBef>
              <a:spcAft>
                <a:spcPts val="0"/>
              </a:spcAft>
              <a:buClr>
                <a:schemeClr val="dk1"/>
              </a:buClr>
              <a:buSzPts val="1100"/>
              <a:buNone/>
              <a:defRPr sz="1100"/>
            </a:lvl4pPr>
            <a:lvl5pPr marL="2286000" lvl="4" indent="-228600" algn="l">
              <a:spcBef>
                <a:spcPts val="180"/>
              </a:spcBef>
              <a:spcAft>
                <a:spcPts val="0"/>
              </a:spcAft>
              <a:buClr>
                <a:schemeClr val="dk1"/>
              </a:buClr>
              <a:buSzPts val="1100"/>
              <a:buNone/>
              <a:defRPr sz="1100"/>
            </a:lvl5pPr>
            <a:lvl6pPr marL="2743200" lvl="5" indent="-228600" algn="l">
              <a:spcBef>
                <a:spcPts val="180"/>
              </a:spcBef>
              <a:spcAft>
                <a:spcPts val="0"/>
              </a:spcAft>
              <a:buClr>
                <a:schemeClr val="dk1"/>
              </a:buClr>
              <a:buSzPts val="1100"/>
              <a:buNone/>
              <a:defRPr sz="1100"/>
            </a:lvl6pPr>
            <a:lvl7pPr marL="3200400" lvl="6" indent="-228600" algn="l">
              <a:spcBef>
                <a:spcPts val="180"/>
              </a:spcBef>
              <a:spcAft>
                <a:spcPts val="0"/>
              </a:spcAft>
              <a:buClr>
                <a:schemeClr val="dk1"/>
              </a:buClr>
              <a:buSzPts val="1100"/>
              <a:buNone/>
              <a:defRPr sz="1100"/>
            </a:lvl7pPr>
            <a:lvl8pPr marL="3657600" lvl="7" indent="-228600" algn="l">
              <a:spcBef>
                <a:spcPts val="180"/>
              </a:spcBef>
              <a:spcAft>
                <a:spcPts val="0"/>
              </a:spcAft>
              <a:buClr>
                <a:schemeClr val="dk1"/>
              </a:buClr>
              <a:buSzPts val="1100"/>
              <a:buNone/>
              <a:defRPr sz="1100"/>
            </a:lvl8pPr>
            <a:lvl9pPr marL="4114800" lvl="8" indent="-228600" algn="l">
              <a:spcBef>
                <a:spcPts val="180"/>
              </a:spcBef>
              <a:spcAft>
                <a:spcPts val="0"/>
              </a:spcAft>
              <a:buClr>
                <a:schemeClr val="dk1"/>
              </a:buClr>
              <a:buSzPts val="1100"/>
              <a:buNone/>
              <a:defRPr sz="1100"/>
            </a:lvl9pPr>
          </a:lstStyle>
          <a:p>
            <a:endParaRPr/>
          </a:p>
        </p:txBody>
      </p:sp>
      <p:sp>
        <p:nvSpPr>
          <p:cNvPr id="105" name="Google Shape;105;p16"/>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cxnSp>
        <p:nvCxnSpPr>
          <p:cNvPr id="108" name="Google Shape;108;p16"/>
          <p:cNvCxnSpPr/>
          <p:nvPr/>
        </p:nvCxnSpPr>
        <p:spPr>
          <a:xfrm>
            <a:off x="1793600" y="4025513"/>
            <a:ext cx="54816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ext and Vertical Title">
  <p:cSld name="VERTICAL_TITLE_AND_VERTICAL_TEXT_1">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rot="-5400000">
            <a:off x="-755900" y="1543050"/>
            <a:ext cx="42684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1" name="Google Shape;111;p1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2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17"/>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1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14" name="Google Shape;114;p17"/>
          <p:cNvSpPr txBox="1">
            <a:spLocks noGrp="1"/>
          </p:cNvSpPr>
          <p:nvPr>
            <p:ph type="body" idx="1"/>
          </p:nvPr>
        </p:nvSpPr>
        <p:spPr>
          <a:xfrm>
            <a:off x="2133475" y="437550"/>
            <a:ext cx="6553200" cy="42684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pic>
        <p:nvPicPr>
          <p:cNvPr id="115" name="Google Shape;115;p17" descr="WEST_bar.jpg"/>
          <p:cNvPicPr preferRelativeResize="0"/>
          <p:nvPr/>
        </p:nvPicPr>
        <p:blipFill rotWithShape="1">
          <a:blip r:embed="rId2">
            <a:alphaModFix/>
          </a:blip>
          <a:srcRect l="12038" t="14666" r="85373" b="12727"/>
          <a:stretch/>
        </p:blipFill>
        <p:spPr>
          <a:xfrm>
            <a:off x="0" y="0"/>
            <a:ext cx="228602" cy="514349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5_Title and Conten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22" name="Google Shape;22;p3" descr="WEST_bar.jpg"/>
          <p:cNvPicPr preferRelativeResize="0"/>
          <p:nvPr/>
        </p:nvPicPr>
        <p:blipFill rotWithShape="1">
          <a:blip r:embed="rId2">
            <a:alphaModFix/>
          </a:blip>
          <a:srcRect l="12039" t="14669" r="86236" b="13506"/>
          <a:stretch/>
        </p:blipFill>
        <p:spPr>
          <a:xfrm rot="5400000">
            <a:off x="4514850" y="-3581399"/>
            <a:ext cx="114301" cy="9143999"/>
          </a:xfrm>
          <a:prstGeom prst="rect">
            <a:avLst/>
          </a:prstGeom>
          <a:noFill/>
          <a:ln>
            <a:noFill/>
          </a:ln>
        </p:spPr>
      </p:pic>
      <p:sp>
        <p:nvSpPr>
          <p:cNvPr id="23" name="Google Shape;23;p3"/>
          <p:cNvSpPr txBox="1">
            <a:spLocks noGrp="1"/>
          </p:cNvSpPr>
          <p:nvPr>
            <p:ph type="body" idx="1"/>
          </p:nvPr>
        </p:nvSpPr>
        <p:spPr>
          <a:xfrm>
            <a:off x="457200" y="1028700"/>
            <a:ext cx="8229600" cy="35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4"/>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28" name="Google Shape;28;p4"/>
          <p:cNvSpPr/>
          <p:nvPr/>
        </p:nvSpPr>
        <p:spPr>
          <a:xfrm>
            <a:off x="0" y="914400"/>
            <a:ext cx="9144000" cy="151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Twentieth Century"/>
              <a:ea typeface="Twentieth Century"/>
              <a:cs typeface="Twentieth Century"/>
              <a:sym typeface="Twentieth Century"/>
            </a:endParaRPr>
          </a:p>
        </p:txBody>
      </p:sp>
      <p:sp>
        <p:nvSpPr>
          <p:cNvPr id="29" name="Google Shape;29;p4"/>
          <p:cNvSpPr/>
          <p:nvPr/>
        </p:nvSpPr>
        <p:spPr>
          <a:xfrm>
            <a:off x="0" y="924525"/>
            <a:ext cx="393900" cy="131700"/>
          </a:xfrm>
          <a:prstGeom prst="rect">
            <a:avLst/>
          </a:prstGeom>
          <a:solidFill>
            <a:srgbClr val="DD804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Twentieth Century"/>
              <a:ea typeface="Twentieth Century"/>
              <a:cs typeface="Twentieth Century"/>
              <a:sym typeface="Twentieth Century"/>
            </a:endParaRPr>
          </a:p>
        </p:txBody>
      </p:sp>
      <p:sp>
        <p:nvSpPr>
          <p:cNvPr id="30" name="Google Shape;30;p4"/>
          <p:cNvSpPr/>
          <p:nvPr/>
        </p:nvSpPr>
        <p:spPr>
          <a:xfrm>
            <a:off x="457200" y="924525"/>
            <a:ext cx="8686800" cy="131700"/>
          </a:xfrm>
          <a:prstGeom prst="rect">
            <a:avLst/>
          </a:prstGeom>
          <a:solidFill>
            <a:srgbClr val="A8C4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Twentieth Century"/>
              <a:ea typeface="Twentieth Century"/>
              <a:cs typeface="Twentieth Century"/>
              <a:sym typeface="Twentieth Century"/>
            </a:endParaRPr>
          </a:p>
        </p:txBody>
      </p:sp>
      <p:sp>
        <p:nvSpPr>
          <p:cNvPr id="31" name="Google Shape;31;p4"/>
          <p:cNvSpPr txBox="1">
            <a:spLocks noGrp="1"/>
          </p:cNvSpPr>
          <p:nvPr>
            <p:ph type="body" idx="1"/>
          </p:nvPr>
        </p:nvSpPr>
        <p:spPr>
          <a:xfrm>
            <a:off x="457200" y="1028700"/>
            <a:ext cx="8229600" cy="35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36" name="Google Shape;36;p5" descr="WEST_bar.jpg"/>
          <p:cNvPicPr preferRelativeResize="0"/>
          <p:nvPr/>
        </p:nvPicPr>
        <p:blipFill rotWithShape="1">
          <a:blip r:embed="rId2">
            <a:alphaModFix/>
          </a:blip>
          <a:srcRect l="12039" t="14669" r="85373" b="13506"/>
          <a:stretch/>
        </p:blipFill>
        <p:spPr>
          <a:xfrm>
            <a:off x="8915400" y="0"/>
            <a:ext cx="228602" cy="5143500"/>
          </a:xfrm>
          <a:prstGeom prst="rect">
            <a:avLst/>
          </a:prstGeom>
          <a:noFill/>
          <a:ln>
            <a:noFill/>
          </a:ln>
        </p:spPr>
      </p:pic>
      <p:sp>
        <p:nvSpPr>
          <p:cNvPr id="37" name="Google Shape;37;p5"/>
          <p:cNvSpPr txBox="1">
            <a:spLocks noGrp="1"/>
          </p:cNvSpPr>
          <p:nvPr>
            <p:ph type="body" idx="1"/>
          </p:nvPr>
        </p:nvSpPr>
        <p:spPr>
          <a:xfrm>
            <a:off x="457200" y="1028700"/>
            <a:ext cx="8229600" cy="35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42" name="Google Shape;42;p6" descr="WEST_bar.jpg"/>
          <p:cNvPicPr preferRelativeResize="0"/>
          <p:nvPr/>
        </p:nvPicPr>
        <p:blipFill rotWithShape="1">
          <a:blip r:embed="rId2">
            <a:alphaModFix/>
          </a:blip>
          <a:srcRect l="12038" t="14666" r="85373" b="12727"/>
          <a:stretch/>
        </p:blipFill>
        <p:spPr>
          <a:xfrm>
            <a:off x="0" y="0"/>
            <a:ext cx="228602" cy="5143498"/>
          </a:xfrm>
          <a:prstGeom prst="rect">
            <a:avLst/>
          </a:prstGeom>
          <a:noFill/>
          <a:ln>
            <a:noFill/>
          </a:ln>
        </p:spPr>
      </p:pic>
      <p:sp>
        <p:nvSpPr>
          <p:cNvPr id="43" name="Google Shape;43;p6"/>
          <p:cNvSpPr txBox="1">
            <a:spLocks noGrp="1"/>
          </p:cNvSpPr>
          <p:nvPr>
            <p:ph type="body" idx="1"/>
          </p:nvPr>
        </p:nvSpPr>
        <p:spPr>
          <a:xfrm>
            <a:off x="457200" y="1028700"/>
            <a:ext cx="8229600" cy="35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2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48" name="Google Shape;48;p7" descr="WEST_bar.jpg"/>
          <p:cNvPicPr preferRelativeResize="0"/>
          <p:nvPr/>
        </p:nvPicPr>
        <p:blipFill rotWithShape="1">
          <a:blip r:embed="rId2">
            <a:alphaModFix/>
          </a:blip>
          <a:srcRect l="12039" t="14669" r="85373" b="13506"/>
          <a:stretch/>
        </p:blipFill>
        <p:spPr>
          <a:xfrm rot="5400000">
            <a:off x="4486275" y="-4486273"/>
            <a:ext cx="171452" cy="9143999"/>
          </a:xfrm>
          <a:prstGeom prst="rect">
            <a:avLst/>
          </a:prstGeom>
          <a:noFill/>
          <a:ln>
            <a:noFill/>
          </a:ln>
        </p:spPr>
      </p:pic>
      <p:sp>
        <p:nvSpPr>
          <p:cNvPr id="49" name="Google Shape;49;p7"/>
          <p:cNvSpPr txBox="1">
            <a:spLocks noGrp="1"/>
          </p:cNvSpPr>
          <p:nvPr>
            <p:ph type="body" idx="1"/>
          </p:nvPr>
        </p:nvSpPr>
        <p:spPr>
          <a:xfrm>
            <a:off x="457200" y="1028700"/>
            <a:ext cx="8229600" cy="35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52" name="Google Shape;52;p8" descr="WEST_bar.jpg"/>
          <p:cNvPicPr preferRelativeResize="0"/>
          <p:nvPr/>
        </p:nvPicPr>
        <p:blipFill rotWithShape="1">
          <a:blip r:embed="rId2">
            <a:alphaModFix/>
          </a:blip>
          <a:srcRect l="12038" t="14666" r="86236" b="13510"/>
          <a:stretch/>
        </p:blipFill>
        <p:spPr>
          <a:xfrm rot="5400000">
            <a:off x="4514850" y="514351"/>
            <a:ext cx="114301" cy="9143999"/>
          </a:xfrm>
          <a:prstGeom prst="rect">
            <a:avLst/>
          </a:prstGeom>
          <a:noFill/>
          <a:ln>
            <a:noFill/>
          </a:ln>
        </p:spPr>
      </p:pic>
      <p:sp>
        <p:nvSpPr>
          <p:cNvPr id="53" name="Google Shape;53;p8"/>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2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55" name="Google Shape;55;p8"/>
          <p:cNvSpPr txBox="1">
            <a:spLocks noGrp="1"/>
          </p:cNvSpPr>
          <p:nvPr>
            <p:ph type="body" idx="1"/>
          </p:nvPr>
        </p:nvSpPr>
        <p:spPr>
          <a:xfrm>
            <a:off x="457200" y="1028700"/>
            <a:ext cx="8229600" cy="35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F3D46A">
            <a:alpha val="32960"/>
          </a:srgbClr>
        </a:solidFill>
        <a:effectLst/>
      </p:bgPr>
    </p:bg>
    <p:spTree>
      <p:nvGrpSpPr>
        <p:cNvPr id="1" name="Shape 56"/>
        <p:cNvGrpSpPr/>
        <p:nvPr/>
      </p:nvGrpSpPr>
      <p:grpSpPr>
        <a:xfrm>
          <a:off x="0" y="0"/>
          <a:ext cx="0" cy="0"/>
          <a:chOff x="0" y="0"/>
          <a:chExt cx="0" cy="0"/>
        </a:xfrm>
      </p:grpSpPr>
      <p:sp>
        <p:nvSpPr>
          <p:cNvPr id="57" name="Google Shape;57;p9"/>
          <p:cNvSpPr/>
          <p:nvPr/>
        </p:nvSpPr>
        <p:spPr>
          <a:xfrm>
            <a:off x="0" y="857250"/>
            <a:ext cx="9144000" cy="6432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Twentieth Century"/>
              <a:ea typeface="Twentieth Century"/>
              <a:cs typeface="Twentieth Century"/>
              <a:sym typeface="Twentieth Century"/>
            </a:endParaRPr>
          </a:p>
        </p:txBody>
      </p:sp>
      <p:sp>
        <p:nvSpPr>
          <p:cNvPr id="58" name="Google Shape;58;p9"/>
          <p:cNvSpPr/>
          <p:nvPr/>
        </p:nvSpPr>
        <p:spPr>
          <a:xfrm>
            <a:off x="0" y="900113"/>
            <a:ext cx="1295400" cy="557400"/>
          </a:xfrm>
          <a:prstGeom prst="rect">
            <a:avLst/>
          </a:prstGeom>
          <a:solidFill>
            <a:srgbClr val="DD804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Twentieth Century"/>
              <a:ea typeface="Twentieth Century"/>
              <a:cs typeface="Twentieth Century"/>
              <a:sym typeface="Twentieth Century"/>
            </a:endParaRPr>
          </a:p>
        </p:txBody>
      </p:sp>
      <p:sp>
        <p:nvSpPr>
          <p:cNvPr id="59" name="Google Shape;59;p9"/>
          <p:cNvSpPr/>
          <p:nvPr/>
        </p:nvSpPr>
        <p:spPr>
          <a:xfrm>
            <a:off x="1371600" y="900113"/>
            <a:ext cx="7772400" cy="557400"/>
          </a:xfrm>
          <a:prstGeom prst="rect">
            <a:avLst/>
          </a:prstGeom>
          <a:solidFill>
            <a:srgbClr val="A8C4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Twentieth Century"/>
              <a:ea typeface="Twentieth Century"/>
              <a:cs typeface="Twentieth Century"/>
              <a:sym typeface="Twentieth Century"/>
            </a:endParaRPr>
          </a:p>
        </p:txBody>
      </p:sp>
      <p:sp>
        <p:nvSpPr>
          <p:cNvPr id="60" name="Google Shape;60;p9"/>
          <p:cNvSpPr txBox="1"/>
          <p:nvPr/>
        </p:nvSpPr>
        <p:spPr>
          <a:xfrm>
            <a:off x="6096000" y="3514725"/>
            <a:ext cx="2667000" cy="2055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solidFill>
                <a:srgbClr val="775F55"/>
              </a:solidFill>
              <a:latin typeface="Twentieth Century"/>
              <a:ea typeface="Twentieth Century"/>
              <a:cs typeface="Twentieth Century"/>
              <a:sym typeface="Twentieth Century"/>
            </a:endParaRPr>
          </a:p>
        </p:txBody>
      </p:sp>
      <p:sp>
        <p:nvSpPr>
          <p:cNvPr id="61" name="Google Shape;61;p9"/>
          <p:cNvSpPr txBox="1">
            <a:spLocks noGrp="1"/>
          </p:cNvSpPr>
          <p:nvPr>
            <p:ph type="title"/>
          </p:nvPr>
        </p:nvSpPr>
        <p:spPr>
          <a:xfrm>
            <a:off x="1371600" y="900019"/>
            <a:ext cx="7613400" cy="557400"/>
          </a:xfrm>
          <a:prstGeom prst="rect">
            <a:avLst/>
          </a:prstGeom>
        </p:spPr>
        <p:txBody>
          <a:bodyPr spcFirstLastPara="1" wrap="square" lIns="91425" tIns="45700" rIns="91425" bIns="45700" anchor="t" anchorCtr="0">
            <a:noAutofit/>
          </a:bodyPr>
          <a:lstStyle>
            <a:lvl1pPr lvl="0" algn="l">
              <a:spcBef>
                <a:spcPts val="0"/>
              </a:spcBef>
              <a:spcAft>
                <a:spcPts val="0"/>
              </a:spcAft>
              <a:buSzPts val="33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9"/>
          <p:cNvSpPr txBox="1">
            <a:spLocks noGrp="1"/>
          </p:cNvSpPr>
          <p:nvPr>
            <p:ph type="subTitle" idx="1"/>
          </p:nvPr>
        </p:nvSpPr>
        <p:spPr>
          <a:xfrm>
            <a:off x="1371600" y="1513388"/>
            <a:ext cx="6742200" cy="1210800"/>
          </a:xfrm>
          <a:prstGeom prst="rect">
            <a:avLst/>
          </a:prstGeom>
        </p:spPr>
        <p:txBody>
          <a:bodyPr spcFirstLastPara="1" wrap="square" lIns="91425" tIns="45700" rIns="91425" bIns="45700" anchor="ctr" anchorCtr="0">
            <a:noAutofit/>
          </a:bodyPr>
          <a:lstStyle>
            <a:lvl1pPr lvl="0">
              <a:spcBef>
                <a:spcPts val="500"/>
              </a:spcBef>
              <a:spcAft>
                <a:spcPts val="0"/>
              </a:spcAft>
              <a:buClr>
                <a:srgbClr val="606060"/>
              </a:buClr>
              <a:buSzPts val="2400"/>
              <a:buNone/>
              <a:defRPr>
                <a:solidFill>
                  <a:srgbClr val="606060"/>
                </a:solidFill>
              </a:defRPr>
            </a:lvl1pPr>
            <a:lvl2pPr lvl="1">
              <a:spcBef>
                <a:spcPts val="500"/>
              </a:spcBef>
              <a:spcAft>
                <a:spcPts val="0"/>
              </a:spcAft>
              <a:buSzPts val="2000"/>
              <a:buNone/>
              <a:defRPr/>
            </a:lvl2pPr>
            <a:lvl3pPr lvl="2">
              <a:spcBef>
                <a:spcPts val="500"/>
              </a:spcBef>
              <a:spcAft>
                <a:spcPts val="0"/>
              </a:spcAft>
              <a:buSzPts val="1800"/>
              <a:buNone/>
              <a:defRPr/>
            </a:lvl3pPr>
            <a:lvl4pPr lvl="3">
              <a:spcBef>
                <a:spcPts val="500"/>
              </a:spcBef>
              <a:spcAft>
                <a:spcPts val="0"/>
              </a:spcAft>
              <a:buSzPts val="1800"/>
              <a:buNone/>
              <a:defRPr/>
            </a:lvl4pPr>
            <a:lvl5pPr lvl="4">
              <a:spcBef>
                <a:spcPts val="500"/>
              </a:spcBef>
              <a:spcAft>
                <a:spcPts val="0"/>
              </a:spcAft>
              <a:buSzPts val="1800"/>
              <a:buNone/>
              <a:defRPr/>
            </a:lvl5pPr>
            <a:lvl6pPr lvl="5">
              <a:spcBef>
                <a:spcPts val="500"/>
              </a:spcBef>
              <a:spcAft>
                <a:spcPts val="0"/>
              </a:spcAft>
              <a:buSzPts val="1800"/>
              <a:buNone/>
              <a:defRPr/>
            </a:lvl6pPr>
            <a:lvl7pPr lvl="6">
              <a:spcBef>
                <a:spcPts val="500"/>
              </a:spcBef>
              <a:spcAft>
                <a:spcPts val="0"/>
              </a:spcAft>
              <a:buSzPts val="1800"/>
              <a:buNone/>
              <a:defRPr/>
            </a:lvl7pPr>
            <a:lvl8pPr lvl="7">
              <a:spcBef>
                <a:spcPts val="500"/>
              </a:spcBef>
              <a:spcAft>
                <a:spcPts val="0"/>
              </a:spcAft>
              <a:buSzPts val="1800"/>
              <a:buNone/>
              <a:defRPr/>
            </a:lvl8pPr>
            <a:lvl9pPr lvl="8">
              <a:spcBef>
                <a:spcPts val="500"/>
              </a:spcBef>
              <a:spcAft>
                <a:spcPts val="0"/>
              </a:spcAft>
              <a:buSzPts val="18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solidFill>
          <a:srgbClr val="A5AB81">
            <a:alpha val="30170"/>
          </a:srgbClr>
        </a:solidFill>
        <a:effectLst/>
      </p:bgPr>
    </p:bg>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722313" y="3182540"/>
            <a:ext cx="7772400" cy="10215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65" name="Google Shape;65;p10" descr="WEST_bar.jpg"/>
          <p:cNvPicPr preferRelativeResize="0"/>
          <p:nvPr/>
        </p:nvPicPr>
        <p:blipFill rotWithShape="1">
          <a:blip r:embed="rId2">
            <a:alphaModFix/>
          </a:blip>
          <a:srcRect l="12039" t="14669" r="85373" b="13506"/>
          <a:stretch/>
        </p:blipFill>
        <p:spPr>
          <a:xfrm rot="5400000">
            <a:off x="4486275" y="-4486273"/>
            <a:ext cx="171452" cy="9143999"/>
          </a:xfrm>
          <a:prstGeom prst="rect">
            <a:avLst/>
          </a:prstGeom>
          <a:noFill/>
          <a:ln>
            <a:noFill/>
          </a:ln>
        </p:spPr>
      </p:pic>
      <p:sp>
        <p:nvSpPr>
          <p:cNvPr id="66" name="Google Shape;66;p10"/>
          <p:cNvSpPr txBox="1">
            <a:spLocks noGrp="1"/>
          </p:cNvSpPr>
          <p:nvPr>
            <p:ph type="subTitle" idx="1"/>
          </p:nvPr>
        </p:nvSpPr>
        <p:spPr>
          <a:xfrm>
            <a:off x="712400" y="2061806"/>
            <a:ext cx="7772400" cy="1120800"/>
          </a:xfrm>
          <a:prstGeom prst="rect">
            <a:avLst/>
          </a:prstGeom>
        </p:spPr>
        <p:txBody>
          <a:bodyPr spcFirstLastPara="1" wrap="square" lIns="91425" tIns="45700" rIns="91425" bIns="45700" anchor="b" anchorCtr="0">
            <a:noAutofit/>
          </a:bodyPr>
          <a:lstStyle>
            <a:lvl1pPr lvl="0">
              <a:spcBef>
                <a:spcPts val="500"/>
              </a:spcBef>
              <a:spcAft>
                <a:spcPts val="0"/>
              </a:spcAft>
              <a:buClr>
                <a:srgbClr val="606060"/>
              </a:buClr>
              <a:buSzPts val="2400"/>
              <a:buNone/>
              <a:defRPr>
                <a:solidFill>
                  <a:srgbClr val="606060"/>
                </a:solidFill>
              </a:defRPr>
            </a:lvl1pPr>
            <a:lvl2pPr lvl="1">
              <a:spcBef>
                <a:spcPts val="500"/>
              </a:spcBef>
              <a:spcAft>
                <a:spcPts val="0"/>
              </a:spcAft>
              <a:buSzPts val="2000"/>
              <a:buNone/>
              <a:defRPr/>
            </a:lvl2pPr>
            <a:lvl3pPr lvl="2">
              <a:spcBef>
                <a:spcPts val="500"/>
              </a:spcBef>
              <a:spcAft>
                <a:spcPts val="0"/>
              </a:spcAft>
              <a:buSzPts val="1800"/>
              <a:buNone/>
              <a:defRPr/>
            </a:lvl3pPr>
            <a:lvl4pPr lvl="3">
              <a:spcBef>
                <a:spcPts val="500"/>
              </a:spcBef>
              <a:spcAft>
                <a:spcPts val="0"/>
              </a:spcAft>
              <a:buSzPts val="1800"/>
              <a:buNone/>
              <a:defRPr/>
            </a:lvl4pPr>
            <a:lvl5pPr lvl="4">
              <a:spcBef>
                <a:spcPts val="500"/>
              </a:spcBef>
              <a:spcAft>
                <a:spcPts val="0"/>
              </a:spcAft>
              <a:buSzPts val="1800"/>
              <a:buNone/>
              <a:defRPr/>
            </a:lvl5pPr>
            <a:lvl6pPr lvl="5">
              <a:spcBef>
                <a:spcPts val="500"/>
              </a:spcBef>
              <a:spcAft>
                <a:spcPts val="0"/>
              </a:spcAft>
              <a:buSzPts val="1800"/>
              <a:buNone/>
              <a:defRPr/>
            </a:lvl6pPr>
            <a:lvl7pPr lvl="6">
              <a:spcBef>
                <a:spcPts val="500"/>
              </a:spcBef>
              <a:spcAft>
                <a:spcPts val="0"/>
              </a:spcAft>
              <a:buSzPts val="1800"/>
              <a:buNone/>
              <a:defRPr/>
            </a:lvl7pPr>
            <a:lvl8pPr lvl="7">
              <a:spcBef>
                <a:spcPts val="500"/>
              </a:spcBef>
              <a:spcAft>
                <a:spcPts val="0"/>
              </a:spcAft>
              <a:buSzPts val="1800"/>
              <a:buNone/>
              <a:defRPr/>
            </a:lvl8pPr>
            <a:lvl9pPr lvl="8">
              <a:spcBef>
                <a:spcPts val="500"/>
              </a:spcBef>
              <a:spcAft>
                <a:spcPts val="0"/>
              </a:spcAft>
              <a:buSzPts val="18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E5F5">
            <a:alpha val="1802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129778"/>
            <a:ext cx="8229600" cy="857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3300"/>
              <a:buFont typeface="Twentieth Century"/>
              <a:buNone/>
              <a:defRPr sz="3300" i="0" u="none" strike="noStrike" cap="none">
                <a:solidFill>
                  <a:schemeClr val="dk1"/>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dt" idx="10"/>
          </p:nvPr>
        </p:nvSpPr>
        <p:spPr>
          <a:xfrm>
            <a:off x="457200" y="4767275"/>
            <a:ext cx="30624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200"/>
              <a:buNone/>
              <a:defRPr sz="1000" b="0" i="0" u="none" strike="noStrike" cap="none">
                <a:solidFill>
                  <a:srgbClr val="D5650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D56509"/>
                </a:solidFill>
                <a:latin typeface="Calibri"/>
                <a:ea typeface="Calibri"/>
                <a:cs typeface="Calibri"/>
                <a:sym typeface="Calibri"/>
              </a:defRPr>
            </a:lvl1pPr>
            <a:lvl2pPr marL="0" marR="0" lvl="1" indent="0" algn="r" rtl="0">
              <a:spcBef>
                <a:spcPts val="0"/>
              </a:spcBef>
              <a:buNone/>
              <a:defRPr sz="1200" b="0" i="0" u="none" strike="noStrike" cap="none">
                <a:solidFill>
                  <a:srgbClr val="D56509"/>
                </a:solidFill>
                <a:latin typeface="Calibri"/>
                <a:ea typeface="Calibri"/>
                <a:cs typeface="Calibri"/>
                <a:sym typeface="Calibri"/>
              </a:defRPr>
            </a:lvl2pPr>
            <a:lvl3pPr marL="0" marR="0" lvl="2" indent="0" algn="r" rtl="0">
              <a:spcBef>
                <a:spcPts val="0"/>
              </a:spcBef>
              <a:buNone/>
              <a:defRPr sz="1200" b="0" i="0" u="none" strike="noStrike" cap="none">
                <a:solidFill>
                  <a:srgbClr val="D56509"/>
                </a:solidFill>
                <a:latin typeface="Calibri"/>
                <a:ea typeface="Calibri"/>
                <a:cs typeface="Calibri"/>
                <a:sym typeface="Calibri"/>
              </a:defRPr>
            </a:lvl3pPr>
            <a:lvl4pPr marL="0" marR="0" lvl="3" indent="0" algn="r" rtl="0">
              <a:spcBef>
                <a:spcPts val="0"/>
              </a:spcBef>
              <a:buNone/>
              <a:defRPr sz="1200" b="0" i="0" u="none" strike="noStrike" cap="none">
                <a:solidFill>
                  <a:srgbClr val="D56509"/>
                </a:solidFill>
                <a:latin typeface="Calibri"/>
                <a:ea typeface="Calibri"/>
                <a:cs typeface="Calibri"/>
                <a:sym typeface="Calibri"/>
              </a:defRPr>
            </a:lvl4pPr>
            <a:lvl5pPr marL="0" marR="0" lvl="4" indent="0" algn="r" rtl="0">
              <a:spcBef>
                <a:spcPts val="0"/>
              </a:spcBef>
              <a:buNone/>
              <a:defRPr sz="1200" b="0" i="0" u="none" strike="noStrike" cap="none">
                <a:solidFill>
                  <a:srgbClr val="D56509"/>
                </a:solidFill>
                <a:latin typeface="Calibri"/>
                <a:ea typeface="Calibri"/>
                <a:cs typeface="Calibri"/>
                <a:sym typeface="Calibri"/>
              </a:defRPr>
            </a:lvl5pPr>
            <a:lvl6pPr marL="0" marR="0" lvl="5" indent="0" algn="r" rtl="0">
              <a:spcBef>
                <a:spcPts val="0"/>
              </a:spcBef>
              <a:buNone/>
              <a:defRPr sz="1200" b="0" i="0" u="none" strike="noStrike" cap="none">
                <a:solidFill>
                  <a:srgbClr val="D56509"/>
                </a:solidFill>
                <a:latin typeface="Calibri"/>
                <a:ea typeface="Calibri"/>
                <a:cs typeface="Calibri"/>
                <a:sym typeface="Calibri"/>
              </a:defRPr>
            </a:lvl6pPr>
            <a:lvl7pPr marL="0" marR="0" lvl="6" indent="0" algn="r" rtl="0">
              <a:spcBef>
                <a:spcPts val="0"/>
              </a:spcBef>
              <a:buNone/>
              <a:defRPr sz="1200" b="0" i="0" u="none" strike="noStrike" cap="none">
                <a:solidFill>
                  <a:srgbClr val="D56509"/>
                </a:solidFill>
                <a:latin typeface="Calibri"/>
                <a:ea typeface="Calibri"/>
                <a:cs typeface="Calibri"/>
                <a:sym typeface="Calibri"/>
              </a:defRPr>
            </a:lvl7pPr>
            <a:lvl8pPr marL="0" marR="0" lvl="7" indent="0" algn="r" rtl="0">
              <a:spcBef>
                <a:spcPts val="0"/>
              </a:spcBef>
              <a:buNone/>
              <a:defRPr sz="1200" b="0" i="0" u="none" strike="noStrike" cap="none">
                <a:solidFill>
                  <a:srgbClr val="D56509"/>
                </a:solidFill>
                <a:latin typeface="Calibri"/>
                <a:ea typeface="Calibri"/>
                <a:cs typeface="Calibri"/>
                <a:sym typeface="Calibri"/>
              </a:defRPr>
            </a:lvl8pPr>
            <a:lvl9pPr marL="0" marR="0" lvl="8" indent="0" algn="r" rtl="0">
              <a:spcBef>
                <a:spcPts val="0"/>
              </a:spcBef>
              <a:buNone/>
              <a:defRPr sz="1200" b="0" i="0" u="none" strike="noStrike" cap="none">
                <a:solidFill>
                  <a:srgbClr val="D5650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0" name="Google Shape;10;p1"/>
          <p:cNvSpPr txBox="1">
            <a:spLocks noGrp="1"/>
          </p:cNvSpPr>
          <p:nvPr>
            <p:ph type="body" idx="1"/>
          </p:nvPr>
        </p:nvSpPr>
        <p:spPr>
          <a:xfrm>
            <a:off x="457200" y="1028700"/>
            <a:ext cx="8229600" cy="35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5000"/>
              </a:lnSpc>
              <a:spcBef>
                <a:spcPts val="500"/>
              </a:spcBef>
              <a:spcAft>
                <a:spcPts val="0"/>
              </a:spcAft>
              <a:buClr>
                <a:srgbClr val="DD8047"/>
              </a:buClr>
              <a:buSzPts val="2400"/>
              <a:buFont typeface="Twentieth Century"/>
              <a:buChar char="❖"/>
              <a:defRPr sz="2400" i="0" u="none" strike="noStrike" cap="none">
                <a:solidFill>
                  <a:schemeClr val="dk1"/>
                </a:solidFill>
                <a:latin typeface="Twentieth Century"/>
                <a:ea typeface="Twentieth Century"/>
                <a:cs typeface="Twentieth Century"/>
                <a:sym typeface="Twentieth Century"/>
              </a:defRPr>
            </a:lvl1pPr>
            <a:lvl2pPr marL="914400" marR="0" lvl="1" indent="-355600" algn="l" rtl="0">
              <a:lnSpc>
                <a:spcPct val="115000"/>
              </a:lnSpc>
              <a:spcBef>
                <a:spcPts val="500"/>
              </a:spcBef>
              <a:spcAft>
                <a:spcPts val="0"/>
              </a:spcAft>
              <a:buClr>
                <a:srgbClr val="A5AB81"/>
              </a:buClr>
              <a:buSzPts val="2000"/>
              <a:buFont typeface="Twentieth Century"/>
              <a:buChar char="➢"/>
              <a:defRPr sz="2000" i="0" u="none" strike="noStrike" cap="none">
                <a:solidFill>
                  <a:schemeClr val="dk1"/>
                </a:solidFill>
                <a:latin typeface="Twentieth Century"/>
                <a:ea typeface="Twentieth Century"/>
                <a:cs typeface="Twentieth Century"/>
                <a:sym typeface="Twentieth Century"/>
              </a:defRPr>
            </a:lvl2pPr>
            <a:lvl3pPr marL="1371600" marR="0" lvl="2"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3pPr>
            <a:lvl4pPr marL="1828800" marR="0" lvl="3"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4pPr>
            <a:lvl5pPr marL="2286000" marR="0" lvl="4"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5pPr>
            <a:lvl6pPr marL="2743200" marR="0" lvl="5" indent="-342900" algn="l" rtl="0">
              <a:lnSpc>
                <a:spcPct val="115000"/>
              </a:lnSpc>
              <a:spcBef>
                <a:spcPts val="500"/>
              </a:spcBef>
              <a:spcAft>
                <a:spcPts val="0"/>
              </a:spcAft>
              <a:buClr>
                <a:srgbClr val="A5AB81"/>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6pPr>
            <a:lvl7pPr marL="3200400" marR="0" lvl="6" indent="-342900" algn="l" rtl="0">
              <a:lnSpc>
                <a:spcPct val="115000"/>
              </a:lnSpc>
              <a:spcBef>
                <a:spcPts val="500"/>
              </a:spcBef>
              <a:spcAft>
                <a:spcPts val="0"/>
              </a:spcAft>
              <a:buClr>
                <a:srgbClr val="A8C4F2"/>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7pPr>
            <a:lvl8pPr marL="3657600" marR="0" lvl="7" indent="-342900" algn="l" rtl="0">
              <a:lnSpc>
                <a:spcPct val="115000"/>
              </a:lnSpc>
              <a:spcBef>
                <a:spcPts val="500"/>
              </a:spcBef>
              <a:spcAft>
                <a:spcPts val="0"/>
              </a:spcAft>
              <a:buClr>
                <a:srgbClr val="D8B25C"/>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8pPr>
            <a:lvl9pPr marL="4114800" marR="0" lvl="8" indent="-342900" algn="l" rtl="0">
              <a:lnSpc>
                <a:spcPct val="115000"/>
              </a:lnSpc>
              <a:spcBef>
                <a:spcPts val="500"/>
              </a:spcBef>
              <a:spcAft>
                <a:spcPts val="0"/>
              </a:spcAft>
              <a:buClr>
                <a:srgbClr val="888888"/>
              </a:buClr>
              <a:buSzPts val="1800"/>
              <a:buFont typeface="Twentieth Century"/>
              <a:buChar char="◆"/>
              <a:defRPr sz="1800" i="0" u="none" strike="noStrike" cap="none">
                <a:solidFill>
                  <a:schemeClr val="dk1"/>
                </a:solidFill>
                <a:latin typeface="Twentieth Century"/>
                <a:ea typeface="Twentieth Century"/>
                <a:cs typeface="Twentieth Century"/>
                <a:sym typeface="Twentieth Century"/>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dlib.org/wp-content/uploads/2021/01/WEST-Disclosure-Policy.pdf"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8"/>
          <p:cNvSpPr txBox="1">
            <a:spLocks noGrp="1"/>
          </p:cNvSpPr>
          <p:nvPr>
            <p:ph type="ctrTitle"/>
          </p:nvPr>
        </p:nvSpPr>
        <p:spPr>
          <a:xfrm>
            <a:off x="685800" y="2020500"/>
            <a:ext cx="7772400" cy="1102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Update to WEST Disclosure Guidelines</a:t>
            </a:r>
            <a:endParaRPr/>
          </a:p>
        </p:txBody>
      </p:sp>
      <p:sp>
        <p:nvSpPr>
          <p:cNvPr id="121" name="Google Shape;121;p18"/>
          <p:cNvSpPr txBox="1">
            <a:spLocks noGrp="1"/>
          </p:cNvSpPr>
          <p:nvPr>
            <p:ph type="subTitle" idx="1"/>
          </p:nvPr>
        </p:nvSpPr>
        <p:spPr>
          <a:xfrm>
            <a:off x="1371600" y="3245822"/>
            <a:ext cx="6400800" cy="985800"/>
          </a:xfrm>
          <a:prstGeom prst="rect">
            <a:avLst/>
          </a:prstGeom>
        </p:spPr>
        <p:txBody>
          <a:bodyPr spcFirstLastPara="1" wrap="square" lIns="91425" tIns="45700" rIns="91425" bIns="45700" anchor="t" anchorCtr="0">
            <a:noAutofit/>
          </a:bodyPr>
          <a:lstStyle/>
          <a:p>
            <a:pPr marL="0" lvl="0" indent="0" algn="ctr" rtl="0">
              <a:spcBef>
                <a:spcPts val="640"/>
              </a:spcBef>
              <a:spcAft>
                <a:spcPts val="0"/>
              </a:spcAft>
              <a:buNone/>
            </a:pPr>
            <a:r>
              <a:rPr lang="en"/>
              <a:t>Anna Striker, WEST</a:t>
            </a:r>
            <a:endParaRPr/>
          </a:p>
          <a:p>
            <a:pPr marL="0" lvl="0" indent="0" algn="ctr" rtl="0">
              <a:spcBef>
                <a:spcPts val="640"/>
              </a:spcBef>
              <a:spcAft>
                <a:spcPts val="0"/>
              </a:spcAft>
              <a:buNone/>
            </a:pPr>
            <a:r>
              <a:rPr lang="en"/>
              <a:t>Cathy Martyniak, UC SRLF</a:t>
            </a:r>
            <a:endParaRPr/>
          </a:p>
          <a:p>
            <a:pPr marL="0" lvl="0" indent="0" algn="ctr" rtl="0">
              <a:spcBef>
                <a:spcPts val="640"/>
              </a:spcBef>
              <a:spcAft>
                <a:spcPts val="0"/>
              </a:spcAft>
              <a:buNone/>
            </a:pPr>
            <a:r>
              <a:rPr lang="en"/>
              <a:t>Corrie Hutchinson, University of Missouri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9"/>
          <p:cNvSpPr txBox="1">
            <a:spLocks noGrp="1"/>
          </p:cNvSpPr>
          <p:nvPr>
            <p:ph type="title"/>
          </p:nvPr>
        </p:nvSpPr>
        <p:spPr>
          <a:xfrm>
            <a:off x="457200" y="1297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Background</a:t>
            </a:r>
            <a:endParaRPr/>
          </a:p>
        </p:txBody>
      </p:sp>
      <p:sp>
        <p:nvSpPr>
          <p:cNvPr id="127" name="Google Shape;127;p19"/>
          <p:cNvSpPr txBox="1">
            <a:spLocks noGrp="1"/>
          </p:cNvSpPr>
          <p:nvPr>
            <p:ph type="body" idx="1"/>
          </p:nvPr>
        </p:nvSpPr>
        <p:spPr>
          <a:xfrm>
            <a:off x="457200" y="1028700"/>
            <a:ext cx="8229600" cy="3586200"/>
          </a:xfrm>
          <a:prstGeom prst="rect">
            <a:avLst/>
          </a:prstGeom>
        </p:spPr>
        <p:txBody>
          <a:bodyPr spcFirstLastPara="1" wrap="square" lIns="91425" tIns="45700" rIns="91425" bIns="45700" anchor="t" anchorCtr="0">
            <a:noAutofit/>
          </a:bodyPr>
          <a:lstStyle/>
          <a:p>
            <a:pPr marL="457200" lvl="0" indent="-381000" algn="l" rtl="0">
              <a:spcBef>
                <a:spcPts val="500"/>
              </a:spcBef>
              <a:spcAft>
                <a:spcPts val="0"/>
              </a:spcAft>
              <a:buSzPts val="2400"/>
              <a:buChar char="●"/>
            </a:pPr>
            <a:r>
              <a:rPr lang="en"/>
              <a:t>Original policies set at program formation in 2010</a:t>
            </a:r>
            <a:endParaRPr/>
          </a:p>
          <a:p>
            <a:pPr marL="457200" lvl="0" indent="-381000" algn="l" rtl="0">
              <a:spcBef>
                <a:spcPts val="500"/>
              </a:spcBef>
              <a:spcAft>
                <a:spcPts val="0"/>
              </a:spcAft>
              <a:buSzPts val="2400"/>
              <a:buChar char="●"/>
            </a:pPr>
            <a:r>
              <a:rPr lang="en"/>
              <a:t>Minor updates over the years</a:t>
            </a:r>
            <a:endParaRPr/>
          </a:p>
          <a:p>
            <a:pPr marL="457200" lvl="0" indent="-381000" algn="l" rtl="0">
              <a:spcBef>
                <a:spcPts val="500"/>
              </a:spcBef>
              <a:spcAft>
                <a:spcPts val="0"/>
              </a:spcAft>
              <a:buSzPts val="2400"/>
              <a:buChar char="●"/>
            </a:pPr>
            <a:r>
              <a:rPr lang="en"/>
              <a:t>2019 program assessment &amp; strategic planning</a:t>
            </a:r>
            <a:endParaRPr/>
          </a:p>
          <a:p>
            <a:pPr marL="457200" lvl="0" indent="-381000" algn="l" rtl="0">
              <a:spcBef>
                <a:spcPts val="500"/>
              </a:spcBef>
              <a:spcAft>
                <a:spcPts val="0"/>
              </a:spcAft>
              <a:buSzPts val="2400"/>
              <a:buChar char="●"/>
            </a:pPr>
            <a:r>
              <a:rPr lang="en"/>
              <a:t>Major updates in shared print infrastructure</a:t>
            </a:r>
            <a:endParaRPr/>
          </a:p>
          <a:p>
            <a:pPr marL="457200" lvl="0" indent="-381000" algn="l" rtl="0">
              <a:spcBef>
                <a:spcPts val="500"/>
              </a:spcBef>
              <a:spcAft>
                <a:spcPts val="0"/>
              </a:spcAft>
              <a:buSzPts val="2400"/>
              <a:buChar char="●"/>
            </a:pPr>
            <a:r>
              <a:rPr lang="en"/>
              <a:t>Emerging community best practices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457200" y="1297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Working Group Members</a:t>
            </a:r>
            <a:endParaRPr/>
          </a:p>
        </p:txBody>
      </p:sp>
      <p:graphicFrame>
        <p:nvGraphicFramePr>
          <p:cNvPr id="133" name="Google Shape;133;p20"/>
          <p:cNvGraphicFramePr/>
          <p:nvPr/>
        </p:nvGraphicFramePr>
        <p:xfrm>
          <a:off x="952500" y="1581150"/>
          <a:ext cx="3000000" cy="3000000"/>
        </p:xfrm>
        <a:graphic>
          <a:graphicData uri="http://schemas.openxmlformats.org/drawingml/2006/table">
            <a:tbl>
              <a:tblPr>
                <a:noFill/>
                <a:tableStyleId>{684C0D54-F904-46EB-8C17-3275EB2FCBD2}</a:tableStyleId>
              </a:tblPr>
              <a:tblGrid>
                <a:gridCol w="1779775"/>
                <a:gridCol w="3046225"/>
                <a:gridCol w="2413000"/>
              </a:tblGrid>
              <a:tr h="381000">
                <a:tc>
                  <a:txBody>
                    <a:bodyPr/>
                    <a:lstStyle/>
                    <a:p>
                      <a:pPr marL="0" lvl="0" indent="0" algn="l" rtl="0">
                        <a:spcBef>
                          <a:spcPts val="0"/>
                        </a:spcBef>
                        <a:spcAft>
                          <a:spcPts val="0"/>
                        </a:spcAft>
                        <a:buNone/>
                      </a:pPr>
                      <a:r>
                        <a:rPr lang="en" b="1"/>
                        <a:t>Name</a:t>
                      </a:r>
                      <a:endParaRPr b="1"/>
                    </a:p>
                  </a:txBody>
                  <a:tcPr marL="91425" marR="91425" marT="91425" marB="91425">
                    <a:lnB w="19050" cap="flat" cmpd="sng">
                      <a:solidFill>
                        <a:srgbClr val="666666"/>
                      </a:solidFill>
                      <a:prstDash val="solid"/>
                      <a:round/>
                      <a:headEnd type="none" w="sm" len="sm"/>
                      <a:tailEnd type="none" w="sm" len="sm"/>
                    </a:lnB>
                  </a:tcPr>
                </a:tc>
                <a:tc>
                  <a:txBody>
                    <a:bodyPr/>
                    <a:lstStyle/>
                    <a:p>
                      <a:pPr marL="0" lvl="0" indent="0" algn="l" rtl="0">
                        <a:spcBef>
                          <a:spcPts val="0"/>
                        </a:spcBef>
                        <a:spcAft>
                          <a:spcPts val="0"/>
                        </a:spcAft>
                        <a:buNone/>
                      </a:pPr>
                      <a:r>
                        <a:rPr lang="en" b="1"/>
                        <a:t>Role</a:t>
                      </a:r>
                      <a:endParaRPr b="1"/>
                    </a:p>
                  </a:txBody>
                  <a:tcPr marL="91425" marR="91425" marT="91425" marB="91425">
                    <a:lnB w="19050" cap="flat" cmpd="sng">
                      <a:solidFill>
                        <a:srgbClr val="666666"/>
                      </a:solidFill>
                      <a:prstDash val="solid"/>
                      <a:round/>
                      <a:headEnd type="none" w="sm" len="sm"/>
                      <a:tailEnd type="none" w="sm" len="sm"/>
                    </a:lnB>
                  </a:tcPr>
                </a:tc>
                <a:tc>
                  <a:txBody>
                    <a:bodyPr/>
                    <a:lstStyle/>
                    <a:p>
                      <a:pPr marL="0" lvl="0" indent="0" algn="l" rtl="0">
                        <a:spcBef>
                          <a:spcPts val="0"/>
                        </a:spcBef>
                        <a:spcAft>
                          <a:spcPts val="0"/>
                        </a:spcAft>
                        <a:buNone/>
                      </a:pPr>
                      <a:r>
                        <a:rPr lang="en" b="1"/>
                        <a:t>Institution</a:t>
                      </a:r>
                      <a:endParaRPr b="1"/>
                    </a:p>
                  </a:txBody>
                  <a:tcPr marL="91425" marR="91425" marT="91425" marB="91425">
                    <a:lnB w="19050" cap="flat" cmpd="sng">
                      <a:solidFill>
                        <a:srgbClr val="666666"/>
                      </a:solidFill>
                      <a:prstDash val="solid"/>
                      <a:round/>
                      <a:headEnd type="none" w="sm" len="sm"/>
                      <a:tailEnd type="none" w="sm" len="sm"/>
                    </a:lnB>
                  </a:tcPr>
                </a:tc>
              </a:tr>
              <a:tr h="381000">
                <a:tc>
                  <a:txBody>
                    <a:bodyPr/>
                    <a:lstStyle/>
                    <a:p>
                      <a:pPr marL="0" lvl="0" indent="0" algn="l" rtl="0">
                        <a:spcBef>
                          <a:spcPts val="0"/>
                        </a:spcBef>
                        <a:spcAft>
                          <a:spcPts val="0"/>
                        </a:spcAft>
                        <a:buNone/>
                      </a:pPr>
                      <a:r>
                        <a:rPr lang="en" b="1"/>
                        <a:t>Tim Converse</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19050" cap="flat" cmpd="sng">
                      <a:solidFill>
                        <a:srgbClr val="666666"/>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Interim Operations Manager / Head, Deposit Services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19050" cap="flat" cmpd="sng">
                      <a:solidFill>
                        <a:srgbClr val="666666"/>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UC NRLF</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19050" cap="flat" cmpd="sng">
                      <a:solidFill>
                        <a:srgbClr val="666666"/>
                      </a:solidFill>
                      <a:prstDash val="solid"/>
                      <a:round/>
                      <a:headEnd type="none" w="sm" len="sm"/>
                      <a:tailEnd type="none" w="sm" len="sm"/>
                    </a:lnT>
                    <a:lnB w="9525" cap="flat" cmpd="sng">
                      <a:solidFill>
                        <a:srgbClr val="9E9E9E"/>
                      </a:solidFill>
                      <a:prstDash val="solid"/>
                      <a:round/>
                      <a:headEnd type="none" w="sm" len="sm"/>
                      <a:tailEnd type="none" w="sm" len="sm"/>
                    </a:lnB>
                  </a:tcPr>
                </a:tc>
              </a:tr>
              <a:tr h="381000">
                <a:tc>
                  <a:txBody>
                    <a:bodyPr/>
                    <a:lstStyle/>
                    <a:p>
                      <a:pPr marL="0" lvl="0" indent="0" algn="l" rtl="0">
                        <a:spcBef>
                          <a:spcPts val="0"/>
                        </a:spcBef>
                        <a:spcAft>
                          <a:spcPts val="0"/>
                        </a:spcAft>
                        <a:buNone/>
                      </a:pPr>
                      <a:r>
                        <a:rPr lang="en" b="1"/>
                        <a:t>Corrie Hutchinson</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Associate University Librarian for Acquisitions, Collections, and Technical Services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University of Missouri</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81000">
                <a:tc>
                  <a:txBody>
                    <a:bodyPr/>
                    <a:lstStyle/>
                    <a:p>
                      <a:pPr marL="0" lvl="0" indent="0" algn="l" rtl="0">
                        <a:spcBef>
                          <a:spcPts val="0"/>
                        </a:spcBef>
                        <a:spcAft>
                          <a:spcPts val="0"/>
                        </a:spcAft>
                        <a:buNone/>
                      </a:pPr>
                      <a:r>
                        <a:rPr lang="en" b="1"/>
                        <a:t>Cathy Martyniak</a:t>
                      </a:r>
                      <a:endParaRPr b="1"/>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a:t>Director</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a:t>UC SRLF</a:t>
                      </a:r>
                      <a:endParaRPr/>
                    </a:p>
                  </a:txBody>
                  <a:tcPr marL="91425" marR="91425" marT="91425" marB="91425">
                    <a:lnT w="9525" cap="flat" cmpd="sng">
                      <a:solidFill>
                        <a:srgbClr val="9E9E9E"/>
                      </a:solidFill>
                      <a:prstDash val="solid"/>
                      <a:round/>
                      <a:headEnd type="none" w="sm" len="sm"/>
                      <a:tailEnd type="none" w="sm" len="sm"/>
                    </a:lnT>
                  </a:tcPr>
                </a:tc>
              </a:tr>
              <a:tr h="381000">
                <a:tc>
                  <a:txBody>
                    <a:bodyPr/>
                    <a:lstStyle/>
                    <a:p>
                      <a:pPr marL="0" lvl="0" indent="0" algn="l" rtl="0">
                        <a:spcBef>
                          <a:spcPts val="0"/>
                        </a:spcBef>
                        <a:spcAft>
                          <a:spcPts val="0"/>
                        </a:spcAft>
                        <a:buNone/>
                      </a:pPr>
                      <a:r>
                        <a:rPr lang="en" b="1"/>
                        <a:t>Debra Spidal</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Cataloging Librarian</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Washington State University</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r>
              <a:tr h="381000">
                <a:tc>
                  <a:txBody>
                    <a:bodyPr/>
                    <a:lstStyle/>
                    <a:p>
                      <a:pPr marL="0" lvl="0" indent="0" algn="l" rtl="0">
                        <a:spcBef>
                          <a:spcPts val="0"/>
                        </a:spcBef>
                        <a:spcAft>
                          <a:spcPts val="0"/>
                        </a:spcAft>
                        <a:buNone/>
                      </a:pPr>
                      <a:r>
                        <a:rPr lang="en" b="1"/>
                        <a:t>Anna Striker</a:t>
                      </a:r>
                      <a:endParaRPr b="1"/>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a:t>Operations &amp; Collections Analyst</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a:t>WEST program</a:t>
                      </a:r>
                      <a:endParaRPr/>
                    </a:p>
                  </a:txBody>
                  <a:tcPr marL="91425" marR="91425" marT="91425" marB="91425">
                    <a:lnT w="9525" cap="flat" cmpd="sng">
                      <a:solidFill>
                        <a:srgbClr val="9E9E9E"/>
                      </a:solidFill>
                      <a:prstDash val="solid"/>
                      <a:round/>
                      <a:headEnd type="none" w="sm" len="sm"/>
                      <a:tailEnd type="none" w="sm" len="sm"/>
                    </a:lnT>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457200" y="1297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What was added</a:t>
            </a:r>
            <a:endParaRPr/>
          </a:p>
        </p:txBody>
      </p:sp>
      <p:sp>
        <p:nvSpPr>
          <p:cNvPr id="139" name="Google Shape;139;p21"/>
          <p:cNvSpPr txBox="1">
            <a:spLocks noGrp="1"/>
          </p:cNvSpPr>
          <p:nvPr>
            <p:ph type="body" idx="1"/>
          </p:nvPr>
        </p:nvSpPr>
        <p:spPr>
          <a:xfrm>
            <a:off x="457200" y="1200150"/>
            <a:ext cx="8229600" cy="3600000"/>
          </a:xfrm>
          <a:prstGeom prst="rect">
            <a:avLst/>
          </a:prstGeom>
        </p:spPr>
        <p:txBody>
          <a:bodyPr spcFirstLastPara="1" wrap="square" lIns="91425" tIns="45700" rIns="91425" bIns="45700" anchor="t" anchorCtr="0">
            <a:normAutofit/>
          </a:bodyPr>
          <a:lstStyle/>
          <a:p>
            <a:pPr marL="457200" lvl="0" indent="-381000" algn="l" rtl="0">
              <a:lnSpc>
                <a:spcPct val="115000"/>
              </a:lnSpc>
              <a:spcBef>
                <a:spcPts val="0"/>
              </a:spcBef>
              <a:spcAft>
                <a:spcPts val="0"/>
              </a:spcAft>
              <a:buSzPts val="2400"/>
              <a:buChar char="●"/>
            </a:pPr>
            <a:r>
              <a:rPr lang="en"/>
              <a:t>OCLC shared print registration</a:t>
            </a:r>
            <a:endParaRPr/>
          </a:p>
          <a:p>
            <a:pPr marL="457200" lvl="0" indent="-381000" algn="l" rtl="0">
              <a:lnSpc>
                <a:spcPct val="115000"/>
              </a:lnSpc>
              <a:spcBef>
                <a:spcPts val="0"/>
              </a:spcBef>
              <a:spcAft>
                <a:spcPts val="0"/>
              </a:spcAft>
              <a:buSzPts val="2400"/>
              <a:buChar char="●"/>
            </a:pPr>
            <a:r>
              <a:rPr lang="en"/>
              <a:t>Updated collection scope</a:t>
            </a:r>
            <a:endParaRPr/>
          </a:p>
          <a:p>
            <a:pPr marL="457200" lvl="0" indent="-381000" algn="l" rtl="0">
              <a:lnSpc>
                <a:spcPct val="115000"/>
              </a:lnSpc>
              <a:spcBef>
                <a:spcPts val="0"/>
              </a:spcBef>
              <a:spcAft>
                <a:spcPts val="0"/>
              </a:spcAft>
              <a:buSzPts val="2400"/>
              <a:buChar char="●"/>
            </a:pPr>
            <a:r>
              <a:rPr lang="en"/>
              <a:t>Good/better/best framework</a:t>
            </a:r>
            <a:endParaRPr/>
          </a:p>
          <a:p>
            <a:pPr marL="914400" lvl="1" indent="-355600" algn="l" rtl="0">
              <a:lnSpc>
                <a:spcPct val="115000"/>
              </a:lnSpc>
              <a:spcBef>
                <a:spcPts val="0"/>
              </a:spcBef>
              <a:spcAft>
                <a:spcPts val="0"/>
              </a:spcAft>
              <a:buSzPts val="2000"/>
              <a:buChar char="○"/>
            </a:pPr>
            <a:r>
              <a:rPr lang="en"/>
              <a:t>Describes minimum requirements, encourages disclosing additional (non-required) activities</a:t>
            </a:r>
            <a:endParaRPr/>
          </a:p>
          <a:p>
            <a:pPr marL="457200" marR="0" lvl="0" indent="-381000" algn="l" rtl="0">
              <a:lnSpc>
                <a:spcPct val="115000"/>
              </a:lnSpc>
              <a:spcBef>
                <a:spcPts val="0"/>
              </a:spcBef>
              <a:spcAft>
                <a:spcPts val="0"/>
              </a:spcAft>
              <a:buSzPts val="2400"/>
              <a:buChar char="●"/>
            </a:pPr>
            <a:r>
              <a:rPr lang="en"/>
              <a:t>More/improved examples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a:spLocks noGrp="1"/>
          </p:cNvSpPr>
          <p:nvPr>
            <p:ph type="title"/>
          </p:nvPr>
        </p:nvSpPr>
        <p:spPr>
          <a:xfrm>
            <a:off x="457200" y="1297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What wasn’t added</a:t>
            </a:r>
            <a:endParaRPr/>
          </a:p>
        </p:txBody>
      </p:sp>
      <p:sp>
        <p:nvSpPr>
          <p:cNvPr id="145" name="Google Shape;145;p22"/>
          <p:cNvSpPr txBox="1">
            <a:spLocks noGrp="1"/>
          </p:cNvSpPr>
          <p:nvPr>
            <p:ph type="body" idx="1"/>
          </p:nvPr>
        </p:nvSpPr>
        <p:spPr>
          <a:xfrm>
            <a:off x="457200" y="1028700"/>
            <a:ext cx="8229600" cy="3586200"/>
          </a:xfrm>
          <a:prstGeom prst="rect">
            <a:avLst/>
          </a:prstGeom>
        </p:spPr>
        <p:txBody>
          <a:bodyPr spcFirstLastPara="1" wrap="square" lIns="91425" tIns="45700" rIns="91425" bIns="45700" anchor="t" anchorCtr="0">
            <a:noAutofit/>
          </a:bodyPr>
          <a:lstStyle/>
          <a:p>
            <a:pPr marL="457200" lvl="0" indent="-381000" algn="l" rtl="0">
              <a:spcBef>
                <a:spcPts val="500"/>
              </a:spcBef>
              <a:spcAft>
                <a:spcPts val="0"/>
              </a:spcAft>
              <a:buSzPts val="2400"/>
              <a:buChar char="●"/>
            </a:pPr>
            <a:r>
              <a:rPr lang="en"/>
              <a:t>Requirement to use 85x/86x coded holdings pairs</a:t>
            </a:r>
            <a:endParaRPr/>
          </a:p>
          <a:p>
            <a:pPr marL="457200" lvl="0" indent="-381000" algn="l" rtl="0">
              <a:spcBef>
                <a:spcPts val="500"/>
              </a:spcBef>
              <a:spcAft>
                <a:spcPts val="0"/>
              </a:spcAft>
              <a:buSzPts val="2400"/>
              <a:buChar char="●"/>
            </a:pPr>
            <a:r>
              <a:rPr lang="en"/>
              <a:t>Definition of “complete”</a:t>
            </a:r>
            <a:endParaRPr/>
          </a:p>
          <a:p>
            <a:pPr marL="457200" lvl="0" indent="-381000" algn="l" rtl="0">
              <a:spcBef>
                <a:spcPts val="500"/>
              </a:spcBef>
              <a:spcAft>
                <a:spcPts val="0"/>
              </a:spcAft>
              <a:buSzPts val="2400"/>
              <a:buChar char="●"/>
            </a:pPr>
            <a:r>
              <a:rPr lang="en"/>
              <a:t>Validation of digital surrogates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3"/>
          <p:cNvSpPr txBox="1">
            <a:spLocks noGrp="1"/>
          </p:cNvSpPr>
          <p:nvPr>
            <p:ph type="title"/>
          </p:nvPr>
        </p:nvSpPr>
        <p:spPr>
          <a:xfrm>
            <a:off x="457200" y="1297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Final Policy</a:t>
            </a:r>
            <a:endParaRPr/>
          </a:p>
        </p:txBody>
      </p:sp>
      <p:sp>
        <p:nvSpPr>
          <p:cNvPr id="151" name="Google Shape;151;p23"/>
          <p:cNvSpPr txBox="1">
            <a:spLocks noGrp="1"/>
          </p:cNvSpPr>
          <p:nvPr>
            <p:ph type="body" idx="1"/>
          </p:nvPr>
        </p:nvSpPr>
        <p:spPr>
          <a:xfrm>
            <a:off x="457200" y="1028700"/>
            <a:ext cx="8229600" cy="3586200"/>
          </a:xfrm>
          <a:prstGeom prst="rect">
            <a:avLst/>
          </a:prstGeom>
        </p:spPr>
        <p:txBody>
          <a:bodyPr spcFirstLastPara="1" wrap="square" lIns="91425" tIns="45700" rIns="91425" bIns="45700" anchor="t" anchorCtr="0">
            <a:noAutofit/>
          </a:bodyPr>
          <a:lstStyle/>
          <a:p>
            <a:pPr marL="457200" lvl="0" indent="-381000" algn="l" rtl="0">
              <a:spcBef>
                <a:spcPts val="500"/>
              </a:spcBef>
              <a:spcAft>
                <a:spcPts val="0"/>
              </a:spcAft>
              <a:buSzPts val="2400"/>
              <a:buChar char="●"/>
            </a:pPr>
            <a:r>
              <a:rPr lang="en"/>
              <a:t>Shared philosophy</a:t>
            </a:r>
            <a:endParaRPr/>
          </a:p>
          <a:p>
            <a:pPr marL="457200" lvl="0" indent="-381000" algn="l" rtl="0">
              <a:spcBef>
                <a:spcPts val="500"/>
              </a:spcBef>
              <a:spcAft>
                <a:spcPts val="0"/>
              </a:spcAft>
              <a:buSzPts val="2400"/>
              <a:buChar char="●"/>
            </a:pPr>
            <a:r>
              <a:rPr lang="en"/>
              <a:t>Document outline</a:t>
            </a:r>
            <a:endParaRPr/>
          </a:p>
          <a:p>
            <a:pPr marL="457200" lvl="0" indent="-381000" algn="l" rtl="0">
              <a:spcBef>
                <a:spcPts val="500"/>
              </a:spcBef>
              <a:spcAft>
                <a:spcPts val="0"/>
              </a:spcAft>
              <a:buSzPts val="2400"/>
              <a:buChar char="●"/>
            </a:pPr>
            <a:r>
              <a:rPr lang="en"/>
              <a:t>Benefit of changes to members / libraries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4"/>
          <p:cNvSpPr txBox="1">
            <a:spLocks noGrp="1"/>
          </p:cNvSpPr>
          <p:nvPr>
            <p:ph type="title"/>
          </p:nvPr>
        </p:nvSpPr>
        <p:spPr>
          <a:xfrm>
            <a:off x="457200" y="1297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Benefits to program &amp; community</a:t>
            </a:r>
            <a:endParaRPr/>
          </a:p>
        </p:txBody>
      </p:sp>
      <p:sp>
        <p:nvSpPr>
          <p:cNvPr id="157" name="Google Shape;157;p24"/>
          <p:cNvSpPr txBox="1">
            <a:spLocks noGrp="1"/>
          </p:cNvSpPr>
          <p:nvPr>
            <p:ph type="body" idx="1"/>
          </p:nvPr>
        </p:nvSpPr>
        <p:spPr>
          <a:xfrm>
            <a:off x="457200" y="1028700"/>
            <a:ext cx="8229600" cy="3586200"/>
          </a:xfrm>
          <a:prstGeom prst="rect">
            <a:avLst/>
          </a:prstGeom>
        </p:spPr>
        <p:txBody>
          <a:bodyPr spcFirstLastPara="1" wrap="square" lIns="91425" tIns="45700" rIns="91425" bIns="45700" anchor="t" anchorCtr="0">
            <a:noAutofit/>
          </a:bodyPr>
          <a:lstStyle/>
          <a:p>
            <a:pPr marL="457200" lvl="0" indent="-381000" algn="l" rtl="0">
              <a:spcBef>
                <a:spcPts val="500"/>
              </a:spcBef>
              <a:spcAft>
                <a:spcPts val="0"/>
              </a:spcAft>
              <a:buSzPts val="2400"/>
              <a:buChar char="●"/>
            </a:pPr>
            <a:r>
              <a:rPr lang="en"/>
              <a:t>Clear instructions =&gt; consistency of practice =&gt; increase in value of data</a:t>
            </a:r>
            <a:endParaRPr/>
          </a:p>
          <a:p>
            <a:pPr marL="457200" lvl="0" indent="-381000" algn="l" rtl="0">
              <a:spcBef>
                <a:spcPts val="500"/>
              </a:spcBef>
              <a:spcAft>
                <a:spcPts val="0"/>
              </a:spcAft>
              <a:buSzPts val="2400"/>
              <a:buChar char="●"/>
            </a:pPr>
            <a:r>
              <a:rPr lang="en"/>
              <a:t>Guidance for members to provide additional information</a:t>
            </a:r>
            <a:endParaRPr/>
          </a:p>
          <a:p>
            <a:pPr marL="457200" lvl="0" indent="-381000" algn="l" rtl="0">
              <a:spcBef>
                <a:spcPts val="500"/>
              </a:spcBef>
              <a:spcAft>
                <a:spcPts val="0"/>
              </a:spcAft>
              <a:buSzPts val="2400"/>
              <a:buChar char="●"/>
            </a:pPr>
            <a:r>
              <a:rPr lang="en"/>
              <a:t>Leverage benefits of infrastructure improvements</a:t>
            </a:r>
            <a:endParaRPr/>
          </a:p>
          <a:p>
            <a:pPr marL="457200" lvl="0" indent="-381000" algn="l" rtl="0">
              <a:spcBef>
                <a:spcPts val="500"/>
              </a:spcBef>
              <a:spcAft>
                <a:spcPts val="0"/>
              </a:spcAft>
              <a:buSzPts val="2400"/>
              <a:buChar char="●"/>
            </a:pPr>
            <a:r>
              <a:rPr lang="en"/>
              <a:t>Alignment with community standards, norms, and practices</a:t>
            </a:r>
            <a:endParaRPr/>
          </a:p>
          <a:p>
            <a:pPr marL="457200" lvl="0" indent="-381000" algn="l" rtl="0">
              <a:spcBef>
                <a:spcPts val="500"/>
              </a:spcBef>
              <a:spcAft>
                <a:spcPts val="0"/>
              </a:spcAft>
              <a:buSzPts val="2400"/>
              <a:buChar char="●"/>
            </a:pPr>
            <a:r>
              <a:rPr lang="en"/>
              <a:t>Provides practical and philosophical support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5"/>
          <p:cNvSpPr txBox="1">
            <a:spLocks noGrp="1"/>
          </p:cNvSpPr>
          <p:nvPr>
            <p:ph type="title"/>
          </p:nvPr>
        </p:nvSpPr>
        <p:spPr>
          <a:xfrm>
            <a:off x="457200" y="1297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Next Steps</a:t>
            </a:r>
            <a:endParaRPr/>
          </a:p>
        </p:txBody>
      </p:sp>
      <p:sp>
        <p:nvSpPr>
          <p:cNvPr id="163" name="Google Shape;163;p25"/>
          <p:cNvSpPr txBox="1">
            <a:spLocks noGrp="1"/>
          </p:cNvSpPr>
          <p:nvPr>
            <p:ph type="body" idx="1"/>
          </p:nvPr>
        </p:nvSpPr>
        <p:spPr>
          <a:xfrm>
            <a:off x="457200" y="1028700"/>
            <a:ext cx="8229600" cy="3586200"/>
          </a:xfrm>
          <a:prstGeom prst="rect">
            <a:avLst/>
          </a:prstGeom>
        </p:spPr>
        <p:txBody>
          <a:bodyPr spcFirstLastPara="1" wrap="square" lIns="91425" tIns="45700" rIns="91425" bIns="45700" anchor="t" anchorCtr="0">
            <a:noAutofit/>
          </a:bodyPr>
          <a:lstStyle/>
          <a:p>
            <a:pPr marL="457200" lvl="0" indent="-381000" algn="l" rtl="0">
              <a:spcBef>
                <a:spcPts val="500"/>
              </a:spcBef>
              <a:spcAft>
                <a:spcPts val="0"/>
              </a:spcAft>
              <a:buSzPts val="2400"/>
              <a:buChar char="●"/>
            </a:pPr>
            <a:r>
              <a:rPr lang="en"/>
              <a:t>Members: start applying the new Disclosure Policy to new and existing commitments</a:t>
            </a:r>
            <a:endParaRPr/>
          </a:p>
          <a:p>
            <a:pPr marL="457200" lvl="0" indent="-381000" algn="l" rtl="0">
              <a:spcBef>
                <a:spcPts val="0"/>
              </a:spcBef>
              <a:spcAft>
                <a:spcPts val="0"/>
              </a:spcAft>
              <a:buSzPts val="2400"/>
              <a:buChar char="●"/>
            </a:pPr>
            <a:r>
              <a:rPr lang="en"/>
              <a:t>DVS group: Start review of WEST Validation Standards - August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6"/>
          <p:cNvSpPr txBox="1">
            <a:spLocks noGrp="1"/>
          </p:cNvSpPr>
          <p:nvPr>
            <p:ph type="title"/>
          </p:nvPr>
        </p:nvSpPr>
        <p:spPr>
          <a:xfrm>
            <a:off x="722313" y="3182540"/>
            <a:ext cx="7772400" cy="1021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a:t>Questions?</a:t>
            </a:r>
            <a:endParaRPr/>
          </a:p>
          <a:p>
            <a:pPr marL="0" lvl="0" indent="0" algn="l" rtl="0">
              <a:spcBef>
                <a:spcPts val="0"/>
              </a:spcBef>
              <a:spcAft>
                <a:spcPts val="0"/>
              </a:spcAft>
              <a:buNone/>
            </a:pPr>
            <a:r>
              <a:rPr lang="en"/>
              <a:t>Thank you!</a:t>
            </a:r>
            <a:endParaRPr/>
          </a:p>
        </p:txBody>
      </p:sp>
      <p:sp>
        <p:nvSpPr>
          <p:cNvPr id="169" name="Google Shape;169;p26"/>
          <p:cNvSpPr txBox="1">
            <a:spLocks noGrp="1"/>
          </p:cNvSpPr>
          <p:nvPr>
            <p:ph type="subTitle" idx="1"/>
          </p:nvPr>
        </p:nvSpPr>
        <p:spPr>
          <a:xfrm>
            <a:off x="712400" y="2072550"/>
            <a:ext cx="7772400" cy="1110000"/>
          </a:xfrm>
          <a:prstGeom prst="rect">
            <a:avLst/>
          </a:prstGeom>
        </p:spPr>
        <p:txBody>
          <a:bodyPr spcFirstLastPara="1" wrap="square" lIns="91425" tIns="45700" rIns="91425" bIns="45700" anchor="b" anchorCtr="0">
            <a:normAutofit/>
          </a:bodyPr>
          <a:lstStyle/>
          <a:p>
            <a:pPr marL="0" lvl="0" indent="0" algn="l" rtl="0">
              <a:lnSpc>
                <a:spcPct val="95000"/>
              </a:lnSpc>
              <a:spcBef>
                <a:spcPts val="500"/>
              </a:spcBef>
              <a:spcAft>
                <a:spcPts val="0"/>
              </a:spcAft>
              <a:buSzPts val="1018"/>
              <a:buNone/>
            </a:pPr>
            <a:r>
              <a:rPr lang="en" sz="1920"/>
              <a:t>WEST Disclosure Policy: </a:t>
            </a:r>
            <a:r>
              <a:rPr lang="en" sz="1920" u="sng">
                <a:solidFill>
                  <a:schemeClr val="hlink"/>
                </a:solidFill>
                <a:hlinkClick r:id="rId3"/>
              </a:rPr>
              <a:t>https://cdlib.org/wp-content/uploads/2021/01/WEST-Disclosure-Policy.pdf</a:t>
            </a:r>
            <a:endParaRPr sz="192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1702</Words>
  <Application>Microsoft Office PowerPoint</Application>
  <PresentationFormat>On-screen Show (16:9)</PresentationFormat>
  <Paragraphs>156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Twentieth Century</vt:lpstr>
      <vt:lpstr>Office Theme</vt:lpstr>
      <vt:lpstr>Update to WEST Disclosure Guidelines</vt:lpstr>
      <vt:lpstr>Background</vt:lpstr>
      <vt:lpstr>Working Group Members</vt:lpstr>
      <vt:lpstr>What was added</vt:lpstr>
      <vt:lpstr>What wasn’t added</vt:lpstr>
      <vt:lpstr>Final Policy</vt:lpstr>
      <vt:lpstr>Benefits to program &amp; community</vt:lpstr>
      <vt:lpstr>Next Steps</vt:lpstr>
      <vt:lpstr>Questions?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to WEST Disclosure Guidelines</dc:title>
  <dc:creator>Marie Waltz</dc:creator>
  <cp:lastModifiedBy>Marie Waltz</cp:lastModifiedBy>
  <cp:revision>2</cp:revision>
  <dcterms:modified xsi:type="dcterms:W3CDTF">2021-06-24T15:45:32Z</dcterms:modified>
</cp:coreProperties>
</file>