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4"/>
  </p:sldMasterIdLst>
  <p:notesMasterIdLst>
    <p:notesMasterId r:id="rId17"/>
  </p:notesMasterIdLst>
  <p:sldIdLst>
    <p:sldId id="256" r:id="rId5"/>
    <p:sldId id="257" r:id="rId6"/>
    <p:sldId id="258" r:id="rId7"/>
    <p:sldId id="270" r:id="rId8"/>
    <p:sldId id="260" r:id="rId9"/>
    <p:sldId id="261" r:id="rId10"/>
    <p:sldId id="262" r:id="rId11"/>
    <p:sldId id="263" r:id="rId12"/>
    <p:sldId id="267" r:id="rId13"/>
    <p:sldId id="271" r:id="rId14"/>
    <p:sldId id="272"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87376B-2504-4735-B098-82B3D9E4A790}" v="17" dt="2021-01-15T14:41:40.649"/>
    <p1510:client id="{6D9D9FC6-B4C3-44E3-B9B8-5CBC39388B62}" v="2" dt="2021-01-14T13:34:57.475"/>
    <p1510:client id="{ECA7A2D6-1FDF-4277-90B7-B91575346434}" v="14" dt="2021-01-15T14:41:33.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22" autoAdjust="0"/>
  </p:normalViewPr>
  <p:slideViewPr>
    <p:cSldViewPr>
      <p:cViewPr varScale="1">
        <p:scale>
          <a:sx n="34" d="100"/>
          <a:sy n="34" d="100"/>
        </p:scale>
        <p:origin x="1420" y="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Saunders" userId="WksteOcrsCbSf0a017908NUV0E5YTLi3hr6xy0o1wc0=" providerId="None" clId="Web-{4A87376B-2504-4735-B098-82B3D9E4A790}"/>
    <pc:docChg chg="delSld modSld">
      <pc:chgData name="Jane Saunders" userId="WksteOcrsCbSf0a017908NUV0E5YTLi3hr6xy0o1wc0=" providerId="None" clId="Web-{4A87376B-2504-4735-B098-82B3D9E4A790}" dt="2021-01-15T14:41:40.649" v="800"/>
      <pc:docMkLst>
        <pc:docMk/>
      </pc:docMkLst>
      <pc:sldChg chg="modNotes">
        <pc:chgData name="Jane Saunders" userId="WksteOcrsCbSf0a017908NUV0E5YTLi3hr6xy0o1wc0=" providerId="None" clId="Web-{4A87376B-2504-4735-B098-82B3D9E4A790}" dt="2021-01-15T14:11:28.493" v="65"/>
        <pc:sldMkLst>
          <pc:docMk/>
          <pc:sldMk cId="0" sldId="256"/>
        </pc:sldMkLst>
      </pc:sldChg>
      <pc:sldChg chg="modNotes">
        <pc:chgData name="Jane Saunders" userId="WksteOcrsCbSf0a017908NUV0E5YTLi3hr6xy0o1wc0=" providerId="None" clId="Web-{4A87376B-2504-4735-B098-82B3D9E4A790}" dt="2021-01-15T14:12:01.821" v="90"/>
        <pc:sldMkLst>
          <pc:docMk/>
          <pc:sldMk cId="0" sldId="257"/>
        </pc:sldMkLst>
      </pc:sldChg>
      <pc:sldChg chg="delAnim modNotes">
        <pc:chgData name="Jane Saunders" userId="WksteOcrsCbSf0a017908NUV0E5YTLi3hr6xy0o1wc0=" providerId="None" clId="Web-{4A87376B-2504-4735-B098-82B3D9E4A790}" dt="2021-01-15T14:41:40.649" v="800"/>
        <pc:sldMkLst>
          <pc:docMk/>
          <pc:sldMk cId="0" sldId="258"/>
        </pc:sldMkLst>
      </pc:sldChg>
      <pc:sldChg chg="modNotes">
        <pc:chgData name="Jane Saunders" userId="WksteOcrsCbSf0a017908NUV0E5YTLi3hr6xy0o1wc0=" providerId="None" clId="Web-{4A87376B-2504-4735-B098-82B3D9E4A790}" dt="2021-01-15T14:20:46.315" v="276"/>
        <pc:sldMkLst>
          <pc:docMk/>
          <pc:sldMk cId="0" sldId="261"/>
        </pc:sldMkLst>
      </pc:sldChg>
      <pc:sldChg chg="modNotes">
        <pc:chgData name="Jane Saunders" userId="WksteOcrsCbSf0a017908NUV0E5YTLi3hr6xy0o1wc0=" providerId="None" clId="Web-{4A87376B-2504-4735-B098-82B3D9E4A790}" dt="2021-01-15T14:25:47.867" v="539"/>
        <pc:sldMkLst>
          <pc:docMk/>
          <pc:sldMk cId="0" sldId="262"/>
        </pc:sldMkLst>
      </pc:sldChg>
      <pc:sldChg chg="modNotes">
        <pc:chgData name="Jane Saunders" userId="WksteOcrsCbSf0a017908NUV0E5YTLi3hr6xy0o1wc0=" providerId="None" clId="Web-{4A87376B-2504-4735-B098-82B3D9E4A790}" dt="2021-01-15T14:29:39.715" v="667"/>
        <pc:sldMkLst>
          <pc:docMk/>
          <pc:sldMk cId="0" sldId="263"/>
        </pc:sldMkLst>
      </pc:sldChg>
      <pc:sldChg chg="del modNotes">
        <pc:chgData name="Jane Saunders" userId="WksteOcrsCbSf0a017908NUV0E5YTLi3hr6xy0o1wc0=" providerId="None" clId="Web-{4A87376B-2504-4735-B098-82B3D9E4A790}" dt="2021-01-15T14:30:21.247" v="669"/>
        <pc:sldMkLst>
          <pc:docMk/>
          <pc:sldMk cId="0" sldId="264"/>
        </pc:sldMkLst>
      </pc:sldChg>
      <pc:sldChg chg="modNotes">
        <pc:chgData name="Jane Saunders" userId="WksteOcrsCbSf0a017908NUV0E5YTLi3hr6xy0o1wc0=" providerId="None" clId="Web-{4A87376B-2504-4735-B098-82B3D9E4A790}" dt="2021-01-15T14:33:04.312" v="711"/>
        <pc:sldMkLst>
          <pc:docMk/>
          <pc:sldMk cId="0" sldId="267"/>
        </pc:sldMkLst>
      </pc:sldChg>
      <pc:sldChg chg="modNotes">
        <pc:chgData name="Jane Saunders" userId="WksteOcrsCbSf0a017908NUV0E5YTLi3hr6xy0o1wc0=" providerId="None" clId="Web-{4A87376B-2504-4735-B098-82B3D9E4A790}" dt="2021-01-15T14:18:43.250" v="226"/>
        <pc:sldMkLst>
          <pc:docMk/>
          <pc:sldMk cId="3213586098" sldId="270"/>
        </pc:sldMkLst>
      </pc:sldChg>
      <pc:sldChg chg="modNotes">
        <pc:chgData name="Jane Saunders" userId="WksteOcrsCbSf0a017908NUV0E5YTLi3hr6xy0o1wc0=" providerId="None" clId="Web-{4A87376B-2504-4735-B098-82B3D9E4A790}" dt="2021-01-15T14:34:50.548" v="757"/>
        <pc:sldMkLst>
          <pc:docMk/>
          <pc:sldMk cId="2248483788" sldId="271"/>
        </pc:sldMkLst>
      </pc:sldChg>
      <pc:sldChg chg="modNotes">
        <pc:chgData name="Jane Saunders" userId="WksteOcrsCbSf0a017908NUV0E5YTLi3hr6xy0o1wc0=" providerId="None" clId="Web-{4A87376B-2504-4735-B098-82B3D9E4A790}" dt="2021-01-15T14:38:11.380" v="785"/>
        <pc:sldMkLst>
          <pc:docMk/>
          <pc:sldMk cId="1491329021" sldId="272"/>
        </pc:sldMkLst>
      </pc:sldChg>
    </pc:docChg>
  </pc:docChgLst>
  <pc:docChgLst>
    <pc:chgData name="Sarah Thompson" userId="U4WsrUoXT30lKAlffr3Y0/5p6Hs9f//MVLd1t8RO6PQ=" providerId="None" clId="Web-{6D9D9FC6-B4C3-44E3-B9B8-5CBC39388B62}"/>
    <pc:docChg chg="modSld">
      <pc:chgData name="Sarah Thompson" userId="U4WsrUoXT30lKAlffr3Y0/5p6Hs9f//MVLd1t8RO6PQ=" providerId="None" clId="Web-{6D9D9FC6-B4C3-44E3-B9B8-5CBC39388B62}" dt="2021-01-14T13:53:58.957" v="854"/>
      <pc:docMkLst>
        <pc:docMk/>
      </pc:docMkLst>
      <pc:sldChg chg="modNotes">
        <pc:chgData name="Sarah Thompson" userId="U4WsrUoXT30lKAlffr3Y0/5p6Hs9f//MVLd1t8RO6PQ=" providerId="None" clId="Web-{6D9D9FC6-B4C3-44E3-B9B8-5CBC39388B62}" dt="2021-01-14T13:38:25.824" v="332"/>
        <pc:sldMkLst>
          <pc:docMk/>
          <pc:sldMk cId="0" sldId="256"/>
        </pc:sldMkLst>
      </pc:sldChg>
      <pc:sldChg chg="modNotes">
        <pc:chgData name="Sarah Thompson" userId="U4WsrUoXT30lKAlffr3Y0/5p6Hs9f//MVLd1t8RO6PQ=" providerId="None" clId="Web-{6D9D9FC6-B4C3-44E3-B9B8-5CBC39388B62}" dt="2021-01-14T13:38:11.152" v="330"/>
        <pc:sldMkLst>
          <pc:docMk/>
          <pc:sldMk cId="0" sldId="267"/>
        </pc:sldMkLst>
      </pc:sldChg>
      <pc:sldChg chg="modNotes">
        <pc:chgData name="Sarah Thompson" userId="U4WsrUoXT30lKAlffr3Y0/5p6Hs9f//MVLd1t8RO6PQ=" providerId="None" clId="Web-{6D9D9FC6-B4C3-44E3-B9B8-5CBC39388B62}" dt="2021-01-14T13:53:58.957" v="854"/>
        <pc:sldMkLst>
          <pc:docMk/>
          <pc:sldMk cId="0" sldId="269"/>
        </pc:sldMkLst>
      </pc:sldChg>
    </pc:docChg>
  </pc:docChgLst>
  <pc:docChgLst>
    <pc:chgData name="Sarah Thompson" userId="U4WsrUoXT30lKAlffr3Y0/5p6Hs9f//MVLd1t8RO6PQ=" providerId="None" clId="Web-{ECA7A2D6-1FDF-4277-90B7-B91575346434}"/>
    <pc:docChg chg="modSld">
      <pc:chgData name="Sarah Thompson" userId="U4WsrUoXT30lKAlffr3Y0/5p6Hs9f//MVLd1t8RO6PQ=" providerId="None" clId="Web-{ECA7A2D6-1FDF-4277-90B7-B91575346434}" dt="2021-01-15T14:41:33.850" v="13"/>
      <pc:docMkLst>
        <pc:docMk/>
      </pc:docMkLst>
      <pc:sldChg chg="delAnim">
        <pc:chgData name="Sarah Thompson" userId="U4WsrUoXT30lKAlffr3Y0/5p6Hs9f//MVLd1t8RO6PQ=" providerId="None" clId="Web-{ECA7A2D6-1FDF-4277-90B7-B91575346434}" dt="2021-01-15T14:41:33.850" v="13"/>
        <pc:sldMkLst>
          <pc:docMk/>
          <pc:sldMk cId="0" sldId="258"/>
        </pc:sldMkLst>
      </pc:sldChg>
      <pc:sldChg chg="modNotes">
        <pc:chgData name="Sarah Thompson" userId="U4WsrUoXT30lKAlffr3Y0/5p6Hs9f//MVLd1t8RO6PQ=" providerId="None" clId="Web-{ECA7A2D6-1FDF-4277-90B7-B91575346434}" dt="2021-01-15T14:19:33.957" v="2"/>
        <pc:sldMkLst>
          <pc:docMk/>
          <pc:sldMk cId="3213586098"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5262569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 name="Google Shape;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nSpc>
                <a:spcPct val="115000"/>
              </a:lnSpc>
              <a:spcBef>
                <a:spcPts val="400"/>
              </a:spcBef>
              <a:buClr>
                <a:schemeClr val="dk1"/>
              </a:buClr>
              <a:buSzPts val="1100"/>
              <a:buNone/>
            </a:pPr>
            <a:r>
              <a:rPr lang="en-GB" sz="1200" dirty="0">
                <a:solidFill>
                  <a:schemeClr val="dk1"/>
                </a:solidFill>
              </a:rPr>
              <a:t>As White Rose Libraries we have been working collaboratively on collection management issues for many years, sharing experiences and approaches and helping to shape national tools such as Jisc's </a:t>
            </a:r>
            <a:r>
              <a:rPr lang="en-GB" sz="1200" dirty="0" err="1">
                <a:solidFill>
                  <a:schemeClr val="dk1"/>
                </a:solidFill>
              </a:rPr>
              <a:t>Copac</a:t>
            </a:r>
            <a:r>
              <a:rPr lang="en-GB" sz="1200" dirty="0">
                <a:solidFill>
                  <a:schemeClr val="dk1"/>
                </a:solidFill>
              </a:rPr>
              <a:t> Collections Management Tool, and its replacement Jisc Compare which is part of the </a:t>
            </a:r>
            <a:r>
              <a:rPr lang="en-GB" dirty="0"/>
              <a:t>UK union catalogue, </a:t>
            </a:r>
            <a:r>
              <a:rPr lang="en-GB" sz="1200" dirty="0">
                <a:solidFill>
                  <a:schemeClr val="dk1"/>
                </a:solidFill>
              </a:rPr>
              <a:t>Jisc Library Hub. At the end of 2015 we embarked on a shared project with OCLC using their </a:t>
            </a:r>
            <a:r>
              <a:rPr lang="en-GB" sz="1200" dirty="0" err="1">
                <a:solidFill>
                  <a:schemeClr val="dk1"/>
                </a:solidFill>
              </a:rPr>
              <a:t>GreenGlass</a:t>
            </a:r>
            <a:r>
              <a:rPr lang="en-GB" sz="1200" dirty="0">
                <a:solidFill>
                  <a:schemeClr val="dk1"/>
                </a:solidFill>
              </a:rPr>
              <a:t> tool.</a:t>
            </a:r>
            <a:r>
              <a:rPr lang="en-GB" sz="1200">
                <a:solidFill>
                  <a:schemeClr val="dk1"/>
                </a:solidFill>
              </a:rPr>
              <a:t> We shall share the outcomes of this project with you, and at the end of this give an update on the overall picture with collaborative collection management in the UK.</a:t>
            </a:r>
            <a:endParaRPr lang="en-GB" sz="1200" dirty="0">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453198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438ae33ed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438ae33ed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dirty="0"/>
              <a:t>This means that at least where individual libraries have</a:t>
            </a:r>
            <a:r>
              <a:rPr lang="en-GB" baseline="0" dirty="0"/>
              <a:t> made decisions about what they are going to retain, these decisions can be flagged.</a:t>
            </a:r>
            <a:r>
              <a:rPr lang="en-GB" dirty="0"/>
              <a:t> </a:t>
            </a:r>
            <a:r>
              <a:rPr lang="en-GB" baseline="0" dirty="0"/>
              <a:t> In order to arrive at this point Jisc ran survey across libraries contributing to the Library Hub, and there was broad agreement that commitments should be signalled.</a:t>
            </a:r>
            <a:r>
              <a:rPr lang="en-GB"/>
              <a:t> </a:t>
            </a:r>
            <a:r>
              <a:rPr lang="en-GB" baseline="0" dirty="0"/>
              <a:t> What is not yet clear is how many libraries have uploaded their commitments.</a:t>
            </a:r>
            <a:r>
              <a:rPr lang="en-GB"/>
              <a:t> </a:t>
            </a:r>
            <a:r>
              <a:rPr lang="en-GB" baseline="0" dirty="0"/>
              <a:t> </a:t>
            </a:r>
            <a:r>
              <a:rPr lang="en-GB"/>
              <a:t>Leeds</a:t>
            </a:r>
            <a:r>
              <a:rPr lang="en-GB" baseline="0" dirty="0"/>
              <a:t> </a:t>
            </a:r>
            <a:r>
              <a:rPr lang="en-GB" dirty="0"/>
              <a:t>has commitments</a:t>
            </a:r>
            <a:r>
              <a:rPr lang="en-GB" baseline="0" dirty="0"/>
              <a:t> ready to upload, but </a:t>
            </a:r>
            <a:r>
              <a:rPr lang="en-GB" dirty="0"/>
              <a:t>has not yet</a:t>
            </a:r>
            <a:r>
              <a:rPr lang="en-GB" baseline="0" dirty="0"/>
              <a:t> done so – partly because of the additional work elsewhere occasioned by </a:t>
            </a:r>
            <a:r>
              <a:rPr lang="en-GB" baseline="0" dirty="0" err="1"/>
              <a:t>Covid</a:t>
            </a:r>
            <a:r>
              <a:rPr lang="en-GB"/>
              <a:t>, York is already uploading its commitments.</a:t>
            </a:r>
            <a:endParaRPr lang="en-GB" dirty="0"/>
          </a:p>
          <a:p>
            <a:pPr marL="0" lvl="0" indent="0" algn="l" rtl="0">
              <a:spcBef>
                <a:spcPts val="0"/>
              </a:spcBef>
              <a:spcAft>
                <a:spcPts val="0"/>
              </a:spcAft>
              <a:buNone/>
            </a:pPr>
            <a:endParaRPr lang="en-GB" dirty="0"/>
          </a:p>
        </p:txBody>
      </p:sp>
    </p:spTree>
    <p:extLst>
      <p:ext uri="{BB962C8B-B14F-4D97-AF65-F5344CB8AC3E}">
        <p14:creationId xmlns:p14="http://schemas.microsoft.com/office/powerpoint/2010/main" val="220100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438ae33ed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438ae33ed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fontAlgn="base"/>
            <a:r>
              <a:rPr lang="en-US"/>
              <a:t>And this is the data that we are uploading ...</a:t>
            </a:r>
            <a:endParaRPr lang="en-US" dirty="0"/>
          </a:p>
          <a:p>
            <a:endParaRPr lang="en-US" dirty="0"/>
          </a:p>
          <a:p>
            <a:r>
              <a:rPr lang="en-US"/>
              <a:t>[</a:t>
            </a:r>
            <a:r>
              <a:rPr lang="en-US" sz="1100" b="0" i="0" u="none" strike="noStrike" cap="none" dirty="0">
                <a:solidFill>
                  <a:srgbClr val="000000"/>
                </a:solidFill>
                <a:effectLst/>
                <a:latin typeface="Arial"/>
                <a:ea typeface="Arial"/>
                <a:cs typeface="Arial"/>
                <a:sym typeface="Arial"/>
              </a:rPr>
              <a:t>Optionally, libraries may wish to use other allowed subfields within the 583 to provide more retention information. We would suggest the following may be of most relevance:  </a:t>
            </a:r>
            <a:endParaRPr lang="en-US"/>
          </a:p>
          <a:p>
            <a:pPr rtl="0" fontAlgn="base"/>
            <a:r>
              <a:rPr lang="en-US" sz="1100" b="0" i="0" u="none" strike="noStrike" cap="none" dirty="0">
                <a:solidFill>
                  <a:srgbClr val="000000"/>
                </a:solidFill>
                <a:effectLst/>
                <a:latin typeface="Arial"/>
                <a:ea typeface="Arial"/>
                <a:cs typeface="Arial"/>
                <a:sym typeface="Arial"/>
              </a:rPr>
              <a:t>$j site of action: may be useful for recording remote storage  </a:t>
            </a:r>
          </a:p>
          <a:p>
            <a:pPr rtl="0" fontAlgn="base"/>
            <a:r>
              <a:rPr lang="en-US" sz="1100" b="0" i="0" u="none" strike="noStrike" cap="none" dirty="0">
                <a:solidFill>
                  <a:srgbClr val="000000"/>
                </a:solidFill>
                <a:effectLst/>
                <a:latin typeface="Arial"/>
                <a:ea typeface="Arial"/>
                <a:cs typeface="Arial"/>
                <a:sym typeface="Arial"/>
              </a:rPr>
              <a:t>$l status: the condition of the retained item  </a:t>
            </a:r>
          </a:p>
          <a:p>
            <a:pPr rtl="0" fontAlgn="base"/>
            <a:r>
              <a:rPr lang="en-US" sz="1100" b="0" i="0" u="none" strike="noStrike" cap="none" dirty="0">
                <a:solidFill>
                  <a:srgbClr val="000000"/>
                </a:solidFill>
                <a:effectLst/>
                <a:latin typeface="Arial"/>
                <a:ea typeface="Arial"/>
                <a:cs typeface="Arial"/>
                <a:sym typeface="Arial"/>
              </a:rPr>
              <a:t>$x non-public note: may be useful for recording which of multiple copies are to be retained.  </a:t>
            </a:r>
          </a:p>
          <a:p>
            <a:pPr fontAlgn="base"/>
            <a:r>
              <a:rPr lang="en-US" sz="1100" b="0" i="0" u="none" strike="noStrike" cap="none" dirty="0">
                <a:solidFill>
                  <a:srgbClr val="000000"/>
                </a:solidFill>
                <a:effectLst/>
                <a:latin typeface="Arial"/>
                <a:ea typeface="Arial"/>
                <a:cs typeface="Arial"/>
                <a:sym typeface="Arial"/>
              </a:rPr>
              <a:t>$z public note: may be useful for recording the date on which the retention statement was applied to the item, how many of multiple copies are to be retained, or which part of the item is referred to in the $l $3 material specified: where the retention statement only applies to a part of </a:t>
            </a:r>
            <a:r>
              <a:rPr lang="en-US" sz="1100" b="0" i="0" u="none" strike="noStrike" cap="none" dirty="0" err="1">
                <a:solidFill>
                  <a:srgbClr val="000000"/>
                </a:solidFill>
                <a:effectLst/>
                <a:latin typeface="Arial"/>
                <a:ea typeface="Arial"/>
                <a:cs typeface="Arial"/>
                <a:sym typeface="Arial"/>
              </a:rPr>
              <a:t>eg</a:t>
            </a:r>
            <a:r>
              <a:rPr lang="en-US" sz="1100" b="0" i="0" u="none" strike="noStrike" cap="none" dirty="0">
                <a:solidFill>
                  <a:srgbClr val="000000"/>
                </a:solidFill>
                <a:effectLst/>
                <a:latin typeface="Arial"/>
                <a:ea typeface="Arial"/>
                <a:cs typeface="Arial"/>
                <a:sym typeface="Arial"/>
              </a:rPr>
              <a:t> a multi-part item Examples 583 $</a:t>
            </a:r>
            <a:r>
              <a:rPr lang="en-US" sz="1100" b="0" i="0" u="none" strike="noStrike" cap="none" dirty="0" err="1">
                <a:solidFill>
                  <a:srgbClr val="000000"/>
                </a:solidFill>
                <a:effectLst/>
                <a:latin typeface="Arial"/>
                <a:ea typeface="Arial"/>
                <a:cs typeface="Arial"/>
                <a:sym typeface="Arial"/>
              </a:rPr>
              <a:t>aNBK</a:t>
            </a:r>
            <a:r>
              <a:rPr lang="en-US" sz="1100" b="0" i="0" u="none" strike="noStrike" cap="none" dirty="0">
                <a:solidFill>
                  <a:srgbClr val="000000"/>
                </a:solidFill>
                <a:effectLst/>
                <a:latin typeface="Arial"/>
                <a:ea typeface="Arial"/>
                <a:cs typeface="Arial"/>
                <a:sym typeface="Arial"/>
              </a:rPr>
              <a:t>-R $c2030 $</a:t>
            </a:r>
            <a:r>
              <a:rPr lang="en-US" sz="1100" b="0" i="0" u="none" strike="noStrike" cap="none" dirty="0" err="1">
                <a:solidFill>
                  <a:srgbClr val="000000"/>
                </a:solidFill>
                <a:effectLst/>
                <a:latin typeface="Arial"/>
                <a:ea typeface="Arial"/>
                <a:cs typeface="Arial"/>
                <a:sym typeface="Arial"/>
              </a:rPr>
              <a:t>ldamaged</a:t>
            </a:r>
            <a:r>
              <a:rPr lang="en-US" sz="1100" b="0" i="0" u="none" strike="noStrike" cap="none" dirty="0">
                <a:solidFill>
                  <a:srgbClr val="000000"/>
                </a:solidFill>
                <a:effectLst/>
                <a:latin typeface="Arial"/>
                <a:ea typeface="Arial"/>
                <a:cs typeface="Arial"/>
                <a:sym typeface="Arial"/>
              </a:rPr>
              <a:t> $</a:t>
            </a:r>
            <a:r>
              <a:rPr lang="en-US" sz="1100" b="0" i="0" u="none" strike="noStrike" cap="none" dirty="0" err="1">
                <a:solidFill>
                  <a:srgbClr val="000000"/>
                </a:solidFill>
                <a:effectLst/>
                <a:latin typeface="Arial"/>
                <a:ea typeface="Arial"/>
                <a:cs typeface="Arial"/>
                <a:sym typeface="Arial"/>
              </a:rPr>
              <a:t>zlast</a:t>
            </a:r>
            <a:r>
              <a:rPr lang="en-US" sz="1100" b="0" i="0" u="none" strike="noStrike" cap="none" dirty="0">
                <a:solidFill>
                  <a:srgbClr val="000000"/>
                </a:solidFill>
                <a:effectLst/>
                <a:latin typeface="Arial"/>
                <a:ea typeface="Arial"/>
                <a:cs typeface="Arial"/>
                <a:sym typeface="Arial"/>
              </a:rPr>
              <a:t> four pages partially unreadable $5UkYoU</a:t>
            </a:r>
            <a:r>
              <a:rPr lang="en-US"/>
              <a:t> ]</a:t>
            </a:r>
            <a:endParaRPr lang="en-US" sz="1100" b="0" i="0" u="none" strike="noStrike" cap="none">
              <a:solidFill>
                <a:srgbClr val="000000"/>
              </a:solidFill>
              <a:effectLst/>
              <a:latin typeface="Arial"/>
              <a:ea typeface="Arial"/>
              <a:cs typeface="Arial"/>
            </a:endParaRPr>
          </a:p>
          <a:p>
            <a:pPr marL="0" lvl="0" indent="0" algn="l" rtl="0">
              <a:spcBef>
                <a:spcPts val="0"/>
              </a:spcBef>
              <a:spcAft>
                <a:spcPts val="0"/>
              </a:spcAft>
              <a:buNone/>
            </a:pPr>
            <a:endParaRPr lang="en-GB" dirty="0"/>
          </a:p>
        </p:txBody>
      </p:sp>
    </p:spTree>
    <p:extLst>
      <p:ext uri="{BB962C8B-B14F-4D97-AF65-F5344CB8AC3E}">
        <p14:creationId xmlns:p14="http://schemas.microsoft.com/office/powerpoint/2010/main" val="3628303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578af09c5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578af09c5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dirty="0"/>
              <a:t>We think that the work that the White Rose Collaboration has done on </a:t>
            </a:r>
            <a:r>
              <a:rPr lang="en-GB" dirty="0" err="1"/>
              <a:t>GreenGlass</a:t>
            </a:r>
            <a:r>
              <a:rPr lang="en-GB"/>
              <a:t> shows that a national distributed collection is viable in terms of numbers, if the aim is to enable rare copies to be retained and curated in the UK, whilst allowing libraries to free up space.  There are however a number of different ways of achieving this</a:t>
            </a:r>
            <a:r>
              <a:rPr lang="en-GB" baseline="0"/>
              <a:t> – and we certainly feel that Jisc’s work on brokering an agreement about retention statements is a very good step.</a:t>
            </a:r>
            <a:r>
              <a:rPr lang="en-GB"/>
              <a:t> The national union catalogue, Jisc Library Hub, is an essential piece of infrastructure that should enable us to take a national approach to monographs; it is a cataloguing and collection management tool as well as a discovery system. </a:t>
            </a:r>
            <a:endParaRPr lang="en-GB" baseline="0"/>
          </a:p>
          <a:p>
            <a:pPr marL="0" indent="0">
              <a:buNone/>
            </a:pPr>
            <a:endParaRPr lang="en-GB" dirty="0"/>
          </a:p>
          <a:p>
            <a:pPr marL="0" indent="0">
              <a:buNone/>
            </a:pPr>
            <a:r>
              <a:rPr lang="en-GB" dirty="0"/>
              <a:t>Equally, regional approaches are also a possibility. For example, there have been initial discussions in some UK regions about the feasibility of setting up regional storage facilities for low use material.</a:t>
            </a:r>
          </a:p>
          <a:p>
            <a:pPr marL="0" indent="0">
              <a:buNone/>
            </a:pPr>
            <a:endParaRPr lang="en-GB" dirty="0"/>
          </a:p>
          <a:p>
            <a:pPr marL="0" indent="0">
              <a:buNone/>
            </a:pPr>
            <a:r>
              <a:rPr lang="en-GB"/>
              <a:t>We are still hopeful that a joined-up UK-wide approach will emerge in time...</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91054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4578af09c5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4578af09c5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nSpc>
                <a:spcPct val="115000"/>
              </a:lnSpc>
              <a:spcBef>
                <a:spcPts val="400"/>
              </a:spcBef>
              <a:buClr>
                <a:schemeClr val="dk1"/>
              </a:buClr>
              <a:buSzPts val="1100"/>
              <a:buNone/>
            </a:pPr>
            <a:r>
              <a:rPr lang="en-GB" sz="1200" dirty="0" err="1">
                <a:solidFill>
                  <a:schemeClr val="dk1"/>
                </a:solidFill>
              </a:rPr>
              <a:t>So.</a:t>
            </a:r>
            <a:r>
              <a:rPr lang="en-GB" sz="1200">
                <a:solidFill>
                  <a:schemeClr val="dk1"/>
                </a:solidFill>
              </a:rPr>
              <a:t> </a:t>
            </a:r>
            <a:r>
              <a:rPr lang="en-GB" sz="1200" dirty="0" err="1">
                <a:solidFill>
                  <a:schemeClr val="dk1"/>
                </a:solidFill>
              </a:rPr>
              <a:t>iust</a:t>
            </a:r>
            <a:r>
              <a:rPr lang="en-GB" sz="1200">
                <a:solidFill>
                  <a:schemeClr val="dk1"/>
                </a:solidFill>
              </a:rPr>
              <a:t> to introduce the WR libraries we are ...  The image is from GG.  Blobs indicate size of collections, but we are similar in our research ambitions, regarding ourselves as research intensive, whilst also have a strong </a:t>
            </a:r>
            <a:r>
              <a:rPr lang="en-GB" sz="1200" dirty="0">
                <a:solidFill>
                  <a:schemeClr val="dk1"/>
                </a:solidFill>
              </a:rPr>
              <a:t>ug and taught </a:t>
            </a:r>
            <a:r>
              <a:rPr lang="en-GB" sz="1200" dirty="0" err="1">
                <a:solidFill>
                  <a:schemeClr val="dk1"/>
                </a:solidFill>
              </a:rPr>
              <a:t>pg</a:t>
            </a:r>
            <a:r>
              <a:rPr lang="en-GB" sz="1200" dirty="0">
                <a:solidFill>
                  <a:schemeClr val="dk1"/>
                </a:solidFill>
              </a:rPr>
              <a:t> offer.   Our collaboration began in 2004 with the creation of the repository White Rose Research Online and we have continued to work together on a number of initiatives - including collaborative collection management.</a:t>
            </a:r>
            <a:endParaRPr sz="1200"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916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e6ec30000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e6ec3000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Clr>
                <a:schemeClr val="dk1"/>
              </a:buClr>
              <a:buNone/>
              <a:defRPr/>
            </a:pPr>
            <a:r>
              <a:rPr lang="en-GB">
                <a:solidFill>
                  <a:schemeClr val="dk1"/>
                </a:solidFill>
              </a:rPr>
              <a:t>On this slide you can see the areas in which we collaborate, </a:t>
            </a:r>
            <a:r>
              <a:rPr lang="en-GB" sz="1100">
                <a:solidFill>
                  <a:schemeClr val="dk1"/>
                </a:solidFill>
              </a:rPr>
              <a:t> </a:t>
            </a:r>
            <a:r>
              <a:rPr lang="en-GB">
                <a:solidFill>
                  <a:schemeClr val="dk1"/>
                </a:solidFill>
              </a:rPr>
              <a:t>we</a:t>
            </a:r>
            <a:r>
              <a:rPr lang="en-GB" sz="1100" dirty="0">
                <a:solidFill>
                  <a:schemeClr val="dk1"/>
                </a:solidFill>
              </a:rPr>
              <a:t> don’t however operate</a:t>
            </a:r>
            <a:r>
              <a:rPr lang="en-GB" sz="1100" baseline="0" dirty="0">
                <a:solidFill>
                  <a:schemeClr val="dk1"/>
                </a:solidFill>
              </a:rPr>
              <a:t> as an interlibrary lending consortium.</a:t>
            </a:r>
            <a:r>
              <a:rPr lang="en-GB" dirty="0">
                <a:solidFill>
                  <a:schemeClr val="dk1"/>
                </a:solidFill>
              </a:rPr>
              <a:t> </a:t>
            </a:r>
            <a:r>
              <a:rPr lang="en-GB" sz="1100" baseline="0" dirty="0">
                <a:solidFill>
                  <a:schemeClr val="dk1"/>
                </a:solidFill>
              </a:rPr>
              <a:t> We all contribute our holdings to a national union catalogue – which used to be called COPAC, and is now the Jisc Library Hub.</a:t>
            </a:r>
            <a:r>
              <a:rPr lang="en-GB" dirty="0">
                <a:solidFill>
                  <a:schemeClr val="dk1"/>
                </a:solidFill>
              </a:rPr>
              <a:t> </a:t>
            </a:r>
            <a:r>
              <a:rPr lang="en-GB" sz="1100" baseline="0" dirty="0">
                <a:solidFill>
                  <a:schemeClr val="dk1"/>
                </a:solidFill>
              </a:rPr>
              <a:t> Sheffield and Leeds have also participated in the UKRR, UK Research Reserve which focuses on the collaborative management of print journals – which Andy Appleyard will be talking about shortly – so the focus of the White Rose Collaborative Collection management work has been around the printed monographs.</a:t>
            </a:r>
            <a:endParaRPr lang="en-GB" sz="1100" dirty="0">
              <a:solidFill>
                <a:schemeClr val="dk1"/>
              </a:solidFill>
            </a:endParaRPr>
          </a:p>
          <a:p>
            <a:pPr marL="0" lvl="0" indent="0" algn="l" rtl="0">
              <a:spcBef>
                <a:spcPts val="0"/>
              </a:spcBef>
              <a:spcAft>
                <a:spcPts val="0"/>
              </a:spcAft>
              <a:buClr>
                <a:schemeClr val="dk1"/>
              </a:buClr>
              <a:buFont typeface="Arial"/>
              <a:buNone/>
            </a:pP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376134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e6ec30000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e6ec3000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dirty="0"/>
              <a:t>Our aims in wishing</a:t>
            </a:r>
            <a:r>
              <a:rPr lang="en-GB" baseline="0" dirty="0"/>
              <a:t> to collaborate around the management of print monographs are rooted in the desire to share the burden of print stewardship.</a:t>
            </a:r>
            <a:r>
              <a:rPr lang="en-GB" dirty="0"/>
              <a:t> </a:t>
            </a:r>
            <a:r>
              <a:rPr lang="en-GB" baseline="0" dirty="0"/>
              <a:t> We initially set about working with Jisc – Jisc is the body that manages the UK’s higher education digital infrastructure – to develop a tool based on the UK union catalogue </a:t>
            </a:r>
            <a:r>
              <a:rPr lang="en-GB" dirty="0" err="1"/>
              <a:t>Copac</a:t>
            </a:r>
            <a:r>
              <a:rPr lang="en-GB" baseline="0" dirty="0"/>
              <a:t>, now the Jisc Library Hub, to enable libraries to compare their collections.</a:t>
            </a:r>
            <a:r>
              <a:rPr lang="en-GB" dirty="0"/>
              <a:t> </a:t>
            </a:r>
            <a:r>
              <a:rPr lang="en-GB" baseline="0" dirty="0"/>
              <a:t> We worked together to test and use what were then the </a:t>
            </a:r>
            <a:r>
              <a:rPr lang="en-GB" baseline="0" dirty="0" err="1"/>
              <a:t>Copac</a:t>
            </a:r>
            <a:r>
              <a:rPr lang="en-GB" baseline="0" dirty="0"/>
              <a:t> Collection management tools.</a:t>
            </a:r>
            <a:r>
              <a:rPr lang="en-GB" dirty="0"/>
              <a:t> </a:t>
            </a:r>
            <a:r>
              <a:rPr lang="en-GB" baseline="0" dirty="0"/>
              <a:t> What these allowed us to do was to assess the relative strengths of our own collections (we could run sections of our own holdings against collections held across the UK to assess collection breadth, and also rarity of the individual items within a section) – and based on this work we developed categorisations for our collections – at Leeds and York and Sheffield we have </a:t>
            </a:r>
            <a:r>
              <a:rPr lang="en-GB" dirty="0"/>
              <a:t>categories – for example does the collection have a high proportion of unique or rare items which would indicate we would want to retain it.  The</a:t>
            </a:r>
            <a:r>
              <a:rPr lang="en-GB" baseline="0" dirty="0"/>
              <a:t> category of a collection determines our approach to developing or editing that collection.</a:t>
            </a:r>
            <a:r>
              <a:rPr lang="en-GB" dirty="0"/>
              <a:t> </a:t>
            </a:r>
            <a:r>
              <a:rPr lang="en-GB" baseline="0" dirty="0"/>
              <a:t> However, we were keen to take this a step further and explore the areas of overlap across our 3 </a:t>
            </a:r>
            <a:r>
              <a:rPr lang="en-GB" dirty="0"/>
              <a:t>library holdings </a:t>
            </a:r>
            <a:r>
              <a:rPr lang="en-GB" baseline="0" dirty="0"/>
              <a:t>to see if there was scope for a formal deduplication </a:t>
            </a:r>
            <a:r>
              <a:rPr lang="en-GB" dirty="0"/>
              <a:t>and development arrangement</a:t>
            </a:r>
            <a:r>
              <a:rPr lang="en-GB" baseline="0" dirty="0"/>
              <a:t> across our three libraries.</a:t>
            </a:r>
            <a:r>
              <a:rPr lang="en-GB" dirty="0"/>
              <a:t> </a:t>
            </a:r>
            <a:r>
              <a:rPr lang="en-GB" baseline="0" dirty="0"/>
              <a:t> For this we made use of what is now OCLC’s </a:t>
            </a:r>
            <a:r>
              <a:rPr lang="en-GB" dirty="0" err="1"/>
              <a:t>GreenGlass</a:t>
            </a:r>
            <a:r>
              <a:rPr lang="en-GB" dirty="0"/>
              <a:t> tool as</a:t>
            </a:r>
            <a:r>
              <a:rPr lang="en-GB" baseline="0" dirty="0"/>
              <a:t> </a:t>
            </a:r>
            <a:r>
              <a:rPr lang="en-GB" baseline="0" dirty="0" err="1"/>
              <a:t>GreenGlass</a:t>
            </a:r>
            <a:r>
              <a:rPr lang="en-GB" baseline="0" dirty="0"/>
              <a:t> </a:t>
            </a:r>
            <a:r>
              <a:rPr lang="en-GB" dirty="0"/>
              <a:t>takes in the bibliographic and item records for each Library, and from that produces an overview of holdings, both at institution level, and also at consortium level.  As</a:t>
            </a:r>
            <a:r>
              <a:rPr lang="en-GB" baseline="0" dirty="0"/>
              <a:t> c</a:t>
            </a:r>
            <a:r>
              <a:rPr lang="en-GB" dirty="0"/>
              <a:t>irculation data is also included, it is possible to see what is being used or not used in the wider context of the consortium.  We were keen to experiment with the retention modelling offered by </a:t>
            </a:r>
            <a:r>
              <a:rPr lang="en-GB" dirty="0" err="1"/>
              <a:t>GreenGlass</a:t>
            </a:r>
            <a:r>
              <a:rPr lang="en-GB" dirty="0"/>
              <a:t>.</a:t>
            </a:r>
          </a:p>
          <a:p>
            <a:pPr marL="0" lvl="0" indent="0" algn="l" rtl="0">
              <a:spcBef>
                <a:spcPts val="0"/>
              </a:spcBef>
              <a:spcAft>
                <a:spcPts val="0"/>
              </a:spcAft>
              <a:buClr>
                <a:schemeClr val="dk1"/>
              </a:buClr>
              <a:buFont typeface="Arial"/>
              <a:buNone/>
            </a:pP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174919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578af09c5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578af09c5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a:solidFill>
                  <a:schemeClr val="dk1"/>
                </a:solidFill>
              </a:rPr>
              <a:t>So, our assumptions about finding high levels of overlap were challenged.  GreenGlass noted that this was a usual response - it chimed with their experience working with consortia in the US.  They were confident in their data.  We, as White Rose libraries, were keen to explore the findings further - we didn’t (yet!) trust the data.  GreenGlass were very supportive of this. Jisc also, they provided support for our work to explore the findings.</a:t>
            </a:r>
            <a:endParaRPr sz="1200">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403829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578af09c5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578af09c5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a:t>Once</a:t>
            </a:r>
            <a:r>
              <a:rPr lang="en-GB" baseline="0"/>
              <a:t> we were confident in the data, it was clear to us that 3 libraries was insufficient to work on any kind of deduplication.</a:t>
            </a:r>
            <a:r>
              <a:rPr lang="en-GB"/>
              <a:t> Most overlap concentrated on the highest use titles which would be mainly from our teaching collections (we all routinely acquire textbooks to support teaching).</a:t>
            </a:r>
            <a:endParaRPr dirty="0"/>
          </a:p>
        </p:txBody>
      </p:sp>
    </p:spTree>
    <p:extLst>
      <p:ext uri="{BB962C8B-B14F-4D97-AF65-F5344CB8AC3E}">
        <p14:creationId xmlns:p14="http://schemas.microsoft.com/office/powerpoint/2010/main" val="4188392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5c16a8ca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5c16a8ca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sz="1200">
                <a:solidFill>
                  <a:srgbClr val="222222"/>
                </a:solidFill>
                <a:highlight>
                  <a:srgbClr val="FFFFFF"/>
                </a:highlight>
                <a:latin typeface="Times New Roman"/>
                <a:ea typeface="Times New Roman"/>
                <a:cs typeface="Times New Roman"/>
                <a:sym typeface="Times New Roman"/>
              </a:rPr>
              <a:t>So we had established that locally working together on collaborative collection management of monographs was not feasible, but we know that others in the UK were also interested in looking at collaborative collection management, and had been using GG, but focussing on what it could tell them about their own collections.  We joined with these other UK users </a:t>
            </a:r>
            <a:r>
              <a:rPr lang="en-GB" sz="1200" dirty="0">
                <a:solidFill>
                  <a:srgbClr val="222222"/>
                </a:solidFill>
                <a:highlight>
                  <a:srgbClr val="FFFFFF"/>
                </a:highlight>
                <a:latin typeface="Times New Roman"/>
                <a:ea typeface="Times New Roman"/>
                <a:cs typeface="Times New Roman"/>
                <a:sym typeface="Times New Roman"/>
              </a:rPr>
              <a:t>to form the UK GG </a:t>
            </a:r>
            <a:r>
              <a:rPr lang="en-GB" sz="1200" dirty="0" err="1">
                <a:solidFill>
                  <a:srgbClr val="222222"/>
                </a:solidFill>
                <a:highlight>
                  <a:srgbClr val="FFFFFF"/>
                </a:highlight>
                <a:latin typeface="Times New Roman"/>
                <a:ea typeface="Times New Roman"/>
                <a:cs typeface="Times New Roman"/>
                <a:sym typeface="Times New Roman"/>
              </a:rPr>
              <a:t>usergroup</a:t>
            </a:r>
            <a:r>
              <a:rPr lang="en-GB" sz="1200">
                <a:solidFill>
                  <a:srgbClr val="222222"/>
                </a:solidFill>
                <a:highlight>
                  <a:srgbClr val="FFFFFF"/>
                </a:highlight>
                <a:latin typeface="Times New Roman"/>
                <a:ea typeface="Times New Roman"/>
                <a:cs typeface="Times New Roman"/>
                <a:sym typeface="Times New Roman"/>
              </a:rPr>
              <a:t>, and SCS did some initial analysis, at the group's request, of the holdings across all 8 libraries in the UK are Ireland who were using GG at the time. This is what they found.</a:t>
            </a:r>
            <a:endParaRPr sz="1200">
              <a:solidFill>
                <a:srgbClr val="222222"/>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1200" dirty="0">
                <a:solidFill>
                  <a:srgbClr val="222222"/>
                </a:solidFill>
                <a:highlight>
                  <a:srgbClr val="FFFFFF"/>
                </a:highlight>
                <a:latin typeface="Times New Roman"/>
                <a:ea typeface="Times New Roman"/>
                <a:cs typeface="Times New Roman"/>
                <a:sym typeface="Times New Roman"/>
              </a:rPr>
              <a:t>In</a:t>
            </a:r>
            <a:r>
              <a:rPr lang="en-GB" sz="1200" baseline="0" dirty="0">
                <a:solidFill>
                  <a:srgbClr val="222222"/>
                </a:solidFill>
                <a:highlight>
                  <a:srgbClr val="FFFFFF"/>
                </a:highlight>
                <a:latin typeface="Times New Roman"/>
                <a:ea typeface="Times New Roman"/>
                <a:cs typeface="Times New Roman"/>
                <a:sym typeface="Times New Roman"/>
              </a:rPr>
              <a:t> 2018</a:t>
            </a:r>
            <a:r>
              <a:rPr lang="en-GB" sz="1200" dirty="0">
                <a:solidFill>
                  <a:srgbClr val="222222"/>
                </a:solidFill>
                <a:highlight>
                  <a:srgbClr val="FFFFFF"/>
                </a:highlight>
                <a:latin typeface="Times New Roman"/>
                <a:ea typeface="Times New Roman"/>
                <a:cs typeface="Times New Roman"/>
                <a:sym typeface="Times New Roman"/>
              </a:rPr>
              <a:t> GG held data from 8 libraries in the UK. Within these 8, 22% of the titles are held in more than 20 UK libraries; titles with fewer than 2 UK holdings – 10%; titles with zero recorded uses 40% (consistent with US); titles with 3 or more recorded uses – 42%.</a:t>
            </a:r>
            <a:endParaRPr sz="1200" dirty="0">
              <a:solidFill>
                <a:srgbClr val="222222"/>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1200" dirty="0">
                <a:solidFill>
                  <a:srgbClr val="222222"/>
                </a:solidFill>
                <a:highlight>
                  <a:srgbClr val="FFFFFF"/>
                </a:highlight>
                <a:latin typeface="Times New Roman"/>
                <a:ea typeface="Times New Roman"/>
                <a:cs typeface="Times New Roman"/>
                <a:sym typeface="Times New Roman"/>
              </a:rPr>
              <a:t>[Supplementary note in case it comes up: of these they have been able to assign an OCLC number to between 94-99% of holdings (av. 96%).  Percentage of titles in these libraries with holdings set in </a:t>
            </a:r>
            <a:r>
              <a:rPr lang="en-GB" sz="1200" dirty="0" err="1">
                <a:solidFill>
                  <a:srgbClr val="222222"/>
                </a:solidFill>
                <a:highlight>
                  <a:srgbClr val="FFFFFF"/>
                </a:highlight>
                <a:latin typeface="Times New Roman"/>
                <a:ea typeface="Times New Roman"/>
                <a:cs typeface="Times New Roman"/>
                <a:sym typeface="Times New Roman"/>
              </a:rPr>
              <a:t>Worldcat</a:t>
            </a:r>
            <a:r>
              <a:rPr lang="en-GB" sz="1200" dirty="0">
                <a:solidFill>
                  <a:srgbClr val="222222"/>
                </a:solidFill>
                <a:highlight>
                  <a:srgbClr val="FFFFFF"/>
                </a:highlight>
                <a:latin typeface="Times New Roman"/>
                <a:ea typeface="Times New Roman"/>
                <a:cs typeface="Times New Roman"/>
                <a:sym typeface="Times New Roman"/>
              </a:rPr>
              <a:t> 77%.]</a:t>
            </a:r>
            <a:endParaRPr sz="1200" dirty="0">
              <a:solidFill>
                <a:srgbClr val="222222"/>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593264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578af09c5_0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578af09c5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a:t>These findings do tie in with the findings published in the OCLC 2016 report (Strength in Numbers: The Research Libraries UK Collective Collection). RLUK, who had commissioned the report initially interpreted this as meaning that it would not be feasible to consider a national approach to print monograph management.  However the report doesn’t show what the distribution across the RLUK libraries of those 26.6 million in fewer than 5 RLUK libraries is, and therefore the impact on those libraries.  We presented our </a:t>
            </a:r>
            <a:r>
              <a:rPr lang="en-GB" dirty="0"/>
              <a:t>White Rose Library </a:t>
            </a:r>
            <a:r>
              <a:rPr lang="en-GB"/>
              <a:t>findings to the RLUK group to see if there was interest in understanding more about the distribution of these titles across the RLUK libraries</a:t>
            </a:r>
            <a:r>
              <a:rPr lang="en-GB" dirty="0"/>
              <a:t>, potentially using GG.</a:t>
            </a:r>
            <a:endParaRPr dirty="0"/>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96643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438ae33ed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438ae33ed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GB" dirty="0"/>
              <a:t>At present in the UK at</a:t>
            </a:r>
            <a:r>
              <a:rPr lang="en-GB" baseline="0" dirty="0"/>
              <a:t> individual library level we have libraries making decisions using collection management tools </a:t>
            </a:r>
            <a:r>
              <a:rPr lang="en-GB"/>
              <a:t>(some GG, others using the Jisc tools) about</a:t>
            </a:r>
            <a:r>
              <a:rPr lang="en-GB" baseline="0" dirty="0"/>
              <a:t> what </a:t>
            </a:r>
            <a:r>
              <a:rPr lang="en-GB"/>
              <a:t>they </a:t>
            </a:r>
            <a:r>
              <a:rPr lang="en-GB" baseline="0" dirty="0"/>
              <a:t>will </a:t>
            </a:r>
            <a:r>
              <a:rPr lang="en-GB"/>
              <a:t>retain</a:t>
            </a:r>
            <a:r>
              <a:rPr lang="en-GB" baseline="0" dirty="0"/>
              <a:t>.</a:t>
            </a:r>
            <a:r>
              <a:rPr lang="en-GB"/>
              <a:t> </a:t>
            </a:r>
            <a:r>
              <a:rPr lang="en-GB" baseline="0" dirty="0"/>
              <a:t> However, we don’t have yet a joined up national approach – or indeed </a:t>
            </a:r>
            <a:r>
              <a:rPr lang="en-GB" baseline="0" dirty="0" err="1"/>
              <a:t>consortial</a:t>
            </a:r>
            <a:r>
              <a:rPr lang="en-GB" baseline="0" dirty="0"/>
              <a:t> approach at any level in England (colleagues in Scotland and Wales are exploring options – but I don’t think have yet drawn up an agreement).</a:t>
            </a:r>
            <a:r>
              <a:rPr lang="en-GB" dirty="0"/>
              <a:t> </a:t>
            </a:r>
            <a:r>
              <a:rPr lang="en-GB" baseline="0" dirty="0"/>
              <a:t> </a:t>
            </a:r>
            <a:r>
              <a:rPr lang="en-GB" dirty="0"/>
              <a:t>There is interest at national level in the UK around shared collection management</a:t>
            </a:r>
            <a:r>
              <a:rPr lang="en-GB" baseline="0" dirty="0"/>
              <a:t> of monographs.</a:t>
            </a:r>
            <a:r>
              <a:rPr lang="en-GB" dirty="0"/>
              <a:t> </a:t>
            </a:r>
            <a:r>
              <a:rPr lang="en-GB" baseline="0" dirty="0"/>
              <a:t> At present there are 2 strands, which aren’t necessarily mutually exclusive, the one is around shared storage, the other is around a distributed national collection.</a:t>
            </a:r>
            <a:r>
              <a:rPr lang="en-GB" dirty="0"/>
              <a:t> </a:t>
            </a:r>
            <a:r>
              <a:rPr lang="en-GB" baseline="0" dirty="0"/>
              <a:t> Both approaches require agreements and commitments.</a:t>
            </a:r>
          </a:p>
          <a:p>
            <a:pPr marL="0" lvl="0" indent="0" algn="l" rtl="0">
              <a:spcBef>
                <a:spcPts val="0"/>
              </a:spcBef>
              <a:spcAft>
                <a:spcPts val="0"/>
              </a:spcAft>
              <a:buNone/>
            </a:pPr>
            <a:endParaRPr lang="en-GB" baseline="0" dirty="0"/>
          </a:p>
          <a:p>
            <a:pPr marL="0" indent="0">
              <a:buNone/>
            </a:pPr>
            <a:r>
              <a:rPr lang="en-GB" baseline="0" dirty="0"/>
              <a:t>Jisc, which provides the </a:t>
            </a:r>
            <a:r>
              <a:rPr lang="en-GB" dirty="0"/>
              <a:t>UK’s </a:t>
            </a:r>
            <a:r>
              <a:rPr lang="en-GB" baseline="0" dirty="0"/>
              <a:t>higher education digital infrastructure, is very interested in this work as it provides the UK union catalogue, Jisc Library Hub, and </a:t>
            </a:r>
            <a:r>
              <a:rPr lang="en-GB"/>
              <a:t>as part of this makes available a </a:t>
            </a:r>
            <a:r>
              <a:rPr lang="en-GB" baseline="0" dirty="0"/>
              <a:t>collection management tool.</a:t>
            </a:r>
            <a:r>
              <a:rPr lang="en-GB" dirty="0"/>
              <a:t> </a:t>
            </a:r>
            <a:r>
              <a:rPr lang="en-GB" baseline="0" dirty="0"/>
              <a:t> Where we have got to so far in the UK is to agree on an approach to flagging retention commitments within the Jisc Library Hub – this was agreed in June 2020.</a:t>
            </a:r>
            <a:endParaRPr lang="en-GB"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06482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85800" y="1583342"/>
            <a:ext cx="7772400" cy="1159856"/>
          </a:xfrm>
          <a:prstGeom prst="rect">
            <a:avLst/>
          </a:prstGeom>
        </p:spPr>
        <p:txBody>
          <a:bodyPr spcFirstLastPara="1" wrap="square" lIns="91425" tIns="91425" rIns="91425" bIns="91425" anchor="b" anchorCtr="0"/>
          <a:lstStyle>
            <a:lvl1pPr lvl="0" algn="ctr">
              <a:spcBef>
                <a:spcPts val="0"/>
              </a:spcBef>
              <a:spcAft>
                <a:spcPts val="0"/>
              </a:spcAft>
              <a:buClr>
                <a:srgbClr val="026683"/>
              </a:buClr>
              <a:buSzPts val="4800"/>
              <a:buFont typeface="Calibri"/>
              <a:buNone/>
              <a:defRPr sz="4800">
                <a:solidFill>
                  <a:srgbClr val="026683"/>
                </a:solidFill>
                <a:latin typeface="Calibri"/>
                <a:ea typeface="Calibri"/>
                <a:cs typeface="Calibri"/>
                <a:sym typeface="Calibri"/>
              </a:defRPr>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2" name="Google Shape;12;p2"/>
          <p:cNvSpPr txBox="1">
            <a:spLocks noGrp="1"/>
          </p:cNvSpPr>
          <p:nvPr>
            <p:ph type="subTitle" idx="1"/>
          </p:nvPr>
        </p:nvSpPr>
        <p:spPr>
          <a:xfrm>
            <a:off x="685800" y="2840054"/>
            <a:ext cx="7772400" cy="784738"/>
          </a:xfrm>
          <a:prstGeom prst="rect">
            <a:avLst/>
          </a:prstGeom>
        </p:spPr>
        <p:txBody>
          <a:bodyPr spcFirstLastPara="1" wrap="square" lIns="91425" tIns="91425" rIns="91425" bIns="91425" anchor="t" anchorCtr="0"/>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9928"/>
            <a:ext cx="8229600" cy="8574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3600"/>
              <a:buNone/>
              <a:defRPr>
                <a:solidFill>
                  <a:srgbClr val="FFFFFF"/>
                </a:solidFill>
              </a:defRPr>
            </a:lvl1pPr>
            <a:lvl2pPr lvl="1">
              <a:spcBef>
                <a:spcPts val="0"/>
              </a:spcBef>
              <a:spcAft>
                <a:spcPts val="0"/>
              </a:spcAft>
              <a:buClr>
                <a:srgbClr val="FFFFFF"/>
              </a:buClr>
              <a:buSzPts val="3600"/>
              <a:buNone/>
              <a:defRPr>
                <a:solidFill>
                  <a:srgbClr val="FFFFFF"/>
                </a:solidFill>
              </a:defRPr>
            </a:lvl2pPr>
            <a:lvl3pPr lvl="2">
              <a:spcBef>
                <a:spcPts val="0"/>
              </a:spcBef>
              <a:spcAft>
                <a:spcPts val="0"/>
              </a:spcAft>
              <a:buClr>
                <a:srgbClr val="FFFFFF"/>
              </a:buClr>
              <a:buSzPts val="3600"/>
              <a:buNone/>
              <a:defRPr>
                <a:solidFill>
                  <a:srgbClr val="FFFFFF"/>
                </a:solidFill>
              </a:defRPr>
            </a:lvl3pPr>
            <a:lvl4pPr lvl="3">
              <a:spcBef>
                <a:spcPts val="0"/>
              </a:spcBef>
              <a:spcAft>
                <a:spcPts val="0"/>
              </a:spcAft>
              <a:buClr>
                <a:srgbClr val="FFFFFF"/>
              </a:buClr>
              <a:buSzPts val="3600"/>
              <a:buNone/>
              <a:defRPr>
                <a:solidFill>
                  <a:srgbClr val="FFFFFF"/>
                </a:solidFill>
              </a:defRPr>
            </a:lvl4pPr>
            <a:lvl5pPr lvl="4">
              <a:spcBef>
                <a:spcPts val="0"/>
              </a:spcBef>
              <a:spcAft>
                <a:spcPts val="0"/>
              </a:spcAft>
              <a:buClr>
                <a:srgbClr val="FFFFFF"/>
              </a:buClr>
              <a:buSzPts val="3600"/>
              <a:buNone/>
              <a:defRPr>
                <a:solidFill>
                  <a:srgbClr val="FFFFFF"/>
                </a:solidFill>
              </a:defRPr>
            </a:lvl5pPr>
            <a:lvl6pPr lvl="5">
              <a:spcBef>
                <a:spcPts val="0"/>
              </a:spcBef>
              <a:spcAft>
                <a:spcPts val="0"/>
              </a:spcAft>
              <a:buClr>
                <a:srgbClr val="FFFFFF"/>
              </a:buClr>
              <a:buSzPts val="3600"/>
              <a:buNone/>
              <a:defRPr>
                <a:solidFill>
                  <a:srgbClr val="FFFFFF"/>
                </a:solidFill>
              </a:defRPr>
            </a:lvl6pPr>
            <a:lvl7pPr lvl="6">
              <a:spcBef>
                <a:spcPts val="0"/>
              </a:spcBef>
              <a:spcAft>
                <a:spcPts val="0"/>
              </a:spcAft>
              <a:buClr>
                <a:srgbClr val="FFFFFF"/>
              </a:buClr>
              <a:buSzPts val="3600"/>
              <a:buNone/>
              <a:defRPr>
                <a:solidFill>
                  <a:srgbClr val="FFFFFF"/>
                </a:solidFill>
              </a:defRPr>
            </a:lvl7pPr>
            <a:lvl8pPr lvl="7">
              <a:spcBef>
                <a:spcPts val="0"/>
              </a:spcBef>
              <a:spcAft>
                <a:spcPts val="0"/>
              </a:spcAft>
              <a:buClr>
                <a:srgbClr val="FFFFFF"/>
              </a:buClr>
              <a:buSzPts val="3600"/>
              <a:buNone/>
              <a:defRPr>
                <a:solidFill>
                  <a:srgbClr val="FFFFFF"/>
                </a:solidFill>
              </a:defRPr>
            </a:lvl8pPr>
            <a:lvl9pPr lvl="8">
              <a:spcBef>
                <a:spcPts val="0"/>
              </a:spcBef>
              <a:spcAft>
                <a:spcPts val="0"/>
              </a:spcAft>
              <a:buClr>
                <a:srgbClr val="FFFFFF"/>
              </a:buClr>
              <a:buSzPts val="3600"/>
              <a:buNone/>
              <a:defRPr>
                <a:solidFill>
                  <a:srgbClr val="FFFFFF"/>
                </a:solidFill>
              </a:defRPr>
            </a:lvl9pPr>
          </a:lstStyle>
          <a:p>
            <a:endParaRPr/>
          </a:p>
        </p:txBody>
      </p:sp>
      <p:sp>
        <p:nvSpPr>
          <p:cNvPr id="15" name="Google Shape;15;p3"/>
          <p:cNvSpPr txBox="1">
            <a:spLocks noGrp="1"/>
          </p:cNvSpPr>
          <p:nvPr>
            <p:ph type="body" idx="1"/>
          </p:nvPr>
        </p:nvSpPr>
        <p:spPr>
          <a:xfrm>
            <a:off x="457200" y="1200150"/>
            <a:ext cx="8229600" cy="3248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6" name="Google Shape;16;p3"/>
          <p:cNvSpPr txBox="1">
            <a:spLocks noGrp="1"/>
          </p:cNvSpPr>
          <p:nvPr>
            <p:ph type="sldNum" idx="12"/>
          </p:nvPr>
        </p:nvSpPr>
        <p:spPr>
          <a:xfrm>
            <a:off x="8556791" y="4749851"/>
            <a:ext cx="548700" cy="393525"/>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57200" y="-22622"/>
            <a:ext cx="8229600" cy="8574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3600"/>
              <a:buNone/>
              <a:defRPr>
                <a:solidFill>
                  <a:srgbClr val="FFFFFF"/>
                </a:solidFill>
              </a:defRPr>
            </a:lvl1pPr>
            <a:lvl2pPr lvl="1">
              <a:spcBef>
                <a:spcPts val="0"/>
              </a:spcBef>
              <a:spcAft>
                <a:spcPts val="0"/>
              </a:spcAft>
              <a:buClr>
                <a:srgbClr val="FFFFFF"/>
              </a:buClr>
              <a:buSzPts val="3600"/>
              <a:buNone/>
              <a:defRPr>
                <a:solidFill>
                  <a:srgbClr val="FFFFFF"/>
                </a:solidFill>
              </a:defRPr>
            </a:lvl2pPr>
            <a:lvl3pPr lvl="2">
              <a:spcBef>
                <a:spcPts val="0"/>
              </a:spcBef>
              <a:spcAft>
                <a:spcPts val="0"/>
              </a:spcAft>
              <a:buClr>
                <a:srgbClr val="FFFFFF"/>
              </a:buClr>
              <a:buSzPts val="3600"/>
              <a:buNone/>
              <a:defRPr>
                <a:solidFill>
                  <a:srgbClr val="FFFFFF"/>
                </a:solidFill>
              </a:defRPr>
            </a:lvl3pPr>
            <a:lvl4pPr lvl="3">
              <a:spcBef>
                <a:spcPts val="0"/>
              </a:spcBef>
              <a:spcAft>
                <a:spcPts val="0"/>
              </a:spcAft>
              <a:buClr>
                <a:srgbClr val="FFFFFF"/>
              </a:buClr>
              <a:buSzPts val="3600"/>
              <a:buNone/>
              <a:defRPr>
                <a:solidFill>
                  <a:srgbClr val="FFFFFF"/>
                </a:solidFill>
              </a:defRPr>
            </a:lvl4pPr>
            <a:lvl5pPr lvl="4">
              <a:spcBef>
                <a:spcPts val="0"/>
              </a:spcBef>
              <a:spcAft>
                <a:spcPts val="0"/>
              </a:spcAft>
              <a:buClr>
                <a:srgbClr val="FFFFFF"/>
              </a:buClr>
              <a:buSzPts val="3600"/>
              <a:buNone/>
              <a:defRPr>
                <a:solidFill>
                  <a:srgbClr val="FFFFFF"/>
                </a:solidFill>
              </a:defRPr>
            </a:lvl5pPr>
            <a:lvl6pPr lvl="5">
              <a:spcBef>
                <a:spcPts val="0"/>
              </a:spcBef>
              <a:spcAft>
                <a:spcPts val="0"/>
              </a:spcAft>
              <a:buClr>
                <a:srgbClr val="FFFFFF"/>
              </a:buClr>
              <a:buSzPts val="3600"/>
              <a:buNone/>
              <a:defRPr>
                <a:solidFill>
                  <a:srgbClr val="FFFFFF"/>
                </a:solidFill>
              </a:defRPr>
            </a:lvl6pPr>
            <a:lvl7pPr lvl="6">
              <a:spcBef>
                <a:spcPts val="0"/>
              </a:spcBef>
              <a:spcAft>
                <a:spcPts val="0"/>
              </a:spcAft>
              <a:buClr>
                <a:srgbClr val="FFFFFF"/>
              </a:buClr>
              <a:buSzPts val="3600"/>
              <a:buNone/>
              <a:defRPr>
                <a:solidFill>
                  <a:srgbClr val="FFFFFF"/>
                </a:solidFill>
              </a:defRPr>
            </a:lvl7pPr>
            <a:lvl8pPr lvl="7">
              <a:spcBef>
                <a:spcPts val="0"/>
              </a:spcBef>
              <a:spcAft>
                <a:spcPts val="0"/>
              </a:spcAft>
              <a:buClr>
                <a:srgbClr val="FFFFFF"/>
              </a:buClr>
              <a:buSzPts val="3600"/>
              <a:buNone/>
              <a:defRPr>
                <a:solidFill>
                  <a:srgbClr val="FFFFFF"/>
                </a:solidFill>
              </a:defRPr>
            </a:lvl8pPr>
            <a:lvl9pPr lvl="8">
              <a:spcBef>
                <a:spcPts val="0"/>
              </a:spcBef>
              <a:spcAft>
                <a:spcPts val="0"/>
              </a:spcAft>
              <a:buClr>
                <a:srgbClr val="FFFFFF"/>
              </a:buClr>
              <a:buSzPts val="3600"/>
              <a:buNone/>
              <a:defRPr>
                <a:solidFill>
                  <a:srgbClr val="FFFFFF"/>
                </a:solidFill>
              </a:defRPr>
            </a:lvl9pPr>
          </a:lstStyle>
          <a:p>
            <a:endParaRPr/>
          </a:p>
        </p:txBody>
      </p:sp>
      <p:sp>
        <p:nvSpPr>
          <p:cNvPr id="19" name="Google Shape;19;p4"/>
          <p:cNvSpPr txBox="1">
            <a:spLocks noGrp="1"/>
          </p:cNvSpPr>
          <p:nvPr>
            <p:ph type="body" idx="1"/>
          </p:nvPr>
        </p:nvSpPr>
        <p:spPr>
          <a:xfrm>
            <a:off x="457200" y="1200150"/>
            <a:ext cx="3994500" cy="3257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Google Shape;20;p4"/>
          <p:cNvSpPr txBox="1">
            <a:spLocks noGrp="1"/>
          </p:cNvSpPr>
          <p:nvPr>
            <p:ph type="body" idx="2"/>
          </p:nvPr>
        </p:nvSpPr>
        <p:spPr>
          <a:xfrm>
            <a:off x="4692275" y="1200150"/>
            <a:ext cx="3994500" cy="3257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Google Shape;21;p4"/>
          <p:cNvSpPr txBox="1">
            <a:spLocks noGrp="1"/>
          </p:cNvSpPr>
          <p:nvPr>
            <p:ph type="sldNum" idx="12"/>
          </p:nvPr>
        </p:nvSpPr>
        <p:spPr>
          <a:xfrm>
            <a:off x="8556791" y="4749851"/>
            <a:ext cx="548700" cy="393525"/>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2622"/>
            <a:ext cx="8229600" cy="8574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3600"/>
              <a:buNone/>
              <a:defRPr>
                <a:solidFill>
                  <a:srgbClr val="FFFFFF"/>
                </a:solidFill>
              </a:defRPr>
            </a:lvl1pPr>
            <a:lvl2pPr lvl="1">
              <a:spcBef>
                <a:spcPts val="0"/>
              </a:spcBef>
              <a:spcAft>
                <a:spcPts val="0"/>
              </a:spcAft>
              <a:buClr>
                <a:srgbClr val="FFFFFF"/>
              </a:buClr>
              <a:buSzPts val="3600"/>
              <a:buNone/>
              <a:defRPr>
                <a:solidFill>
                  <a:srgbClr val="FFFFFF"/>
                </a:solidFill>
              </a:defRPr>
            </a:lvl2pPr>
            <a:lvl3pPr lvl="2">
              <a:spcBef>
                <a:spcPts val="0"/>
              </a:spcBef>
              <a:spcAft>
                <a:spcPts val="0"/>
              </a:spcAft>
              <a:buClr>
                <a:srgbClr val="FFFFFF"/>
              </a:buClr>
              <a:buSzPts val="3600"/>
              <a:buNone/>
              <a:defRPr>
                <a:solidFill>
                  <a:srgbClr val="FFFFFF"/>
                </a:solidFill>
              </a:defRPr>
            </a:lvl3pPr>
            <a:lvl4pPr lvl="3">
              <a:spcBef>
                <a:spcPts val="0"/>
              </a:spcBef>
              <a:spcAft>
                <a:spcPts val="0"/>
              </a:spcAft>
              <a:buClr>
                <a:srgbClr val="FFFFFF"/>
              </a:buClr>
              <a:buSzPts val="3600"/>
              <a:buNone/>
              <a:defRPr>
                <a:solidFill>
                  <a:srgbClr val="FFFFFF"/>
                </a:solidFill>
              </a:defRPr>
            </a:lvl4pPr>
            <a:lvl5pPr lvl="4">
              <a:spcBef>
                <a:spcPts val="0"/>
              </a:spcBef>
              <a:spcAft>
                <a:spcPts val="0"/>
              </a:spcAft>
              <a:buClr>
                <a:srgbClr val="FFFFFF"/>
              </a:buClr>
              <a:buSzPts val="3600"/>
              <a:buNone/>
              <a:defRPr>
                <a:solidFill>
                  <a:srgbClr val="FFFFFF"/>
                </a:solidFill>
              </a:defRPr>
            </a:lvl5pPr>
            <a:lvl6pPr lvl="5">
              <a:spcBef>
                <a:spcPts val="0"/>
              </a:spcBef>
              <a:spcAft>
                <a:spcPts val="0"/>
              </a:spcAft>
              <a:buClr>
                <a:srgbClr val="FFFFFF"/>
              </a:buClr>
              <a:buSzPts val="3600"/>
              <a:buNone/>
              <a:defRPr>
                <a:solidFill>
                  <a:srgbClr val="FFFFFF"/>
                </a:solidFill>
              </a:defRPr>
            </a:lvl6pPr>
            <a:lvl7pPr lvl="6">
              <a:spcBef>
                <a:spcPts val="0"/>
              </a:spcBef>
              <a:spcAft>
                <a:spcPts val="0"/>
              </a:spcAft>
              <a:buClr>
                <a:srgbClr val="FFFFFF"/>
              </a:buClr>
              <a:buSzPts val="3600"/>
              <a:buNone/>
              <a:defRPr>
                <a:solidFill>
                  <a:srgbClr val="FFFFFF"/>
                </a:solidFill>
              </a:defRPr>
            </a:lvl7pPr>
            <a:lvl8pPr lvl="7">
              <a:spcBef>
                <a:spcPts val="0"/>
              </a:spcBef>
              <a:spcAft>
                <a:spcPts val="0"/>
              </a:spcAft>
              <a:buClr>
                <a:srgbClr val="FFFFFF"/>
              </a:buClr>
              <a:buSzPts val="3600"/>
              <a:buNone/>
              <a:defRPr>
                <a:solidFill>
                  <a:srgbClr val="FFFFFF"/>
                </a:solidFill>
              </a:defRPr>
            </a:lvl8pPr>
            <a:lvl9pPr lvl="8">
              <a:spcBef>
                <a:spcPts val="0"/>
              </a:spcBef>
              <a:spcAft>
                <a:spcPts val="0"/>
              </a:spcAft>
              <a:buClr>
                <a:srgbClr val="FFFFFF"/>
              </a:buClr>
              <a:buSzPts val="3600"/>
              <a:buNone/>
              <a:defRPr>
                <a:solidFill>
                  <a:srgbClr val="FFFFFF"/>
                </a:solidFill>
              </a:defRPr>
            </a:lvl9pPr>
          </a:lstStyle>
          <a:p>
            <a:endParaRPr/>
          </a:p>
        </p:txBody>
      </p:sp>
      <p:sp>
        <p:nvSpPr>
          <p:cNvPr id="24" name="Google Shape;24;p5"/>
          <p:cNvSpPr txBox="1">
            <a:spLocks noGrp="1"/>
          </p:cNvSpPr>
          <p:nvPr>
            <p:ph type="sldNum" idx="12"/>
          </p:nvPr>
        </p:nvSpPr>
        <p:spPr>
          <a:xfrm>
            <a:off x="8556791" y="4749851"/>
            <a:ext cx="548700" cy="393525"/>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5"/>
        <p:cNvGrpSpPr/>
        <p:nvPr/>
      </p:nvGrpSpPr>
      <p:grpSpPr>
        <a:xfrm>
          <a:off x="0" y="0"/>
          <a:ext cx="0" cy="0"/>
          <a:chOff x="0" y="0"/>
          <a:chExt cx="0" cy="0"/>
        </a:xfrm>
      </p:grpSpPr>
      <p:sp>
        <p:nvSpPr>
          <p:cNvPr id="26" name="Google Shape;26;p6"/>
          <p:cNvSpPr txBox="1">
            <a:spLocks noGrp="1"/>
          </p:cNvSpPr>
          <p:nvPr>
            <p:ph type="body" idx="1"/>
          </p:nvPr>
        </p:nvSpPr>
        <p:spPr>
          <a:xfrm>
            <a:off x="457200" y="4406309"/>
            <a:ext cx="8229600" cy="51952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
        <p:nvSpPr>
          <p:cNvPr id="27" name="Google Shape;27;p6"/>
          <p:cNvSpPr txBox="1">
            <a:spLocks noGrp="1"/>
          </p:cNvSpPr>
          <p:nvPr>
            <p:ph type="sldNum" idx="12"/>
          </p:nvPr>
        </p:nvSpPr>
        <p:spPr>
          <a:xfrm>
            <a:off x="8556791" y="4749851"/>
            <a:ext cx="548700" cy="393525"/>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7"/>
          <p:cNvSpPr txBox="1">
            <a:spLocks noGrp="1"/>
          </p:cNvSpPr>
          <p:nvPr>
            <p:ph type="sldNum" idx="12"/>
          </p:nvPr>
        </p:nvSpPr>
        <p:spPr>
          <a:xfrm>
            <a:off x="8556791" y="4749851"/>
            <a:ext cx="548700" cy="393525"/>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2622"/>
            <a:ext cx="82296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FFFFFF"/>
              </a:buClr>
              <a:buSzPts val="3600"/>
              <a:buFont typeface="Calibri"/>
              <a:buNone/>
              <a:defRPr sz="3600" b="1">
                <a:solidFill>
                  <a:srgbClr val="FFFFFF"/>
                </a:solidFill>
                <a:latin typeface="Calibri"/>
                <a:ea typeface="Calibri"/>
                <a:cs typeface="Calibri"/>
                <a:sym typeface="Calibri"/>
              </a:defRPr>
            </a:lvl1pPr>
            <a:lvl2pPr lvl="1">
              <a:spcBef>
                <a:spcPts val="0"/>
              </a:spcBef>
              <a:spcAft>
                <a:spcPts val="0"/>
              </a:spcAft>
              <a:buClr>
                <a:srgbClr val="FFFFFF"/>
              </a:buClr>
              <a:buSzPts val="3600"/>
              <a:buNone/>
              <a:defRPr sz="3600" b="1">
                <a:solidFill>
                  <a:srgbClr val="FFFFFF"/>
                </a:solidFill>
              </a:defRPr>
            </a:lvl2pPr>
            <a:lvl3pPr lvl="2">
              <a:spcBef>
                <a:spcPts val="0"/>
              </a:spcBef>
              <a:spcAft>
                <a:spcPts val="0"/>
              </a:spcAft>
              <a:buClr>
                <a:srgbClr val="FFFFFF"/>
              </a:buClr>
              <a:buSzPts val="3600"/>
              <a:buNone/>
              <a:defRPr sz="3600" b="1">
                <a:solidFill>
                  <a:srgbClr val="FFFFFF"/>
                </a:solidFill>
              </a:defRPr>
            </a:lvl3pPr>
            <a:lvl4pPr lvl="3">
              <a:spcBef>
                <a:spcPts val="0"/>
              </a:spcBef>
              <a:spcAft>
                <a:spcPts val="0"/>
              </a:spcAft>
              <a:buClr>
                <a:srgbClr val="FFFFFF"/>
              </a:buClr>
              <a:buSzPts val="3600"/>
              <a:buNone/>
              <a:defRPr sz="3600" b="1">
                <a:solidFill>
                  <a:srgbClr val="FFFFFF"/>
                </a:solidFill>
              </a:defRPr>
            </a:lvl4pPr>
            <a:lvl5pPr lvl="4">
              <a:spcBef>
                <a:spcPts val="0"/>
              </a:spcBef>
              <a:spcAft>
                <a:spcPts val="0"/>
              </a:spcAft>
              <a:buClr>
                <a:srgbClr val="FFFFFF"/>
              </a:buClr>
              <a:buSzPts val="3600"/>
              <a:buNone/>
              <a:defRPr sz="3600" b="1">
                <a:solidFill>
                  <a:srgbClr val="FFFFFF"/>
                </a:solidFill>
              </a:defRPr>
            </a:lvl5pPr>
            <a:lvl6pPr lvl="5">
              <a:spcBef>
                <a:spcPts val="0"/>
              </a:spcBef>
              <a:spcAft>
                <a:spcPts val="0"/>
              </a:spcAft>
              <a:buClr>
                <a:srgbClr val="FFFFFF"/>
              </a:buClr>
              <a:buSzPts val="3600"/>
              <a:buNone/>
              <a:defRPr sz="3600" b="1">
                <a:solidFill>
                  <a:srgbClr val="FFFFFF"/>
                </a:solidFill>
              </a:defRPr>
            </a:lvl6pPr>
            <a:lvl7pPr lvl="6">
              <a:spcBef>
                <a:spcPts val="0"/>
              </a:spcBef>
              <a:spcAft>
                <a:spcPts val="0"/>
              </a:spcAft>
              <a:buClr>
                <a:srgbClr val="FFFFFF"/>
              </a:buClr>
              <a:buSzPts val="3600"/>
              <a:buNone/>
              <a:defRPr sz="3600" b="1">
                <a:solidFill>
                  <a:srgbClr val="FFFFFF"/>
                </a:solidFill>
              </a:defRPr>
            </a:lvl7pPr>
            <a:lvl8pPr lvl="7">
              <a:spcBef>
                <a:spcPts val="0"/>
              </a:spcBef>
              <a:spcAft>
                <a:spcPts val="0"/>
              </a:spcAft>
              <a:buClr>
                <a:srgbClr val="FFFFFF"/>
              </a:buClr>
              <a:buSzPts val="3600"/>
              <a:buNone/>
              <a:defRPr sz="3600" b="1">
                <a:solidFill>
                  <a:srgbClr val="FFFFFF"/>
                </a:solidFill>
              </a:defRPr>
            </a:lvl8pPr>
            <a:lvl9pPr lvl="8">
              <a:spcBef>
                <a:spcPts val="0"/>
              </a:spcBef>
              <a:spcAft>
                <a:spcPts val="0"/>
              </a:spcAft>
              <a:buClr>
                <a:srgbClr val="FFFFFF"/>
              </a:buClr>
              <a:buSzPts val="3600"/>
              <a:buNone/>
              <a:defRPr sz="3600" b="1">
                <a:solidFill>
                  <a:srgbClr val="FFFFFF"/>
                </a:solidFill>
              </a:defRPr>
            </a:lvl9pPr>
          </a:lstStyle>
          <a:p>
            <a:endParaRPr/>
          </a:p>
        </p:txBody>
      </p:sp>
      <p:sp>
        <p:nvSpPr>
          <p:cNvPr id="7" name="Google Shape;7;p1"/>
          <p:cNvSpPr txBox="1">
            <a:spLocks noGrp="1"/>
          </p:cNvSpPr>
          <p:nvPr>
            <p:ph type="body" idx="1"/>
          </p:nvPr>
        </p:nvSpPr>
        <p:spPr>
          <a:xfrm>
            <a:off x="457200" y="1200150"/>
            <a:ext cx="8229600" cy="32457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66666"/>
              </a:buClr>
              <a:buSzPts val="3000"/>
              <a:buFont typeface="Calibri"/>
              <a:buChar char="●"/>
              <a:defRPr sz="3000">
                <a:solidFill>
                  <a:srgbClr val="666666"/>
                </a:solidFill>
                <a:latin typeface="Calibri"/>
                <a:ea typeface="Calibri"/>
                <a:cs typeface="Calibri"/>
                <a:sym typeface="Calibri"/>
              </a:defRPr>
            </a:lvl1pPr>
            <a:lvl2pPr marL="914400" lvl="1" indent="-381000">
              <a:spcBef>
                <a:spcPts val="0"/>
              </a:spcBef>
              <a:spcAft>
                <a:spcPts val="0"/>
              </a:spcAft>
              <a:buClr>
                <a:srgbClr val="666666"/>
              </a:buClr>
              <a:buSzPts val="2400"/>
              <a:buFont typeface="Calibri"/>
              <a:buChar char="○"/>
              <a:defRPr sz="2400">
                <a:solidFill>
                  <a:srgbClr val="666666"/>
                </a:solidFill>
                <a:latin typeface="Calibri"/>
                <a:ea typeface="Calibri"/>
                <a:cs typeface="Calibri"/>
                <a:sym typeface="Calibri"/>
              </a:defRPr>
            </a:lvl2pPr>
            <a:lvl3pPr marL="1371600" lvl="2" indent="-381000">
              <a:spcBef>
                <a:spcPts val="0"/>
              </a:spcBef>
              <a:spcAft>
                <a:spcPts val="0"/>
              </a:spcAft>
              <a:buClr>
                <a:srgbClr val="666666"/>
              </a:buClr>
              <a:buSzPts val="2400"/>
              <a:buFont typeface="Calibri"/>
              <a:buChar char="○"/>
              <a:defRPr sz="2400">
                <a:solidFill>
                  <a:srgbClr val="666666"/>
                </a:solidFill>
                <a:latin typeface="Calibri"/>
                <a:ea typeface="Calibri"/>
                <a:cs typeface="Calibri"/>
                <a:sym typeface="Calibri"/>
              </a:defRPr>
            </a:lvl3pPr>
            <a:lvl4pPr marL="1828800" lvl="3" indent="-342900">
              <a:spcBef>
                <a:spcPts val="0"/>
              </a:spcBef>
              <a:spcAft>
                <a:spcPts val="0"/>
              </a:spcAft>
              <a:buClr>
                <a:srgbClr val="666666"/>
              </a:buClr>
              <a:buSzPts val="1800"/>
              <a:buFont typeface="Calibri"/>
              <a:buChar char="●"/>
              <a:defRPr sz="1800">
                <a:solidFill>
                  <a:srgbClr val="666666"/>
                </a:solidFill>
                <a:latin typeface="Calibri"/>
                <a:ea typeface="Calibri"/>
                <a:cs typeface="Calibri"/>
                <a:sym typeface="Calibri"/>
              </a:defRPr>
            </a:lvl4pPr>
            <a:lvl5pPr marL="2286000" lvl="4" indent="-342900">
              <a:spcBef>
                <a:spcPts val="0"/>
              </a:spcBef>
              <a:spcAft>
                <a:spcPts val="0"/>
              </a:spcAft>
              <a:buClr>
                <a:srgbClr val="666666"/>
              </a:buClr>
              <a:buSzPts val="1800"/>
              <a:buFont typeface="Calibri"/>
              <a:buChar char="○"/>
              <a:defRPr sz="1800">
                <a:solidFill>
                  <a:srgbClr val="666666"/>
                </a:solidFill>
                <a:latin typeface="Calibri"/>
                <a:ea typeface="Calibri"/>
                <a:cs typeface="Calibri"/>
                <a:sym typeface="Calibri"/>
              </a:defRPr>
            </a:lvl5pPr>
            <a:lvl6pPr marL="2743200" lvl="5" indent="-342900">
              <a:spcBef>
                <a:spcPts val="0"/>
              </a:spcBef>
              <a:spcAft>
                <a:spcPts val="0"/>
              </a:spcAft>
              <a:buClr>
                <a:srgbClr val="666666"/>
              </a:buClr>
              <a:buSzPts val="1800"/>
              <a:buFont typeface="Calibri"/>
              <a:buChar char="■"/>
              <a:defRPr sz="1800">
                <a:solidFill>
                  <a:srgbClr val="666666"/>
                </a:solidFill>
                <a:latin typeface="Calibri"/>
                <a:ea typeface="Calibri"/>
                <a:cs typeface="Calibri"/>
                <a:sym typeface="Calibri"/>
              </a:defRPr>
            </a:lvl6pPr>
            <a:lvl7pPr marL="3200400" lvl="6" indent="-342900">
              <a:spcBef>
                <a:spcPts val="0"/>
              </a:spcBef>
              <a:spcAft>
                <a:spcPts val="0"/>
              </a:spcAft>
              <a:buClr>
                <a:srgbClr val="666666"/>
              </a:buClr>
              <a:buSzPts val="1800"/>
              <a:buFont typeface="Calibri"/>
              <a:buChar char="●"/>
              <a:defRPr sz="1800">
                <a:solidFill>
                  <a:srgbClr val="666666"/>
                </a:solidFill>
                <a:latin typeface="Calibri"/>
                <a:ea typeface="Calibri"/>
                <a:cs typeface="Calibri"/>
                <a:sym typeface="Calibri"/>
              </a:defRPr>
            </a:lvl7pPr>
            <a:lvl8pPr marL="3657600" lvl="7" indent="-342900">
              <a:spcBef>
                <a:spcPts val="0"/>
              </a:spcBef>
              <a:spcAft>
                <a:spcPts val="0"/>
              </a:spcAft>
              <a:buClr>
                <a:srgbClr val="666666"/>
              </a:buClr>
              <a:buSzPts val="1800"/>
              <a:buFont typeface="Calibri"/>
              <a:buChar char="○"/>
              <a:defRPr sz="1800">
                <a:solidFill>
                  <a:srgbClr val="666666"/>
                </a:solidFill>
                <a:latin typeface="Calibri"/>
                <a:ea typeface="Calibri"/>
                <a:cs typeface="Calibri"/>
                <a:sym typeface="Calibri"/>
              </a:defRPr>
            </a:lvl8pPr>
            <a:lvl9pPr marL="4114800" lvl="8" indent="-342900">
              <a:spcBef>
                <a:spcPts val="0"/>
              </a:spcBef>
              <a:spcAft>
                <a:spcPts val="0"/>
              </a:spcAft>
              <a:buClr>
                <a:srgbClr val="666666"/>
              </a:buClr>
              <a:buSzPts val="1800"/>
              <a:buFont typeface="Calibri"/>
              <a:buChar char="■"/>
              <a:defRPr sz="1800">
                <a:solidFill>
                  <a:srgbClr val="666666"/>
                </a:solidFill>
                <a:latin typeface="Calibri"/>
                <a:ea typeface="Calibri"/>
                <a:cs typeface="Calibri"/>
                <a:sym typeface="Calibri"/>
              </a:defRPr>
            </a:lvl9pPr>
          </a:lstStyle>
          <a:p>
            <a:endParaRPr/>
          </a:p>
        </p:txBody>
      </p:sp>
      <p:sp>
        <p:nvSpPr>
          <p:cNvPr id="8" name="Google Shape;8;p1"/>
          <p:cNvSpPr txBox="1"/>
          <p:nvPr/>
        </p:nvSpPr>
        <p:spPr>
          <a:xfrm>
            <a:off x="1395250" y="4865629"/>
            <a:ext cx="3409200" cy="177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b="1">
                <a:solidFill>
                  <a:srgbClr val="FFFFFF"/>
                </a:solidFill>
              </a:rPr>
              <a:t>Staff Workshop 2015</a:t>
            </a:r>
            <a:endParaRPr b="1">
              <a:solidFill>
                <a:srgbClr val="FFFFFF"/>
              </a:solidFill>
            </a:endParaRPr>
          </a:p>
        </p:txBody>
      </p:sp>
      <p:pic>
        <p:nvPicPr>
          <p:cNvPr id="9" name="Google Shape;9;p1" descr="WRL logo - white with transparent background.png"/>
          <p:cNvPicPr preferRelativeResize="0"/>
          <p:nvPr/>
        </p:nvPicPr>
        <p:blipFill>
          <a:blip r:embed="rId8">
            <a:alphaModFix/>
          </a:blip>
          <a:stretch>
            <a:fillRect/>
          </a:stretch>
        </p:blipFill>
        <p:spPr>
          <a:xfrm>
            <a:off x="7484900" y="4580248"/>
            <a:ext cx="1406602" cy="4684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8"/>
          <p:cNvSpPr txBox="1">
            <a:spLocks noGrp="1"/>
          </p:cNvSpPr>
          <p:nvPr>
            <p:ph type="ctrTitle"/>
          </p:nvPr>
        </p:nvSpPr>
        <p:spPr>
          <a:xfrm>
            <a:off x="559425" y="131559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200">
                <a:solidFill>
                  <a:schemeClr val="dk1"/>
                </a:solidFill>
                <a:latin typeface="Arial"/>
                <a:ea typeface="Arial"/>
                <a:cs typeface="Arial"/>
                <a:sym typeface="Arial"/>
              </a:rPr>
              <a:t>Collaborative Collection Management for Monographs: the White Rose Libraries’ Experience</a:t>
            </a:r>
            <a:endParaRPr/>
          </a:p>
        </p:txBody>
      </p:sp>
      <p:pic>
        <p:nvPicPr>
          <p:cNvPr id="35" name="Google Shape;35;p8" descr="WRL logo - for docs - large.jpg"/>
          <p:cNvPicPr preferRelativeResize="0"/>
          <p:nvPr/>
        </p:nvPicPr>
        <p:blipFill>
          <a:blip r:embed="rId3">
            <a:alphaModFix/>
          </a:blip>
          <a:stretch>
            <a:fillRect/>
          </a:stretch>
        </p:blipFill>
        <p:spPr>
          <a:xfrm>
            <a:off x="704875" y="3247850"/>
            <a:ext cx="3706214" cy="1234200"/>
          </a:xfrm>
          <a:prstGeom prst="rect">
            <a:avLst/>
          </a:prstGeom>
          <a:noFill/>
          <a:ln>
            <a:noFill/>
          </a:ln>
        </p:spPr>
      </p:pic>
      <p:sp>
        <p:nvSpPr>
          <p:cNvPr id="36" name="Google Shape;36;p8"/>
          <p:cNvSpPr txBox="1"/>
          <p:nvPr/>
        </p:nvSpPr>
        <p:spPr>
          <a:xfrm>
            <a:off x="4714350" y="3351925"/>
            <a:ext cx="5282700" cy="123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rgbClr val="666666"/>
                </a:solidFill>
                <a:latin typeface="Calibri"/>
                <a:ea typeface="Calibri"/>
                <a:cs typeface="Calibri"/>
                <a:sym typeface="Calibri"/>
              </a:rPr>
              <a:t>Sarah Thompson - University of York</a:t>
            </a:r>
            <a:endParaRPr sz="1800" dirty="0">
              <a:solidFill>
                <a:srgbClr val="666666"/>
              </a:solidFill>
              <a:latin typeface="Calibri"/>
              <a:ea typeface="Calibri"/>
              <a:cs typeface="Calibri"/>
              <a:sym typeface="Calibri"/>
            </a:endParaRPr>
          </a:p>
          <a:p>
            <a:pPr marL="0" lvl="0" indent="0" algn="l" rtl="0">
              <a:spcBef>
                <a:spcPts val="0"/>
              </a:spcBef>
              <a:spcAft>
                <a:spcPts val="0"/>
              </a:spcAft>
              <a:buNone/>
            </a:pPr>
            <a:r>
              <a:rPr lang="en-GB" sz="1800" dirty="0">
                <a:solidFill>
                  <a:srgbClr val="666666"/>
                </a:solidFill>
                <a:latin typeface="Calibri"/>
                <a:ea typeface="Calibri"/>
                <a:cs typeface="Calibri"/>
                <a:sym typeface="Calibri"/>
              </a:rPr>
              <a:t>Jane Saunders - University of Leeds</a:t>
            </a:r>
            <a:endParaRPr sz="1800" dirty="0">
              <a:solidFill>
                <a:srgbClr val="666666"/>
              </a:solidFill>
              <a:latin typeface="Calibri"/>
              <a:ea typeface="Calibri"/>
              <a:cs typeface="Calibri"/>
              <a:sym typeface="Calibri"/>
            </a:endParaRPr>
          </a:p>
          <a:p>
            <a:pPr marL="0" lvl="0" indent="0" algn="l" rtl="0">
              <a:spcBef>
                <a:spcPts val="0"/>
              </a:spcBef>
              <a:spcAft>
                <a:spcPts val="0"/>
              </a:spcAft>
              <a:buNone/>
            </a:pPr>
            <a:endParaRPr sz="800" dirty="0">
              <a:solidFill>
                <a:srgbClr val="666666"/>
              </a:solidFill>
              <a:latin typeface="Calibri"/>
              <a:ea typeface="Calibri"/>
              <a:cs typeface="Calibri"/>
              <a:sym typeface="Calibri"/>
            </a:endParaRPr>
          </a:p>
          <a:p>
            <a:pPr marL="0" lvl="0" indent="0" algn="l" rtl="0">
              <a:spcBef>
                <a:spcPts val="0"/>
              </a:spcBef>
              <a:spcAft>
                <a:spcPts val="0"/>
              </a:spcAft>
              <a:buNone/>
            </a:pPr>
            <a:r>
              <a:rPr lang="en-GB" sz="1800" dirty="0">
                <a:solidFill>
                  <a:srgbClr val="666666"/>
                </a:solidFill>
                <a:latin typeface="Calibri"/>
                <a:ea typeface="Calibri"/>
                <a:cs typeface="Calibri"/>
                <a:sym typeface="Calibri"/>
              </a:rPr>
              <a:t>Print Archive Network Forum, January 2021</a:t>
            </a:r>
            <a:endParaRPr sz="1800" dirty="0">
              <a:solidFill>
                <a:srgbClr val="666666"/>
              </a:solidFill>
              <a:latin typeface="Calibri"/>
              <a:ea typeface="Calibri"/>
              <a:cs typeface="Calibri"/>
              <a:sym typeface="Calibri"/>
            </a:endParaRPr>
          </a:p>
          <a:p>
            <a:pPr marL="0" marR="0" lvl="0" indent="0" algn="l" rtl="0">
              <a:lnSpc>
                <a:spcPct val="100000"/>
              </a:lnSpc>
              <a:spcBef>
                <a:spcPts val="0"/>
              </a:spcBef>
              <a:spcAft>
                <a:spcPts val="0"/>
              </a:spcAft>
              <a:buNone/>
            </a:pPr>
            <a:endParaRPr sz="3000" dirty="0">
              <a:solidFill>
                <a:srgbClr val="666666"/>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0"/>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txBox="1">
            <a:spLocks noGrp="1"/>
          </p:cNvSpPr>
          <p:nvPr>
            <p:ph type="title"/>
          </p:nvPr>
        </p:nvSpPr>
        <p:spPr>
          <a:xfrm>
            <a:off x="0" y="-14431"/>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Retention Commitments</a:t>
            </a:r>
            <a:endParaRPr dirty="0">
              <a:solidFill>
                <a:srgbClr val="FFFFFF"/>
              </a:solidFill>
            </a:endParaRPr>
          </a:p>
        </p:txBody>
      </p:sp>
      <p:pic>
        <p:nvPicPr>
          <p:cNvPr id="144" name="Google Shape;144;p20"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pic>
        <p:nvPicPr>
          <p:cNvPr id="3" name="Picture 2"/>
          <p:cNvPicPr>
            <a:picLocks noChangeAspect="1"/>
          </p:cNvPicPr>
          <p:nvPr/>
        </p:nvPicPr>
        <p:blipFill rotWithShape="1">
          <a:blip r:embed="rId4"/>
          <a:srcRect l="12360" t="13435" r="16812" b="19388"/>
          <a:stretch/>
        </p:blipFill>
        <p:spPr>
          <a:xfrm>
            <a:off x="755576" y="1032672"/>
            <a:ext cx="7427168" cy="3960440"/>
          </a:xfrm>
          <a:prstGeom prst="rect">
            <a:avLst/>
          </a:prstGeom>
          <a:ln>
            <a:solidFill>
              <a:schemeClr val="tx1"/>
            </a:solidFill>
          </a:ln>
        </p:spPr>
      </p:pic>
    </p:spTree>
    <p:extLst>
      <p:ext uri="{BB962C8B-B14F-4D97-AF65-F5344CB8AC3E}">
        <p14:creationId xmlns:p14="http://schemas.microsoft.com/office/powerpoint/2010/main" val="2248483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0"/>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txBox="1">
            <a:spLocks noGrp="1"/>
          </p:cNvSpPr>
          <p:nvPr>
            <p:ph type="title"/>
          </p:nvPr>
        </p:nvSpPr>
        <p:spPr>
          <a:xfrm>
            <a:off x="0" y="-14431"/>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Retention Commitments</a:t>
            </a:r>
            <a:endParaRPr dirty="0">
              <a:solidFill>
                <a:srgbClr val="FFFFFF"/>
              </a:solidFill>
            </a:endParaRPr>
          </a:p>
        </p:txBody>
      </p:sp>
      <p:pic>
        <p:nvPicPr>
          <p:cNvPr id="144" name="Google Shape;144;p20"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sp>
        <p:nvSpPr>
          <p:cNvPr id="2" name="TextBox 1"/>
          <p:cNvSpPr txBox="1"/>
          <p:nvPr/>
        </p:nvSpPr>
        <p:spPr>
          <a:xfrm>
            <a:off x="1475656" y="1635646"/>
            <a:ext cx="5760640" cy="2246769"/>
          </a:xfrm>
          <a:prstGeom prst="rect">
            <a:avLst/>
          </a:prstGeom>
          <a:blipFill>
            <a:blip r:embed="rId4"/>
            <a:tile tx="0" ty="0" sx="100000" sy="100000" flip="none" algn="tl"/>
          </a:blipFill>
          <a:ln>
            <a:solidFill>
              <a:schemeClr val="accent1"/>
            </a:solidFill>
          </a:ln>
        </p:spPr>
        <p:txBody>
          <a:bodyPr wrap="square" rtlCol="0">
            <a:spAutoFit/>
          </a:bodyPr>
          <a:lstStyle/>
          <a:p>
            <a:pPr fontAlgn="base"/>
            <a:r>
              <a:rPr lang="en-US" dirty="0"/>
              <a:t>As a minimum, the following should be used:  </a:t>
            </a:r>
          </a:p>
          <a:p>
            <a:pPr fontAlgn="base"/>
            <a:r>
              <a:rPr lang="en-US" dirty="0"/>
              <a:t>583 </a:t>
            </a:r>
          </a:p>
          <a:p>
            <a:pPr fontAlgn="base"/>
            <a:r>
              <a:rPr lang="en-US" dirty="0"/>
              <a:t>$a retention statement  </a:t>
            </a:r>
          </a:p>
          <a:p>
            <a:pPr fontAlgn="base"/>
            <a:r>
              <a:rPr lang="en-US" dirty="0"/>
              <a:t>$c review date, in </a:t>
            </a:r>
            <a:r>
              <a:rPr lang="en-US" dirty="0" err="1"/>
              <a:t>yyyymm</a:t>
            </a:r>
            <a:r>
              <a:rPr lang="en-US" dirty="0"/>
              <a:t>, or </a:t>
            </a:r>
            <a:r>
              <a:rPr lang="en-US" dirty="0" err="1"/>
              <a:t>yyyy</a:t>
            </a:r>
            <a:r>
              <a:rPr lang="en-US" dirty="0"/>
              <a:t>  </a:t>
            </a:r>
          </a:p>
          <a:p>
            <a:pPr fontAlgn="base"/>
            <a:r>
              <a:rPr lang="en-US" dirty="0"/>
              <a:t>$5 library’s international MARC code  </a:t>
            </a:r>
          </a:p>
          <a:p>
            <a:pPr fontAlgn="base"/>
            <a:r>
              <a:rPr lang="en-US" dirty="0"/>
              <a:t>Example: 583 $</a:t>
            </a:r>
            <a:r>
              <a:rPr lang="en-US" dirty="0" err="1"/>
              <a:t>aNBK</a:t>
            </a:r>
            <a:r>
              <a:rPr lang="en-US" dirty="0"/>
              <a:t>-R $c202104 $5UkShU Would describe an item designated for retention by the University of Sheffield, with a review date of April 2021.  </a:t>
            </a:r>
          </a:p>
          <a:p>
            <a:pPr fontAlgn="base"/>
            <a:r>
              <a:rPr lang="en-US" dirty="0"/>
              <a:t>To indicate an item held in perpetuity libraries may use a </a:t>
            </a:r>
            <a:r>
              <a:rPr lang="en-US" dirty="0" err="1"/>
              <a:t>yyyy</a:t>
            </a:r>
            <a:r>
              <a:rPr lang="en-US" dirty="0"/>
              <a:t> date of 9999.</a:t>
            </a:r>
          </a:p>
        </p:txBody>
      </p:sp>
    </p:spTree>
    <p:extLst>
      <p:ext uri="{BB962C8B-B14F-4D97-AF65-F5344CB8AC3E}">
        <p14:creationId xmlns:p14="http://schemas.microsoft.com/office/powerpoint/2010/main" val="149132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1"/>
          <p:cNvSpPr txBox="1">
            <a:spLocks noGrp="1"/>
          </p:cNvSpPr>
          <p:nvPr>
            <p:ph type="title"/>
          </p:nvPr>
        </p:nvSpPr>
        <p:spPr>
          <a:xfrm>
            <a:off x="457200" y="-22625"/>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Final Thoughts</a:t>
            </a:r>
            <a:endParaRPr>
              <a:solidFill>
                <a:srgbClr val="FFFFFF"/>
              </a:solidFill>
            </a:endParaRPr>
          </a:p>
        </p:txBody>
      </p:sp>
      <p:pic>
        <p:nvPicPr>
          <p:cNvPr id="151" name="Google Shape;151;p21"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sp>
        <p:nvSpPr>
          <p:cNvPr id="152" name="Google Shape;152;p21"/>
          <p:cNvSpPr txBox="1"/>
          <p:nvPr/>
        </p:nvSpPr>
        <p:spPr>
          <a:xfrm>
            <a:off x="2612675" y="1572525"/>
            <a:ext cx="5990100" cy="2858100"/>
          </a:xfrm>
          <a:prstGeom prst="rect">
            <a:avLst/>
          </a:prstGeom>
          <a:noFill/>
          <a:ln>
            <a:noFill/>
          </a:ln>
        </p:spPr>
        <p:txBody>
          <a:bodyPr spcFirstLastPara="1" wrap="square" lIns="91425" tIns="91425" rIns="91425" bIns="91425" anchor="t" anchorCtr="0">
            <a:noAutofit/>
          </a:bodyPr>
          <a:lstStyle/>
          <a:p>
            <a:pPr marL="457200" lvl="0" indent="-419100" algn="l" rtl="0">
              <a:spcBef>
                <a:spcPts val="0"/>
              </a:spcBef>
              <a:spcAft>
                <a:spcPts val="0"/>
              </a:spcAft>
              <a:buClr>
                <a:srgbClr val="666666"/>
              </a:buClr>
              <a:buSzPts val="3000"/>
              <a:buFont typeface="Calibri"/>
              <a:buChar char="●"/>
            </a:pPr>
            <a:r>
              <a:rPr lang="en-GB" sz="3000">
                <a:solidFill>
                  <a:srgbClr val="666666"/>
                </a:solidFill>
                <a:latin typeface="Calibri"/>
                <a:ea typeface="Calibri"/>
                <a:cs typeface="Calibri"/>
                <a:sym typeface="Calibri"/>
              </a:rPr>
              <a:t>A national distributed collection - worth exploring?</a:t>
            </a:r>
            <a:endParaRPr sz="3000">
              <a:solidFill>
                <a:srgbClr val="666666"/>
              </a:solidFill>
              <a:latin typeface="Calibri"/>
              <a:ea typeface="Calibri"/>
              <a:cs typeface="Calibri"/>
              <a:sym typeface="Calibri"/>
            </a:endParaRPr>
          </a:p>
          <a:p>
            <a:pPr marL="457200" lvl="0" indent="-419100" algn="l" rtl="0">
              <a:spcBef>
                <a:spcPts val="0"/>
              </a:spcBef>
              <a:spcAft>
                <a:spcPts val="0"/>
              </a:spcAft>
              <a:buClr>
                <a:srgbClr val="666666"/>
              </a:buClr>
              <a:buSzPts val="3000"/>
              <a:buFont typeface="Calibri"/>
              <a:buChar char="●"/>
            </a:pPr>
            <a:r>
              <a:rPr lang="en-GB" sz="3000">
                <a:solidFill>
                  <a:srgbClr val="666666"/>
                </a:solidFill>
                <a:latin typeface="Calibri"/>
                <a:ea typeface="Calibri"/>
                <a:cs typeface="Calibri"/>
                <a:sym typeface="Calibri"/>
              </a:rPr>
              <a:t>Different options and models possible</a:t>
            </a:r>
            <a:endParaRPr sz="3000">
              <a:solidFill>
                <a:srgbClr val="666666"/>
              </a:solidFill>
              <a:latin typeface="Calibri"/>
              <a:ea typeface="Calibri"/>
              <a:cs typeface="Calibri"/>
              <a:sym typeface="Calibri"/>
            </a:endParaRPr>
          </a:p>
        </p:txBody>
      </p:sp>
      <p:pic>
        <p:nvPicPr>
          <p:cNvPr id="153" name="Google Shape;153;p21"/>
          <p:cNvPicPr preferRelativeResize="0"/>
          <p:nvPr/>
        </p:nvPicPr>
        <p:blipFill>
          <a:blip r:embed="rId4">
            <a:alphaModFix/>
          </a:blip>
          <a:stretch>
            <a:fillRect/>
          </a:stretch>
        </p:blipFill>
        <p:spPr>
          <a:xfrm>
            <a:off x="257225" y="1087900"/>
            <a:ext cx="2145475" cy="3643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457200" y="992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pic>
        <p:nvPicPr>
          <p:cNvPr id="42" name="Google Shape;42;p9"/>
          <p:cNvPicPr preferRelativeResize="0"/>
          <p:nvPr/>
        </p:nvPicPr>
        <p:blipFill>
          <a:blip r:embed="rId3">
            <a:alphaModFix/>
          </a:blip>
          <a:stretch>
            <a:fillRect/>
          </a:stretch>
        </p:blipFill>
        <p:spPr>
          <a:xfrm>
            <a:off x="1934075" y="204613"/>
            <a:ext cx="4933950" cy="1609725"/>
          </a:xfrm>
          <a:prstGeom prst="rect">
            <a:avLst/>
          </a:prstGeom>
          <a:noFill/>
          <a:ln>
            <a:noFill/>
          </a:ln>
        </p:spPr>
      </p:pic>
      <p:pic>
        <p:nvPicPr>
          <p:cNvPr id="43" name="Google Shape;43;p9"/>
          <p:cNvPicPr preferRelativeResize="0"/>
          <p:nvPr/>
        </p:nvPicPr>
        <p:blipFill>
          <a:blip r:embed="rId4">
            <a:alphaModFix/>
          </a:blip>
          <a:stretch>
            <a:fillRect/>
          </a:stretch>
        </p:blipFill>
        <p:spPr>
          <a:xfrm>
            <a:off x="790575" y="1977788"/>
            <a:ext cx="7562850" cy="2657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0"/>
          <p:cNvSpPr txBox="1">
            <a:spLocks noGrp="1"/>
          </p:cNvSpPr>
          <p:nvPr>
            <p:ph type="title"/>
          </p:nvPr>
        </p:nvSpPr>
        <p:spPr>
          <a:xfrm>
            <a:off x="179512" y="176994"/>
            <a:ext cx="7354800" cy="767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solidFill>
                  <a:schemeClr val="lt1"/>
                </a:solidFill>
              </a:rPr>
              <a:t>The White Rose Collaboration</a:t>
            </a:r>
            <a:endParaRPr dirty="0">
              <a:solidFill>
                <a:schemeClr val="lt1"/>
              </a:solidFill>
            </a:endParaRPr>
          </a:p>
        </p:txBody>
      </p:sp>
      <p:pic>
        <p:nvPicPr>
          <p:cNvPr id="51" name="Google Shape;51;p10"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sp>
        <p:nvSpPr>
          <p:cNvPr id="6" name="Shape 98"/>
          <p:cNvSpPr txBox="1"/>
          <p:nvPr/>
        </p:nvSpPr>
        <p:spPr>
          <a:xfrm>
            <a:off x="2873175" y="2625050"/>
            <a:ext cx="3623400" cy="745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a:t>Institutional Repository</a:t>
            </a:r>
            <a:endParaRPr/>
          </a:p>
          <a:p>
            <a:pPr marL="0" lvl="0" indent="0" algn="ctr" rtl="0">
              <a:spcBef>
                <a:spcPts val="0"/>
              </a:spcBef>
              <a:spcAft>
                <a:spcPts val="0"/>
              </a:spcAft>
              <a:buNone/>
            </a:pPr>
            <a:r>
              <a:rPr lang="en-US"/>
              <a:t>White Rose Research Online</a:t>
            </a:r>
            <a:endParaRPr/>
          </a:p>
          <a:p>
            <a:pPr marL="0" lvl="0" indent="0" algn="ctr">
              <a:spcBef>
                <a:spcPts val="0"/>
              </a:spcBef>
              <a:spcAft>
                <a:spcPts val="0"/>
              </a:spcAft>
              <a:buNone/>
            </a:pPr>
            <a:r>
              <a:rPr lang="en-US"/>
              <a:t>White Rose Etheses Online</a:t>
            </a:r>
            <a:endParaRPr/>
          </a:p>
        </p:txBody>
      </p:sp>
      <p:sp>
        <p:nvSpPr>
          <p:cNvPr id="7" name="Shape 99"/>
          <p:cNvSpPr/>
          <p:nvPr/>
        </p:nvSpPr>
        <p:spPr>
          <a:xfrm>
            <a:off x="3264250" y="2391350"/>
            <a:ext cx="2894700" cy="1212900"/>
          </a:xfrm>
          <a:prstGeom prst="ellipse">
            <a:avLst/>
          </a:prstGeom>
          <a:noFill/>
          <a:ln w="28575" cap="flat" cmpd="sng">
            <a:solidFill>
              <a:schemeClr val="accent1">
                <a:lumMod val="75000"/>
              </a:schemeClr>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100"/>
          <p:cNvSpPr/>
          <p:nvPr/>
        </p:nvSpPr>
        <p:spPr>
          <a:xfrm>
            <a:off x="309200" y="1808150"/>
            <a:ext cx="2894700" cy="888300"/>
          </a:xfrm>
          <a:prstGeom prst="ellipse">
            <a:avLst/>
          </a:prstGeom>
          <a:noFill/>
          <a:ln w="28575" cap="flat" cmpd="sng">
            <a:solidFill>
              <a:schemeClr val="accent1">
                <a:lumMod val="75000"/>
              </a:schemeClr>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101"/>
          <p:cNvSpPr txBox="1"/>
          <p:nvPr/>
        </p:nvSpPr>
        <p:spPr>
          <a:xfrm>
            <a:off x="531350" y="1879550"/>
            <a:ext cx="2450400" cy="7455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US" dirty="0"/>
              <a:t>Staff Development</a:t>
            </a:r>
            <a:endParaRPr dirty="0"/>
          </a:p>
        </p:txBody>
      </p:sp>
      <p:sp>
        <p:nvSpPr>
          <p:cNvPr id="10" name="Shape 102"/>
          <p:cNvSpPr/>
          <p:nvPr/>
        </p:nvSpPr>
        <p:spPr>
          <a:xfrm>
            <a:off x="253750" y="3205400"/>
            <a:ext cx="2894700" cy="888300"/>
          </a:xfrm>
          <a:prstGeom prst="ellipse">
            <a:avLst/>
          </a:prstGeom>
          <a:noFill/>
          <a:ln w="28575" cap="flat" cmpd="sng">
            <a:solidFill>
              <a:schemeClr val="accent1">
                <a:lumMod val="75000"/>
              </a:schemeClr>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03"/>
          <p:cNvSpPr txBox="1"/>
          <p:nvPr/>
        </p:nvSpPr>
        <p:spPr>
          <a:xfrm>
            <a:off x="572950" y="3245000"/>
            <a:ext cx="2256300" cy="8487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US"/>
              <a:t>White Rose Universities Press</a:t>
            </a:r>
            <a:endParaRPr/>
          </a:p>
        </p:txBody>
      </p:sp>
      <p:sp>
        <p:nvSpPr>
          <p:cNvPr id="12" name="Shape 104"/>
          <p:cNvSpPr/>
          <p:nvPr/>
        </p:nvSpPr>
        <p:spPr>
          <a:xfrm>
            <a:off x="5755650" y="3510050"/>
            <a:ext cx="2894700" cy="888300"/>
          </a:xfrm>
          <a:prstGeom prst="ellipse">
            <a:avLst/>
          </a:prstGeom>
          <a:noFill/>
          <a:ln w="28575" cap="flat" cmpd="sng">
            <a:solidFill>
              <a:schemeClr val="accent1">
                <a:lumMod val="75000"/>
              </a:schemeClr>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05"/>
          <p:cNvSpPr/>
          <p:nvPr/>
        </p:nvSpPr>
        <p:spPr>
          <a:xfrm>
            <a:off x="5900125" y="1825725"/>
            <a:ext cx="2894700" cy="888300"/>
          </a:xfrm>
          <a:prstGeom prst="ellipse">
            <a:avLst/>
          </a:prstGeom>
          <a:noFill/>
          <a:ln w="28575" cap="flat" cmpd="sng">
            <a:solidFill>
              <a:schemeClr val="accent1">
                <a:lumMod val="75000"/>
              </a:schemeClr>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06"/>
          <p:cNvSpPr txBox="1"/>
          <p:nvPr/>
        </p:nvSpPr>
        <p:spPr>
          <a:xfrm>
            <a:off x="6219325" y="1889150"/>
            <a:ext cx="2256300" cy="888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t>Collaborative Collection Management</a:t>
            </a:r>
            <a:endParaRPr/>
          </a:p>
        </p:txBody>
      </p:sp>
      <p:sp>
        <p:nvSpPr>
          <p:cNvPr id="15" name="Shape 107"/>
          <p:cNvSpPr/>
          <p:nvPr/>
        </p:nvSpPr>
        <p:spPr>
          <a:xfrm>
            <a:off x="5842950" y="3252350"/>
            <a:ext cx="2720100" cy="1403700"/>
          </a:xfrm>
          <a:prstGeom prst="mathMultiply">
            <a:avLst>
              <a:gd name="adj1" fmla="val 23520"/>
            </a:avLst>
          </a:prstGeom>
          <a:gradFill>
            <a:gsLst>
              <a:gs pos="0">
                <a:srgbClr val="F5D0D0"/>
              </a:gs>
              <a:gs pos="100000">
                <a:srgbClr val="D96868"/>
              </a:gs>
            </a:gsLst>
            <a:lin ang="5400012" scaled="0"/>
          </a:gra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08"/>
          <p:cNvSpPr txBox="1"/>
          <p:nvPr/>
        </p:nvSpPr>
        <p:spPr>
          <a:xfrm>
            <a:off x="6003500" y="3510050"/>
            <a:ext cx="2256300" cy="8883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US"/>
              <a:t>Inter-Library Lending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0"/>
          <p:cNvSpPr txBox="1">
            <a:spLocks noGrp="1"/>
          </p:cNvSpPr>
          <p:nvPr>
            <p:ph type="title"/>
          </p:nvPr>
        </p:nvSpPr>
        <p:spPr>
          <a:xfrm>
            <a:off x="0" y="113644"/>
            <a:ext cx="7354800" cy="767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solidFill>
                  <a:schemeClr val="lt1"/>
                </a:solidFill>
              </a:rPr>
              <a:t>Collection Collaboration Drivers</a:t>
            </a:r>
            <a:endParaRPr dirty="0">
              <a:solidFill>
                <a:schemeClr val="lt1"/>
              </a:solidFill>
            </a:endParaRPr>
          </a:p>
        </p:txBody>
      </p:sp>
      <p:sp>
        <p:nvSpPr>
          <p:cNvPr id="50" name="Google Shape;50;p10"/>
          <p:cNvSpPr txBox="1">
            <a:spLocks noGrp="1"/>
          </p:cNvSpPr>
          <p:nvPr>
            <p:ph type="body" idx="1"/>
          </p:nvPr>
        </p:nvSpPr>
        <p:spPr>
          <a:xfrm>
            <a:off x="457200" y="1200150"/>
            <a:ext cx="8229600" cy="3145500"/>
          </a:xfrm>
          <a:prstGeom prst="rect">
            <a:avLst/>
          </a:prstGeom>
        </p:spPr>
        <p:txBody>
          <a:bodyPr spcFirstLastPara="1" wrap="square" lIns="91425" tIns="91425" rIns="91425" bIns="91425" anchor="t" anchorCtr="0">
            <a:noAutofit/>
          </a:bodyPr>
          <a:lstStyle/>
          <a:p>
            <a:pPr lvl="0" indent="-381000">
              <a:spcBef>
                <a:spcPts val="480"/>
              </a:spcBef>
              <a:buSzPts val="2400"/>
              <a:buChar char="•"/>
            </a:pPr>
            <a:r>
              <a:rPr lang="en-GB" sz="2400" dirty="0"/>
              <a:t>Collection space and preservation </a:t>
            </a:r>
          </a:p>
          <a:p>
            <a:pPr lvl="0" indent="-381000">
              <a:spcBef>
                <a:spcPts val="0"/>
              </a:spcBef>
              <a:buSzPts val="2400"/>
              <a:buChar char="•"/>
            </a:pPr>
            <a:r>
              <a:rPr lang="en-GB" sz="2400" dirty="0"/>
              <a:t>Understanding strengths and weaknesses  - Copac Collection Management Tool / </a:t>
            </a:r>
            <a:r>
              <a:rPr lang="en-GB" sz="2400" dirty="0" err="1"/>
              <a:t>Jisc</a:t>
            </a:r>
            <a:r>
              <a:rPr lang="en-GB" sz="2400" dirty="0"/>
              <a:t> Library Hub </a:t>
            </a:r>
          </a:p>
          <a:p>
            <a:pPr lvl="0" indent="-381000">
              <a:spcBef>
                <a:spcPts val="0"/>
              </a:spcBef>
              <a:buSzPts val="2400"/>
              <a:buChar char="•"/>
            </a:pPr>
            <a:r>
              <a:rPr lang="en-GB" sz="2400" dirty="0"/>
              <a:t>Understanding collection overlap - </a:t>
            </a:r>
            <a:r>
              <a:rPr lang="en-GB" sz="2400" dirty="0" err="1"/>
              <a:t>GreenGlass</a:t>
            </a:r>
            <a:endParaRPr sz="2400" dirty="0"/>
          </a:p>
        </p:txBody>
      </p:sp>
      <p:pic>
        <p:nvPicPr>
          <p:cNvPr id="51" name="Google Shape;51;p10"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spTree>
    <p:extLst>
      <p:ext uri="{BB962C8B-B14F-4D97-AF65-F5344CB8AC3E}">
        <p14:creationId xmlns:p14="http://schemas.microsoft.com/office/powerpoint/2010/main" val="321358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2"/>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2"/>
          <p:cNvSpPr txBox="1">
            <a:spLocks noGrp="1"/>
          </p:cNvSpPr>
          <p:nvPr>
            <p:ph type="title"/>
          </p:nvPr>
        </p:nvSpPr>
        <p:spPr>
          <a:xfrm>
            <a:off x="457200" y="-22625"/>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What did we find?</a:t>
            </a:r>
            <a:endParaRPr>
              <a:solidFill>
                <a:srgbClr val="FFFFFF"/>
              </a:solidFill>
            </a:endParaRPr>
          </a:p>
        </p:txBody>
      </p:sp>
      <p:sp>
        <p:nvSpPr>
          <p:cNvPr id="66" name="Google Shape;66;p12"/>
          <p:cNvSpPr txBox="1">
            <a:spLocks noGrp="1"/>
          </p:cNvSpPr>
          <p:nvPr>
            <p:ph type="body" idx="1"/>
          </p:nvPr>
        </p:nvSpPr>
        <p:spPr>
          <a:xfrm>
            <a:off x="457200" y="1919975"/>
            <a:ext cx="8229600" cy="22383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a:p>
        </p:txBody>
      </p:sp>
      <p:pic>
        <p:nvPicPr>
          <p:cNvPr id="67" name="Google Shape;67;p12"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sp>
        <p:nvSpPr>
          <p:cNvPr id="68" name="Google Shape;68;p12"/>
          <p:cNvSpPr txBox="1"/>
          <p:nvPr/>
        </p:nvSpPr>
        <p:spPr>
          <a:xfrm>
            <a:off x="457200" y="1262275"/>
            <a:ext cx="7970700" cy="360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Clr>
                <a:schemeClr val="dk1"/>
              </a:buClr>
              <a:buSzPts val="1100"/>
              <a:buFont typeface="Arial"/>
              <a:buNone/>
            </a:pPr>
            <a:r>
              <a:rPr lang="en-GB" sz="2400">
                <a:solidFill>
                  <a:schemeClr val="dk1"/>
                </a:solidFill>
              </a:rPr>
              <a:t>1,971,001 title sets, with surprisingly little overlap</a:t>
            </a:r>
            <a:endParaRPr/>
          </a:p>
        </p:txBody>
      </p:sp>
      <p:pic>
        <p:nvPicPr>
          <p:cNvPr id="69" name="Google Shape;69;p12"/>
          <p:cNvPicPr preferRelativeResize="0"/>
          <p:nvPr/>
        </p:nvPicPr>
        <p:blipFill>
          <a:blip r:embed="rId4">
            <a:alphaModFix/>
          </a:blip>
          <a:stretch>
            <a:fillRect/>
          </a:stretch>
        </p:blipFill>
        <p:spPr>
          <a:xfrm>
            <a:off x="0" y="1852979"/>
            <a:ext cx="9143999" cy="2180492"/>
          </a:xfrm>
          <a:prstGeom prst="rect">
            <a:avLst/>
          </a:prstGeom>
          <a:noFill/>
          <a:ln>
            <a:noFill/>
          </a:ln>
        </p:spPr>
      </p:pic>
      <p:sp>
        <p:nvSpPr>
          <p:cNvPr id="70" name="Google Shape;70;p12"/>
          <p:cNvSpPr txBox="1"/>
          <p:nvPr/>
        </p:nvSpPr>
        <p:spPr>
          <a:xfrm>
            <a:off x="3490950" y="4606025"/>
            <a:ext cx="3033600" cy="20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
        <p:nvSpPr>
          <p:cNvPr id="71" name="Google Shape;71;p12"/>
          <p:cNvSpPr txBox="1"/>
          <p:nvPr/>
        </p:nvSpPr>
        <p:spPr>
          <a:xfrm>
            <a:off x="581100" y="4158275"/>
            <a:ext cx="8353500" cy="457500"/>
          </a:xfrm>
          <a:prstGeom prst="rect">
            <a:avLst/>
          </a:prstGeom>
          <a:noFill/>
          <a:ln>
            <a:noFill/>
          </a:ln>
        </p:spPr>
        <p:txBody>
          <a:bodyPr spcFirstLastPara="1" wrap="square" lIns="91425" tIns="91425" rIns="91425" bIns="91425" anchor="t" anchorCtr="0">
            <a:noAutofit/>
          </a:bodyPr>
          <a:lstStyle/>
          <a:p>
            <a:pPr marL="0" lvl="0" indent="457200" algn="l" rtl="0">
              <a:spcBef>
                <a:spcPts val="0"/>
              </a:spcBef>
              <a:spcAft>
                <a:spcPts val="0"/>
              </a:spcAft>
              <a:buNone/>
            </a:pPr>
            <a:r>
              <a:rPr lang="en-GB"/>
              <a:t>83% held by 1 library				13% held by 2 libraries				4% held by 3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3"/>
          <p:cNvSpPr txBox="1">
            <a:spLocks noGrp="1"/>
          </p:cNvSpPr>
          <p:nvPr>
            <p:ph type="title"/>
          </p:nvPr>
        </p:nvSpPr>
        <p:spPr>
          <a:xfrm>
            <a:off x="457200" y="-22625"/>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a:solidFill>
                  <a:schemeClr val="lt1"/>
                </a:solidFill>
              </a:rPr>
              <a:t>What did we find?</a:t>
            </a:r>
            <a:endParaRPr>
              <a:solidFill>
                <a:srgbClr val="FFFFFF"/>
              </a:solidFill>
            </a:endParaRPr>
          </a:p>
        </p:txBody>
      </p:sp>
      <p:sp>
        <p:nvSpPr>
          <p:cNvPr id="78" name="Google Shape;78;p13"/>
          <p:cNvSpPr txBox="1">
            <a:spLocks noGrp="1"/>
          </p:cNvSpPr>
          <p:nvPr>
            <p:ph type="body" idx="1"/>
          </p:nvPr>
        </p:nvSpPr>
        <p:spPr>
          <a:xfrm>
            <a:off x="457200" y="1200150"/>
            <a:ext cx="8229600" cy="3145500"/>
          </a:xfrm>
          <a:prstGeom prst="rect">
            <a:avLst/>
          </a:prstGeom>
        </p:spPr>
        <p:txBody>
          <a:bodyPr spcFirstLastPara="1" wrap="square" lIns="91425" tIns="91425" rIns="91425" bIns="91425" anchor="t" anchorCtr="0">
            <a:noAutofit/>
          </a:bodyPr>
          <a:lstStyle/>
          <a:p>
            <a:pPr marL="0" lvl="0" indent="0" algn="l" rtl="0">
              <a:lnSpc>
                <a:spcPct val="115000"/>
              </a:lnSpc>
              <a:spcBef>
                <a:spcPts val="500"/>
              </a:spcBef>
              <a:spcAft>
                <a:spcPts val="0"/>
              </a:spcAft>
              <a:buClr>
                <a:schemeClr val="dk1"/>
              </a:buClr>
              <a:buSzPts val="1100"/>
              <a:buFont typeface="Arial"/>
              <a:buNone/>
            </a:pPr>
            <a:r>
              <a:rPr lang="en-GB" sz="2400">
                <a:solidFill>
                  <a:schemeClr val="dk1"/>
                </a:solidFill>
                <a:latin typeface="Arial"/>
                <a:ea typeface="Arial"/>
                <a:cs typeface="Arial"/>
                <a:sym typeface="Arial"/>
              </a:rPr>
              <a:t>Less surprisingly overlap was in high use titles</a:t>
            </a:r>
            <a:endParaRPr sz="2400">
              <a:solidFill>
                <a:schemeClr val="dk1"/>
              </a:solidFill>
              <a:latin typeface="Arial"/>
              <a:ea typeface="Arial"/>
              <a:cs typeface="Arial"/>
              <a:sym typeface="Arial"/>
            </a:endParaRPr>
          </a:p>
          <a:p>
            <a:pPr marL="0" lvl="0" indent="0" algn="l" rtl="0">
              <a:spcBef>
                <a:spcPts val="600"/>
              </a:spcBef>
              <a:spcAft>
                <a:spcPts val="0"/>
              </a:spcAft>
              <a:buNone/>
            </a:pPr>
            <a:endParaRPr/>
          </a:p>
        </p:txBody>
      </p:sp>
      <p:pic>
        <p:nvPicPr>
          <p:cNvPr id="79" name="Google Shape;79;p13"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pic>
        <p:nvPicPr>
          <p:cNvPr id="80" name="Google Shape;80;p13"/>
          <p:cNvPicPr preferRelativeResize="0"/>
          <p:nvPr/>
        </p:nvPicPr>
        <p:blipFill>
          <a:blip r:embed="rId4">
            <a:alphaModFix/>
          </a:blip>
          <a:stretch>
            <a:fillRect/>
          </a:stretch>
        </p:blipFill>
        <p:spPr>
          <a:xfrm>
            <a:off x="1271400" y="3891140"/>
            <a:ext cx="6601200" cy="454510"/>
          </a:xfrm>
          <a:prstGeom prst="rect">
            <a:avLst/>
          </a:prstGeom>
          <a:noFill/>
          <a:ln>
            <a:noFill/>
          </a:ln>
        </p:spPr>
      </p:pic>
      <p:pic>
        <p:nvPicPr>
          <p:cNvPr id="81" name="Google Shape;81;p13"/>
          <p:cNvPicPr preferRelativeResize="0"/>
          <p:nvPr/>
        </p:nvPicPr>
        <p:blipFill>
          <a:blip r:embed="rId5">
            <a:alphaModFix/>
          </a:blip>
          <a:stretch>
            <a:fillRect/>
          </a:stretch>
        </p:blipFill>
        <p:spPr>
          <a:xfrm>
            <a:off x="0" y="2068689"/>
            <a:ext cx="9143998" cy="163477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4"/>
          <p:cNvSpPr txBox="1">
            <a:spLocks noGrp="1"/>
          </p:cNvSpPr>
          <p:nvPr>
            <p:ph type="title"/>
          </p:nvPr>
        </p:nvSpPr>
        <p:spPr>
          <a:xfrm>
            <a:off x="457200" y="9928"/>
            <a:ext cx="8229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2018 </a:t>
            </a:r>
            <a:r>
              <a:rPr lang="en-GB" dirty="0" err="1"/>
              <a:t>GreenGlass</a:t>
            </a:r>
            <a:r>
              <a:rPr lang="en-GB" dirty="0"/>
              <a:t> UK users</a:t>
            </a:r>
            <a:endParaRPr dirty="0">
              <a:solidFill>
                <a:srgbClr val="FFFFFF"/>
              </a:solidFill>
            </a:endParaRPr>
          </a:p>
        </p:txBody>
      </p:sp>
      <p:pic>
        <p:nvPicPr>
          <p:cNvPr id="88" name="Google Shape;88;p14"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sp>
        <p:nvSpPr>
          <p:cNvPr id="89" name="Google Shape;89;p14"/>
          <p:cNvSpPr txBox="1">
            <a:spLocks noGrp="1"/>
          </p:cNvSpPr>
          <p:nvPr>
            <p:ph type="body" idx="1"/>
          </p:nvPr>
        </p:nvSpPr>
        <p:spPr>
          <a:xfrm>
            <a:off x="457200" y="1200150"/>
            <a:ext cx="8229600" cy="3687000"/>
          </a:xfrm>
          <a:prstGeom prst="rect">
            <a:avLst/>
          </a:prstGeom>
          <a:effectLst>
            <a:reflection dist="38100" dir="5400000" fadeDir="5400012" sy="-100000" algn="bl" rotWithShape="0"/>
          </a:effectLst>
        </p:spPr>
        <p:txBody>
          <a:bodyPr spcFirstLastPara="1" wrap="square" lIns="91425" tIns="91425" rIns="91425" bIns="91425" anchor="t" anchorCtr="0">
            <a:noAutofit/>
          </a:bodyPr>
          <a:lstStyle/>
          <a:p>
            <a:pPr marL="0" lvl="0" indent="0" algn="l" rtl="0">
              <a:spcBef>
                <a:spcPts val="600"/>
              </a:spcBef>
              <a:spcAft>
                <a:spcPts val="0"/>
              </a:spcAft>
              <a:buNone/>
            </a:pPr>
            <a:r>
              <a:rPr lang="en-GB"/>
              <a:t>8 UK &amp; Ireland libraries currently have data in GG</a:t>
            </a:r>
            <a:endParaRPr/>
          </a:p>
          <a:p>
            <a:pPr marL="0" lvl="0" indent="0" algn="l" rtl="0">
              <a:spcBef>
                <a:spcPts val="600"/>
              </a:spcBef>
              <a:spcAft>
                <a:spcPts val="0"/>
              </a:spcAft>
              <a:buNone/>
            </a:pPr>
            <a:r>
              <a:rPr lang="en-GB"/>
              <a:t>Across these 8:</a:t>
            </a:r>
            <a:endParaRPr/>
          </a:p>
          <a:p>
            <a:pPr marL="0" lvl="0" indent="0" algn="l" rtl="0">
              <a:spcBef>
                <a:spcPts val="600"/>
              </a:spcBef>
              <a:spcAft>
                <a:spcPts val="0"/>
              </a:spcAft>
              <a:buNone/>
            </a:pPr>
            <a:endParaRPr/>
          </a:p>
        </p:txBody>
      </p:sp>
      <p:sp>
        <p:nvSpPr>
          <p:cNvPr id="90" name="Google Shape;90;p14"/>
          <p:cNvSpPr/>
          <p:nvPr/>
        </p:nvSpPr>
        <p:spPr>
          <a:xfrm>
            <a:off x="1012450" y="2952075"/>
            <a:ext cx="1730700" cy="1355400"/>
          </a:xfrm>
          <a:prstGeom prst="ellipse">
            <a:avLst/>
          </a:prstGeom>
          <a:solidFill>
            <a:srgbClr val="EA99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GB"/>
              <a:t>22% of titles held in more than 20 UK libraries</a:t>
            </a:r>
            <a:endParaRPr/>
          </a:p>
        </p:txBody>
      </p:sp>
      <p:sp>
        <p:nvSpPr>
          <p:cNvPr id="91" name="Google Shape;91;p14"/>
          <p:cNvSpPr/>
          <p:nvPr/>
        </p:nvSpPr>
        <p:spPr>
          <a:xfrm>
            <a:off x="3175925" y="2086675"/>
            <a:ext cx="1649100" cy="1412400"/>
          </a:xfrm>
          <a:prstGeom prst="ellipse">
            <a:avLst/>
          </a:prstGeom>
          <a:solidFill>
            <a:srgbClr val="93C47D"/>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GB"/>
              <a:t>10% of titles have fewer than 2 UK holdings</a:t>
            </a:r>
            <a:endParaRPr/>
          </a:p>
        </p:txBody>
      </p:sp>
      <p:sp>
        <p:nvSpPr>
          <p:cNvPr id="92" name="Google Shape;92;p14"/>
          <p:cNvSpPr/>
          <p:nvPr/>
        </p:nvSpPr>
        <p:spPr>
          <a:xfrm>
            <a:off x="4947575" y="3499075"/>
            <a:ext cx="1730700" cy="1306200"/>
          </a:xfrm>
          <a:prstGeom prst="ellipse">
            <a:avLst/>
          </a:prstGeom>
          <a:solidFill>
            <a:srgbClr val="A4C2F4"/>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GB"/>
              <a:t>40% of titles have zero recorded uses</a:t>
            </a:r>
            <a:endParaRPr/>
          </a:p>
        </p:txBody>
      </p:sp>
      <p:sp>
        <p:nvSpPr>
          <p:cNvPr id="93" name="Google Shape;93;p14"/>
          <p:cNvSpPr/>
          <p:nvPr/>
        </p:nvSpPr>
        <p:spPr>
          <a:xfrm>
            <a:off x="6678275" y="2390550"/>
            <a:ext cx="2008500" cy="1306200"/>
          </a:xfrm>
          <a:prstGeom prst="ellipse">
            <a:avLst/>
          </a:prstGeom>
          <a:solidFill>
            <a:srgbClr val="D5A6BD"/>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en-GB"/>
              <a:t>42% of titles have 3 or more recorded uses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txBox="1">
            <a:spLocks noGrp="1"/>
          </p:cNvSpPr>
          <p:nvPr>
            <p:ph type="title"/>
          </p:nvPr>
        </p:nvSpPr>
        <p:spPr>
          <a:xfrm>
            <a:off x="457200" y="-22625"/>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GB">
                <a:solidFill>
                  <a:schemeClr val="lt1"/>
                </a:solidFill>
              </a:rPr>
              <a:t>The RLUK Collective Collection</a:t>
            </a:r>
            <a:endParaRPr>
              <a:solidFill>
                <a:srgbClr val="FFFFFF"/>
              </a:solidFill>
            </a:endParaRPr>
          </a:p>
        </p:txBody>
      </p:sp>
      <p:pic>
        <p:nvPicPr>
          <p:cNvPr id="100" name="Google Shape;100;p15"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pic>
        <p:nvPicPr>
          <p:cNvPr id="101" name="Google Shape;101;p15"/>
          <p:cNvPicPr preferRelativeResize="0"/>
          <p:nvPr/>
        </p:nvPicPr>
        <p:blipFill>
          <a:blip r:embed="rId4">
            <a:alphaModFix/>
          </a:blip>
          <a:stretch>
            <a:fillRect/>
          </a:stretch>
        </p:blipFill>
        <p:spPr>
          <a:xfrm>
            <a:off x="901175" y="1161076"/>
            <a:ext cx="6584750" cy="3473275"/>
          </a:xfrm>
          <a:prstGeom prst="rect">
            <a:avLst/>
          </a:prstGeom>
          <a:noFill/>
          <a:ln>
            <a:noFill/>
          </a:ln>
        </p:spPr>
      </p:pic>
      <p:sp>
        <p:nvSpPr>
          <p:cNvPr id="102" name="Google Shape;102;p15"/>
          <p:cNvSpPr txBox="1"/>
          <p:nvPr/>
        </p:nvSpPr>
        <p:spPr>
          <a:xfrm>
            <a:off x="438225" y="4690275"/>
            <a:ext cx="8334300" cy="39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rPr>
              <a:t>Strength in Numbers: The Research Libraries UK (RLUK) Collective Collection - OCLC 2016 report</a:t>
            </a:r>
            <a:endParaRPr>
              <a:solidFill>
                <a:schemeClr val="dk1"/>
              </a:solidFill>
            </a:endParaRPr>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9"/>
          <p:cNvSpPr/>
          <p:nvPr/>
        </p:nvSpPr>
        <p:spPr>
          <a:xfrm>
            <a:off x="0" y="0"/>
            <a:ext cx="9144000" cy="944100"/>
          </a:xfrm>
          <a:prstGeom prst="rect">
            <a:avLst/>
          </a:prstGeom>
          <a:solidFill>
            <a:srgbClr val="026683"/>
          </a:solidFill>
          <a:ln w="9525" cap="flat" cmpd="sng">
            <a:solidFill>
              <a:srgbClr val="02668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9"/>
          <p:cNvSpPr txBox="1">
            <a:spLocks noGrp="1"/>
          </p:cNvSpPr>
          <p:nvPr>
            <p:ph type="title"/>
          </p:nvPr>
        </p:nvSpPr>
        <p:spPr>
          <a:xfrm>
            <a:off x="457200" y="-22625"/>
            <a:ext cx="74727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a:t>Where Next?</a:t>
            </a:r>
            <a:endParaRPr dirty="0">
              <a:solidFill>
                <a:srgbClr val="FFFFFF"/>
              </a:solidFill>
            </a:endParaRPr>
          </a:p>
        </p:txBody>
      </p:sp>
      <p:pic>
        <p:nvPicPr>
          <p:cNvPr id="135" name="Google Shape;135;p19" descr="WRL logo - white with transparent background.png"/>
          <p:cNvPicPr preferRelativeResize="0"/>
          <p:nvPr/>
        </p:nvPicPr>
        <p:blipFill>
          <a:blip r:embed="rId3">
            <a:alphaModFix/>
          </a:blip>
          <a:stretch>
            <a:fillRect/>
          </a:stretch>
        </p:blipFill>
        <p:spPr>
          <a:xfrm>
            <a:off x="6584049" y="88572"/>
            <a:ext cx="2303150" cy="766950"/>
          </a:xfrm>
          <a:prstGeom prst="rect">
            <a:avLst/>
          </a:prstGeom>
          <a:noFill/>
          <a:ln>
            <a:noFill/>
          </a:ln>
        </p:spPr>
      </p:pic>
      <p:pic>
        <p:nvPicPr>
          <p:cNvPr id="136" name="Google Shape;136;p19"/>
          <p:cNvPicPr preferRelativeResize="0"/>
          <p:nvPr/>
        </p:nvPicPr>
        <p:blipFill>
          <a:blip r:embed="rId4">
            <a:alphaModFix/>
          </a:blip>
          <a:stretch>
            <a:fillRect/>
          </a:stretch>
        </p:blipFill>
        <p:spPr>
          <a:xfrm>
            <a:off x="1698550" y="1005550"/>
            <a:ext cx="5535832" cy="3894599"/>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4C567A2D451840A1A3172B79D13EA9" ma:contentTypeVersion="11" ma:contentTypeDescription="Create a new document." ma:contentTypeScope="" ma:versionID="b4dcfdc51a8c78423c900d45af99671e">
  <xsd:schema xmlns:xsd="http://www.w3.org/2001/XMLSchema" xmlns:xs="http://www.w3.org/2001/XMLSchema" xmlns:p="http://schemas.microsoft.com/office/2006/metadata/properties" xmlns:ns3="e3060dd4-3e4f-4fe5-b88f-a928187c0acd" xmlns:ns4="1366faf1-a34f-495a-a47c-445217ffe5b3" targetNamespace="http://schemas.microsoft.com/office/2006/metadata/properties" ma:root="true" ma:fieldsID="988c79f6c350f2b664ce738e545b38f3" ns3:_="" ns4:_="">
    <xsd:import namespace="e3060dd4-3e4f-4fe5-b88f-a928187c0acd"/>
    <xsd:import namespace="1366faf1-a34f-495a-a47c-445217ffe5b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060dd4-3e4f-4fe5-b88f-a928187c0a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66faf1-a34f-495a-a47c-445217ffe5b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F8143E-BDAB-4D58-B3C6-59B250ACA6D7}">
  <ds:schemaRefs>
    <ds:schemaRef ds:uri="http://schemas.microsoft.com/sharepoint/v3/contenttype/forms"/>
  </ds:schemaRefs>
</ds:datastoreItem>
</file>

<file path=customXml/itemProps2.xml><?xml version="1.0" encoding="utf-8"?>
<ds:datastoreItem xmlns:ds="http://schemas.openxmlformats.org/officeDocument/2006/customXml" ds:itemID="{E1E80D59-FFAC-4714-976E-AC6341C5C334}">
  <ds:schemaRefs>
    <ds:schemaRef ds:uri="http://schemas.microsoft.com/office/2006/metadata/properties"/>
    <ds:schemaRef ds:uri="http://purl.org/dc/dcmitype/"/>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1366faf1-a34f-495a-a47c-445217ffe5b3"/>
    <ds:schemaRef ds:uri="e3060dd4-3e4f-4fe5-b88f-a928187c0acd"/>
    <ds:schemaRef ds:uri="http://www.w3.org/XML/1998/namespace"/>
  </ds:schemaRefs>
</ds:datastoreItem>
</file>

<file path=customXml/itemProps3.xml><?xml version="1.0" encoding="utf-8"?>
<ds:datastoreItem xmlns:ds="http://schemas.openxmlformats.org/officeDocument/2006/customXml" ds:itemID="{1BE72552-DA8D-4B2C-8A47-C7F55FB464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060dd4-3e4f-4fe5-b88f-a928187c0acd"/>
    <ds:schemaRef ds:uri="1366faf1-a34f-495a-a47c-445217ffe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TotalTime>
  <Words>692</Words>
  <Application>Microsoft Office PowerPoint</Application>
  <PresentationFormat>On-screen Show (16:9)</PresentationFormat>
  <Paragraphs>71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Simple Light</vt:lpstr>
      <vt:lpstr>Collaborative Collection Management for Monographs: the White Rose Libraries’ Experience</vt:lpstr>
      <vt:lpstr>PowerPoint Presentation</vt:lpstr>
      <vt:lpstr>The White Rose Collaboration</vt:lpstr>
      <vt:lpstr>Collection Collaboration Drivers</vt:lpstr>
      <vt:lpstr>What did we find?</vt:lpstr>
      <vt:lpstr>What did we find?</vt:lpstr>
      <vt:lpstr>2018 GreenGlass UK users</vt:lpstr>
      <vt:lpstr>The RLUK Collective Collection</vt:lpstr>
      <vt:lpstr>Where Next?</vt:lpstr>
      <vt:lpstr>Retention Commitments</vt:lpstr>
      <vt:lpstr>Retention Commitments</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Collection Management for Monographs: the White Rose Libraries’ Experience</dc:title>
  <dc:creator>Jane Saunders</dc:creator>
  <cp:lastModifiedBy>Matthew Revitt</cp:lastModifiedBy>
  <cp:revision>164</cp:revision>
  <dcterms:modified xsi:type="dcterms:W3CDTF">2021-01-20T14:38:40Z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0x010100DB4C567A2D451840A1A3172B79D13EA9</vt:lpwstr>
  </property>
</Properties>
</file>