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oboto" panose="020B0604020202020204" charset="0"/>
      <p:regular r:id="rId12"/>
      <p:bold r:id="rId13"/>
      <p:italic r:id="rId14"/>
      <p:boldItalic r:id="rId15"/>
    </p:embeddedFont>
    <p:embeddedFont>
      <p:font typeface="Calibri" panose="020F050202020403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10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26"/>
      </p:cViewPr>
      <p:guideLst>
        <p:guide orient="horz" pos="1620"/>
        <p:guide pos="2880"/>
        <p:guide pos="10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1018197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chcollab.org/summit/lifecycle-document"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cchcollab.org/summit"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docs.google.com/spreadsheets/d/1r5SMBedS1dpNxF67ao_dCNm8Ny6foRS8ZKG9F0FJmOQ/edit?usp=sharing"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None/>
            </a:pPr>
            <a:endParaRPr>
              <a:solidFill>
                <a:schemeClr val="dk1"/>
              </a:solidFill>
            </a:endParaRPr>
          </a:p>
        </p:txBody>
      </p:sp>
    </p:spTree>
    <p:extLst>
      <p:ext uri="{BB962C8B-B14F-4D97-AF65-F5344CB8AC3E}">
        <p14:creationId xmlns:p14="http://schemas.microsoft.com/office/powerpoint/2010/main" val="800111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0c225369cc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0c225369c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HEATHER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Exactly Two years ago at PAN, we announced the CDL, CRL &amp; HathiTrust collaboration and our plan to build on work by the shared print community to improve the infrastructure supporting shared print. </a:t>
            </a:r>
            <a:endParaRPr>
              <a:solidFill>
                <a:schemeClr val="dk1"/>
              </a:solidFill>
            </a:endParaRPr>
          </a:p>
          <a:p>
            <a:pPr marL="457200" lvl="0" indent="-298450" algn="l" rtl="0">
              <a:lnSpc>
                <a:spcPct val="115000"/>
              </a:lnSpc>
              <a:spcBef>
                <a:spcPts val="0"/>
              </a:spcBef>
              <a:spcAft>
                <a:spcPts val="0"/>
              </a:spcAft>
              <a:buClr>
                <a:srgbClr val="222222"/>
              </a:buClr>
              <a:buSzPts val="1100"/>
              <a:buChar char="●"/>
            </a:pPr>
            <a:r>
              <a:rPr lang="en">
                <a:solidFill>
                  <a:schemeClr val="dk1"/>
                </a:solidFill>
              </a:rPr>
              <a:t>Our vision for our collaboration is that the future of print collections is shared.</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Our goal is to gather the threads of the broader community’s considerable efforts around shared print, and to advance shared print’s transition to a new phase of integration and interoperability, one of which that has shared print embedded into the collection lifecycle.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Since then, our collaboration has been extremely busing working on bringing this vision forward</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r>
              <a:rPr lang="en">
                <a:solidFill>
                  <a:schemeClr val="dk1"/>
                </a:solidFill>
                <a:highlight>
                  <a:srgbClr val="FFFF00"/>
                </a:highlight>
              </a:rPr>
              <a:t>CHAT:</a:t>
            </a:r>
            <a:endParaRPr>
              <a:solidFill>
                <a:schemeClr val="dk1"/>
              </a:solidFill>
              <a:highlight>
                <a:srgbClr val="FFFF00"/>
              </a:highlight>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https://www.cchcollab.org/about</a:t>
            </a:r>
            <a:endParaRPr>
              <a:solidFill>
                <a:schemeClr val="dk1"/>
              </a:solidFill>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531781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0e4dfc1e7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0e4dfc1e7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HEATHER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In 2020, in order to assist the community in building a collective collection that represents the true depth and breadth of our individual collections, we needed comprehensive, actionable data, equitable access to effective tools to use and analyze that data and collective action at scale.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In order to begin to build this knowledge, connect our collections across the ecosystem, and start to embed shared print in the collection lifecycle, our first quick win was to develop the collection comparison tool,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The new collection comparison tool allows us to take print serial and journal holdings data, compare it against shared print commitments across North America, as well as select trusted digital archives (like JSTOR and HathiTrust), in order to make data-driven decisions in managing our collections.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Since it’s launch, the tool has been used by programs and individual libraries to make more informed collection management decisions. </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r>
              <a:rPr lang="en">
                <a:solidFill>
                  <a:schemeClr val="dk1"/>
                </a:solidFill>
                <a:highlight>
                  <a:srgbClr val="FFFF00"/>
                </a:highlight>
              </a:rPr>
              <a:t>CHAT:</a:t>
            </a:r>
            <a:endParaRPr>
              <a:solidFill>
                <a:schemeClr val="dk1"/>
              </a:solidFill>
              <a:highlight>
                <a:srgbClr val="FFFF00"/>
              </a:highlight>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highlight>
                  <a:schemeClr val="lt1"/>
                </a:highlight>
              </a:rPr>
              <a:t>http://papr.crl.edu/tools/compare</a:t>
            </a:r>
            <a:endParaRPr>
              <a:solidFill>
                <a:schemeClr val="dk1"/>
              </a:solidFill>
              <a:highlight>
                <a:schemeClr val="lt1"/>
              </a:highlight>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147811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e4dfc1e7f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0e4dfc1e7f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HEATHER</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Since our founding, the collaboration has also worked on developing the shared print in the collections lifecycle document</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This document envisions how to embed shared print into the collection lifecycle in the areas of selection and acquisition, processing and cataloging, shelving, discovery, resource sharing, and assessment and collection management.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It was developed by working with experts and the broader community to craft a vision of embedding shared print in the collections lifecycle.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For the sake of time, we cannot delve into the document, but encourage you to view it as this presentation continues.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This document represents a first draft of the shared print community's vision for embedding shared print into the collections lifecycle.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Areas of the lifecycle included in this vision are selection and acquisition, processing and cataloging, shelving, discovery, resource sharing, as well as collections assessment, management, and preservation. Woven into all of our thinking about shared print’s role in the lifecycle of collections is the essential lens of diversity, equity, and inclusion.</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The intention of this document is to be a living document. Since it was first posted and shared, it has been updated and commented on by many of you.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We also used this document as a foundation of our first ever CCH Summit which Alison will talk about more in detail.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r>
              <a:rPr lang="en">
                <a:solidFill>
                  <a:schemeClr val="dk1"/>
                </a:solidFill>
                <a:highlight>
                  <a:srgbClr val="FFFF00"/>
                </a:highlight>
              </a:rPr>
              <a:t>CHAT:</a:t>
            </a:r>
            <a:endParaRPr>
              <a:solidFill>
                <a:schemeClr val="dk1"/>
              </a:solidFill>
              <a:highlight>
                <a:srgbClr val="FFFF00"/>
              </a:highlight>
            </a:endParaRPr>
          </a:p>
          <a:p>
            <a:pPr marL="0" lvl="0" indent="0" algn="l" rtl="0">
              <a:lnSpc>
                <a:spcPct val="115000"/>
              </a:lnSpc>
              <a:spcBef>
                <a:spcPts val="0"/>
              </a:spcBef>
              <a:spcAft>
                <a:spcPts val="0"/>
              </a:spcAft>
              <a:buNone/>
            </a:pPr>
            <a:r>
              <a:rPr lang="en" u="sng">
                <a:solidFill>
                  <a:schemeClr val="hlink"/>
                </a:solidFill>
                <a:highlight>
                  <a:schemeClr val="lt1"/>
                </a:highlight>
                <a:hlinkClick r:id="rId3"/>
              </a:rPr>
              <a:t>https://www.cchcollab.org/summit/lifecycle-document</a:t>
            </a:r>
            <a:r>
              <a:rPr lang="en">
                <a:solidFill>
                  <a:schemeClr val="dk1"/>
                </a:solidFill>
                <a:highlight>
                  <a:schemeClr val="lt1"/>
                </a:highlight>
              </a:rPr>
              <a:t> </a:t>
            </a:r>
            <a:endParaRPr>
              <a:solidFill>
                <a:schemeClr val="dk1"/>
              </a:solidFill>
              <a:highlight>
                <a:schemeClr val="lt1"/>
              </a:highlight>
            </a:endParaRPr>
          </a:p>
          <a:p>
            <a:pPr marL="457200" lvl="0" indent="-298450" algn="l" rtl="0">
              <a:lnSpc>
                <a:spcPct val="115000"/>
              </a:lnSpc>
              <a:spcBef>
                <a:spcPts val="0"/>
              </a:spcBef>
              <a:spcAft>
                <a:spcPts val="0"/>
              </a:spcAft>
              <a:buClr>
                <a:schemeClr val="dk1"/>
              </a:buClr>
              <a:buSzPts val="1100"/>
              <a:buChar char="●"/>
            </a:pPr>
            <a:endParaRPr>
              <a:solidFill>
                <a:schemeClr val="dk1"/>
              </a:solidFill>
            </a:endParaRPr>
          </a:p>
        </p:txBody>
      </p:sp>
    </p:spTree>
    <p:extLst>
      <p:ext uri="{BB962C8B-B14F-4D97-AF65-F5344CB8AC3E}">
        <p14:creationId xmlns:p14="http://schemas.microsoft.com/office/powerpoint/2010/main" val="4249136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0e4dfc1e7f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0e4dfc1e7f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ALISON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The Summit was focused on bringing people together to  </a:t>
            </a:r>
            <a:r>
              <a:rPr lang="en">
                <a:solidFill>
                  <a:schemeClr val="dk1"/>
                </a:solidFill>
                <a:highlight>
                  <a:srgbClr val="FFFFFF"/>
                </a:highlight>
              </a:rPr>
              <a:t>learn more about what libraries have accomplished in shared print, the future we all envision, and opportunities for us all to consider ways shared print services, programs, and technologies can develop </a:t>
            </a:r>
            <a:endParaRPr>
              <a:solidFill>
                <a:schemeClr val="dk1"/>
              </a:solidFill>
              <a:highlight>
                <a:srgbClr val="FFFFFF"/>
              </a:highlight>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The goals were to: </a:t>
            </a:r>
            <a:endParaRPr>
              <a:solidFill>
                <a:schemeClr val="dk1"/>
              </a:solidFill>
            </a:endParaRPr>
          </a:p>
          <a:p>
            <a:pPr marL="914400" lvl="1" indent="-298450" algn="l" rtl="0">
              <a:lnSpc>
                <a:spcPct val="115000"/>
              </a:lnSpc>
              <a:spcBef>
                <a:spcPts val="0"/>
              </a:spcBef>
              <a:spcAft>
                <a:spcPts val="0"/>
              </a:spcAft>
              <a:buClr>
                <a:schemeClr val="dk1"/>
              </a:buClr>
              <a:buSzPts val="1100"/>
              <a:buChar char="○"/>
            </a:pPr>
            <a:r>
              <a:rPr lang="en">
                <a:solidFill>
                  <a:schemeClr val="dk1"/>
                </a:solidFill>
              </a:rPr>
              <a:t>Bring together library technology and service providers and shared print community members to build a common understanding of needs around the shared print lifecycle, in essence, connect the lifecycle pieces to actual tools and functionality</a:t>
            </a:r>
            <a:endParaRPr>
              <a:solidFill>
                <a:schemeClr val="dk1"/>
              </a:solidFill>
            </a:endParaRPr>
          </a:p>
          <a:p>
            <a:pPr marL="914400" lvl="1" indent="-298450" algn="l" rtl="0">
              <a:lnSpc>
                <a:spcPct val="115000"/>
              </a:lnSpc>
              <a:spcBef>
                <a:spcPts val="0"/>
              </a:spcBef>
              <a:spcAft>
                <a:spcPts val="0"/>
              </a:spcAft>
              <a:buClr>
                <a:schemeClr val="dk1"/>
              </a:buClr>
              <a:buSzPts val="1100"/>
              <a:buChar char="○"/>
            </a:pPr>
            <a:r>
              <a:rPr lang="en">
                <a:solidFill>
                  <a:schemeClr val="dk1"/>
                </a:solidFill>
              </a:rPr>
              <a:t>Cultivate a greater sense of community </a:t>
            </a:r>
            <a:endParaRPr>
              <a:solidFill>
                <a:schemeClr val="dk1"/>
              </a:solidFill>
            </a:endParaRPr>
          </a:p>
          <a:p>
            <a:pPr marL="914400" lvl="1" indent="-298450" algn="l" rtl="0">
              <a:lnSpc>
                <a:spcPct val="115000"/>
              </a:lnSpc>
              <a:spcBef>
                <a:spcPts val="0"/>
              </a:spcBef>
              <a:spcAft>
                <a:spcPts val="0"/>
              </a:spcAft>
              <a:buClr>
                <a:schemeClr val="dk1"/>
              </a:buClr>
              <a:buSzPts val="1100"/>
              <a:buChar char="○"/>
            </a:pPr>
            <a:r>
              <a:rPr lang="en">
                <a:solidFill>
                  <a:schemeClr val="dk1"/>
                </a:solidFill>
              </a:rPr>
              <a:t>Clarify the role that library technology and service providers play in </a:t>
            </a:r>
            <a:r>
              <a:rPr lang="en">
                <a:solidFill>
                  <a:srgbClr val="212121"/>
                </a:solidFill>
              </a:rPr>
              <a:t>embedding shared print within the lifecycle of library collections</a:t>
            </a:r>
            <a:r>
              <a:rPr lang="en">
                <a:solidFill>
                  <a:schemeClr val="dk1"/>
                </a:solidFill>
              </a:rPr>
              <a:t>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Our hope was that attendees would walk away with:</a:t>
            </a:r>
            <a:endParaRPr>
              <a:solidFill>
                <a:schemeClr val="dk1"/>
              </a:solidFill>
            </a:endParaRPr>
          </a:p>
          <a:p>
            <a:pPr marL="914400" lvl="1" indent="-298450" algn="l" rtl="0">
              <a:lnSpc>
                <a:spcPct val="115000"/>
              </a:lnSpc>
              <a:spcBef>
                <a:spcPts val="0"/>
              </a:spcBef>
              <a:spcAft>
                <a:spcPts val="0"/>
              </a:spcAft>
              <a:buClr>
                <a:schemeClr val="dk1"/>
              </a:buClr>
              <a:buSzPts val="1100"/>
              <a:buChar char="○"/>
            </a:pPr>
            <a:r>
              <a:rPr lang="en">
                <a:solidFill>
                  <a:schemeClr val="dk1"/>
                </a:solidFill>
              </a:rPr>
              <a:t>Tangible ideas from library technology and service providers and the community on how to better-integrate shared print into products and programs</a:t>
            </a:r>
            <a:endParaRPr>
              <a:solidFill>
                <a:schemeClr val="dk1"/>
              </a:solidFill>
            </a:endParaRPr>
          </a:p>
          <a:p>
            <a:pPr marL="914400" lvl="1" indent="-298450" algn="l" rtl="0">
              <a:lnSpc>
                <a:spcPct val="115000"/>
              </a:lnSpc>
              <a:spcBef>
                <a:spcPts val="0"/>
              </a:spcBef>
              <a:spcAft>
                <a:spcPts val="0"/>
              </a:spcAft>
              <a:buClr>
                <a:schemeClr val="dk1"/>
              </a:buClr>
              <a:buSzPts val="1100"/>
              <a:buChar char="○"/>
            </a:pPr>
            <a:r>
              <a:rPr lang="en">
                <a:solidFill>
                  <a:schemeClr val="dk1"/>
                </a:solidFill>
              </a:rPr>
              <a:t>An outline of prioritized needs (some that fall to library technology and service providers and others that will fall to the shared print community) that can be used to guide future work of the collaboration and others </a:t>
            </a:r>
            <a:endParaRPr>
              <a:solidFill>
                <a:schemeClr val="dk1"/>
              </a:solidFill>
            </a:endParaRPr>
          </a:p>
          <a:p>
            <a:pPr marL="457200" lvl="0" indent="0" algn="l" rtl="0">
              <a:lnSpc>
                <a:spcPct val="115000"/>
              </a:lnSpc>
              <a:spcBef>
                <a:spcPts val="0"/>
              </a:spcBef>
              <a:spcAft>
                <a:spcPts val="0"/>
              </a:spcAft>
              <a:buNone/>
            </a:pPr>
            <a:endParaRPr>
              <a:solidFill>
                <a:schemeClr val="dk1"/>
              </a:solidFill>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16254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0e4dfc1e7f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0e4dfc1e7f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solidFill>
                  <a:schemeClr val="dk1"/>
                </a:solidFill>
              </a:rPr>
              <a:t>ALISON</a:t>
            </a:r>
            <a:endParaRPr sz="1200">
              <a:solidFill>
                <a:schemeClr val="dk1"/>
              </a:solidFill>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rPr>
              <a:t>In order to have broad perspective from shared print leaders, we invited delegations from the federation-level shared print organizations - the Rosemont Shared Print Alliance and the Partnership for Shared Book Collections. </a:t>
            </a:r>
            <a:endParaRPr sz="1200">
              <a:solidFill>
                <a:schemeClr val="dk1"/>
              </a:solidFill>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rPr>
              <a:t>We also invited delegations from library service and technology providers who have the expertise, capacity, and influence to shape the infrastructure of our future. Technology service provider delegations came from a wide spectrum of commercial companies, non-profit organizations, library collaborations, and the space in between those categories. </a:t>
            </a:r>
            <a:endParaRPr sz="1200">
              <a:solidFill>
                <a:schemeClr val="dk1"/>
              </a:solidFill>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rPr>
              <a:t>When we developed the initial vision for shared print in the collections lifecycle that Heather discussed earlier, we drew upon the expertise of library expert practitioners from across the domains we mapped for the lifecycle: from cataloging, to resource sharing, to shelving and storage, and other domains of library services. We invited these experts as well to the summit to bring their subject-area expertise and experience in interrogating and refining that vision originally. </a:t>
            </a:r>
            <a:endParaRPr sz="1200">
              <a:solidFill>
                <a:schemeClr val="dk1"/>
              </a:solidFill>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rPr>
              <a:t>Finally, we distributed an at large invitation to the Print Archive Network listserv.</a:t>
            </a:r>
            <a:endParaRPr sz="1200">
              <a:solidFill>
                <a:schemeClr val="dk1"/>
              </a:solidFill>
            </a:endParaRPr>
          </a:p>
          <a:p>
            <a:pPr marL="457200" lvl="0" indent="-298450" algn="l" rtl="0">
              <a:lnSpc>
                <a:spcPct val="115000"/>
              </a:lnSpc>
              <a:spcBef>
                <a:spcPts val="0"/>
              </a:spcBef>
              <a:spcAft>
                <a:spcPts val="0"/>
              </a:spcAft>
              <a:buClr>
                <a:schemeClr val="dk1"/>
              </a:buClr>
              <a:buSzPts val="1100"/>
              <a:buChar char="●"/>
            </a:pPr>
            <a:r>
              <a:rPr lang="en" sz="1200">
                <a:solidFill>
                  <a:schemeClr val="dk1"/>
                </a:solidFill>
              </a:rPr>
              <a:t>Overall, there were over 90 individuals who participated across the two days of the summit. Part of the strength of the summit ended up being this diversity of experience among the participants. As noted earlier, one of the goals of the summit was to spark unexpected partnerships and, certainly, the composition of individuals and organizations talking and ideating together felt different and new. </a:t>
            </a:r>
            <a:endParaRPr sz="1200">
              <a:solidFill>
                <a:schemeClr val="dk1"/>
              </a:solidFill>
            </a:endParaRPr>
          </a:p>
        </p:txBody>
      </p:sp>
    </p:spTree>
    <p:extLst>
      <p:ext uri="{BB962C8B-B14F-4D97-AF65-F5344CB8AC3E}">
        <p14:creationId xmlns:p14="http://schemas.microsoft.com/office/powerpoint/2010/main" val="3932482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0e4dfc1e7f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0e4dfc1e7f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solidFill>
                  <a:schemeClr val="dk1"/>
                </a:solidFill>
                <a:highlight>
                  <a:schemeClr val="lt1"/>
                </a:highlight>
              </a:rPr>
              <a:t>ALISON</a:t>
            </a:r>
            <a:endParaRPr sz="1200">
              <a:solidFill>
                <a:schemeClr val="dk1"/>
              </a:solidFill>
              <a:highlight>
                <a:schemeClr val="lt1"/>
              </a:highlight>
            </a:endParaRPr>
          </a:p>
          <a:p>
            <a:pPr marL="0" lvl="0" indent="0" algn="l" rtl="0">
              <a:lnSpc>
                <a:spcPct val="115000"/>
              </a:lnSpc>
              <a:spcBef>
                <a:spcPts val="0"/>
              </a:spcBef>
              <a:spcAft>
                <a:spcPts val="0"/>
              </a:spcAft>
              <a:buNone/>
            </a:pPr>
            <a:endParaRPr sz="1200">
              <a:solidFill>
                <a:schemeClr val="dk1"/>
              </a:solidFill>
              <a:highlight>
                <a:schemeClr val="lt1"/>
              </a:highlight>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The summit was intentionally structured to be a cumulative experience, with each component leading into and building on the next. </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We began with a session on the current status of shared print which then led into an analysis of how shared print is currently embedded in the lifecycle of collections and the momentum and potential for shifting and expanding our focus in that lifecycle. </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With those contextualizing pieces in place, all delegations - both both technology and service provider and shared print federations - contributed lightning presentations following a format of “what, so what, and now what” to describe their areas of focus in the lifecycle and potential areas of growth to further embed shared print. This allowed attendees and delegates themselves to begin to map the landscape of current and potential work. </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A panel of experts responded to the preceding sessions to begin conversation with summit attendees around “what’s not being addressed” - what our gaps. </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All of this culminated at the end of the second day with expressions of action and learning where we took our discussions and began to shape them into tangible next steps to operationalize the vision. </a:t>
            </a:r>
            <a:endParaRPr sz="1200">
              <a:solidFill>
                <a:schemeClr val="dk1"/>
              </a:solidFill>
            </a:endParaRPr>
          </a:p>
          <a:p>
            <a:pPr marL="0" lvl="0" indent="0" algn="l" rtl="0">
              <a:lnSpc>
                <a:spcPct val="115000"/>
              </a:lnSpc>
              <a:spcBef>
                <a:spcPts val="0"/>
              </a:spcBef>
              <a:spcAft>
                <a:spcPts val="0"/>
              </a:spcAft>
              <a:buNone/>
            </a:pP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p:txBody>
      </p:sp>
    </p:spTree>
    <p:extLst>
      <p:ext uri="{BB962C8B-B14F-4D97-AF65-F5344CB8AC3E}">
        <p14:creationId xmlns:p14="http://schemas.microsoft.com/office/powerpoint/2010/main" val="1103076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0e4dfc1e7f_0_2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0e4dfc1e7f_0_2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rPr>
              <a:t>ALISON </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Themes from the summit spanned the need to pursue shared, open standards and targeted metadata improvement to investing greater resources earlier in the lifecycle, to the overall need to overcome organizational and functional-area silos to reach effective and sustainable solutions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We concluded the two-day summit with expressions of learning and action. Delegations were asked to definitely participate in this and then there was also an opportunity for other attendees or individuals from delegations to make their expressions. The general outline and aim of doing was:</a:t>
            </a:r>
            <a:endParaRPr sz="1200">
              <a:solidFill>
                <a:schemeClr val="dk1"/>
              </a:solidFill>
            </a:endParaRPr>
          </a:p>
          <a:p>
            <a:pPr marL="914400" lvl="0" indent="-298450" algn="l" rtl="0">
              <a:lnSpc>
                <a:spcPct val="115000"/>
              </a:lnSpc>
              <a:spcBef>
                <a:spcPts val="0"/>
              </a:spcBef>
              <a:spcAft>
                <a:spcPts val="0"/>
              </a:spcAft>
              <a:buClr>
                <a:schemeClr val="dk1"/>
              </a:buClr>
              <a:buSzPts val="1100"/>
              <a:buChar char="●"/>
            </a:pPr>
            <a:r>
              <a:rPr lang="en">
                <a:solidFill>
                  <a:schemeClr val="dk1"/>
                </a:solidFill>
              </a:rPr>
              <a:t>Meant to reinforce the goals of the summit</a:t>
            </a:r>
            <a:endParaRPr>
              <a:solidFill>
                <a:schemeClr val="dk1"/>
              </a:solidFill>
            </a:endParaRPr>
          </a:p>
          <a:p>
            <a:pPr marL="914400" lvl="0" indent="-298450" algn="l" rtl="0">
              <a:lnSpc>
                <a:spcPct val="115000"/>
              </a:lnSpc>
              <a:spcBef>
                <a:spcPts val="0"/>
              </a:spcBef>
              <a:spcAft>
                <a:spcPts val="0"/>
              </a:spcAft>
              <a:buClr>
                <a:schemeClr val="dk1"/>
              </a:buClr>
              <a:buSzPts val="1100"/>
              <a:buChar char="●"/>
            </a:pPr>
            <a:r>
              <a:rPr lang="en">
                <a:solidFill>
                  <a:schemeClr val="dk1"/>
                </a:solidFill>
              </a:rPr>
              <a:t>Expressions of learning we wanted to reflect and highlight our active engagement with and openness to learning from one another during the summit</a:t>
            </a:r>
            <a:endParaRPr>
              <a:solidFill>
                <a:schemeClr val="dk1"/>
              </a:solidFill>
            </a:endParaRPr>
          </a:p>
          <a:p>
            <a:pPr marL="914400" lvl="0" indent="-298450" algn="l" rtl="0">
              <a:lnSpc>
                <a:spcPct val="115000"/>
              </a:lnSpc>
              <a:spcBef>
                <a:spcPts val="0"/>
              </a:spcBef>
              <a:spcAft>
                <a:spcPts val="0"/>
              </a:spcAft>
              <a:buClr>
                <a:schemeClr val="dk1"/>
              </a:buClr>
              <a:buSzPts val="1100"/>
              <a:buChar char="●"/>
            </a:pPr>
            <a:r>
              <a:rPr lang="en">
                <a:solidFill>
                  <a:schemeClr val="dk1"/>
                </a:solidFill>
              </a:rPr>
              <a:t>Expressions of action we wanted to take all the great discussion that preceded during summit and translate that into tangible, time-bounded outcomes that delegations committed to on behalf of their organizations within</a:t>
            </a:r>
            <a:endParaRPr sz="1200">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At this point, the CCH Collaboration is heavily involved in our next steps related to the Summit.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We have a  communication plan for continuing to disseminate and build on concepts that came out of the summit.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In fact, we have our last webinar next week.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We also plan to coordinate follow-ups on expressions of actions, disseminate high level themes from the summit, and update the lifecycle document.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We are actually not alone in our activities following the Summit and have heard from many attendees that they have actions, outside of the expressions of actions they are working toward.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We are always looking for more ways to increase the opportunities for more individuals and organizations to get involved in our work. </a:t>
            </a:r>
            <a:endParaRPr>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highlight>
                  <a:srgbClr val="FFFF00"/>
                </a:highlight>
              </a:rPr>
              <a:t>CHAT</a:t>
            </a:r>
            <a:r>
              <a:rPr lang="en" sz="1200">
                <a:solidFill>
                  <a:schemeClr val="dk1"/>
                </a:solidFill>
              </a:rPr>
              <a:t>:</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Please see “After the Summit” on </a:t>
            </a:r>
            <a:r>
              <a:rPr lang="en" sz="1200" u="sng">
                <a:solidFill>
                  <a:schemeClr val="hlink"/>
                </a:solidFill>
                <a:hlinkClick r:id="rId3"/>
              </a:rPr>
              <a:t>https://www.cchcollab.org/summit</a:t>
            </a:r>
            <a:r>
              <a:rPr lang="en" sz="1200">
                <a:solidFill>
                  <a:schemeClr val="dk1"/>
                </a:solidFill>
              </a:rPr>
              <a:t> for folder of summit notes, slides, and other documentation.</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A living tracking sheet has been drafted for the expressions of action: </a:t>
            </a:r>
            <a:r>
              <a:rPr lang="en" sz="1200" u="sng">
                <a:solidFill>
                  <a:schemeClr val="hlink"/>
                </a:solidFill>
                <a:hlinkClick r:id="rId4"/>
              </a:rPr>
              <a:t>https://docs.google.com/spreadsheets/d/1r5SMBedS1dpNxF67ao_dCNm8Ny6foRS8ZKG9F0FJmOQ/edit?usp=sharing</a:t>
            </a:r>
            <a:r>
              <a:rPr lang="en" sz="1200">
                <a:solidFill>
                  <a:schemeClr val="dk1"/>
                </a:solidFill>
              </a:rPr>
              <a:t> </a:t>
            </a:r>
            <a:endParaRPr/>
          </a:p>
        </p:txBody>
      </p:sp>
    </p:spTree>
    <p:extLst>
      <p:ext uri="{BB962C8B-B14F-4D97-AF65-F5344CB8AC3E}">
        <p14:creationId xmlns:p14="http://schemas.microsoft.com/office/powerpoint/2010/main" val="3148869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24e8eb559_2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024e8eb559_2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i="1"/>
              <a:t>Thought we could close with something provocative and simply say we wanted to take our last minutes to hear thoughts from attendees about this concept that was raised. We thought it was valuable to involve as much as the community as possible in these valuable and provocative discussions. </a:t>
            </a:r>
            <a:endParaRPr i="1"/>
          </a:p>
          <a:p>
            <a:pPr marL="0" lvl="0" indent="0" algn="l" rtl="0">
              <a:spcBef>
                <a:spcPts val="0"/>
              </a:spcBef>
              <a:spcAft>
                <a:spcPts val="0"/>
              </a:spcAft>
              <a:buNone/>
            </a:pPr>
            <a:endParaRPr i="1"/>
          </a:p>
          <a:p>
            <a:pPr marL="0" lvl="0" indent="0" algn="l" rtl="0">
              <a:spcBef>
                <a:spcPts val="0"/>
              </a:spcBef>
              <a:spcAft>
                <a:spcPts val="0"/>
              </a:spcAft>
              <a:buNone/>
            </a:pPr>
            <a:r>
              <a:rPr lang="en" i="1"/>
              <a:t>From Alison - maybe get specific in our provocation / questions - like “do you agree that shared print and collective collections are not synonymous terms”; If yes, what is it that we gain by understanding the distinction? (&lt;--LOVE and feel like it could take up all our time so we might not need more!) </a:t>
            </a:r>
            <a:endParaRPr i="1"/>
          </a:p>
          <a:p>
            <a:pPr marL="0" lvl="0" indent="0" algn="l" rtl="0">
              <a:spcBef>
                <a:spcPts val="0"/>
              </a:spcBef>
              <a:spcAft>
                <a:spcPts val="0"/>
              </a:spcAft>
              <a:buNone/>
            </a:pPr>
            <a:endParaRPr i="1"/>
          </a:p>
          <a:p>
            <a:pPr marL="0" lvl="0" indent="0" algn="l" rtl="0">
              <a:spcBef>
                <a:spcPts val="0"/>
              </a:spcBef>
              <a:spcAft>
                <a:spcPts val="0"/>
              </a:spcAft>
              <a:buNone/>
            </a:pPr>
            <a:r>
              <a:rPr lang="en" i="1"/>
              <a:t>We encourage you to come to the watercooler to chat more about this! </a:t>
            </a:r>
            <a:endParaRPr i="1"/>
          </a:p>
        </p:txBody>
      </p:sp>
    </p:spTree>
    <p:extLst>
      <p:ext uri="{BB962C8B-B14F-4D97-AF65-F5344CB8AC3E}">
        <p14:creationId xmlns:p14="http://schemas.microsoft.com/office/powerpoint/2010/main" val="420594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DL, CRL &amp; HT Collaboration Templat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5" name="Google Shape;15;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6" name="Google Shape;16;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1"/>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51" name="Google Shape;5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2"/>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54" name="Google Shape;54;p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55" name="Google Shape;5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1">
  <p:cSld name="CUSTOM">
    <p:spTree>
      <p:nvGrpSpPr>
        <p:cNvPr id="1" name="Shape 56"/>
        <p:cNvGrpSpPr/>
        <p:nvPr/>
      </p:nvGrpSpPr>
      <p:grpSpPr>
        <a:xfrm>
          <a:off x="0" y="0"/>
          <a:ext cx="0" cy="0"/>
          <a:chOff x="0" y="0"/>
          <a:chExt cx="0" cy="0"/>
        </a:xfrm>
      </p:grpSpPr>
      <p:sp>
        <p:nvSpPr>
          <p:cNvPr id="57" name="Google Shape;57;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1">
  <p:cSld name="TITLE_AND_BODY_1">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6" name="Google Shape;26;p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0" name="Google Shape;30;p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8" name="Google Shape;38;p8"/>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9" name="Google Shape;39;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3"/>
        <p:cNvGrpSpPr/>
        <p:nvPr/>
      </p:nvGrpSpPr>
      <p:grpSpPr>
        <a:xfrm>
          <a:off x="0" y="0"/>
          <a:ext cx="0" cy="0"/>
          <a:chOff x="0" y="0"/>
          <a:chExt cx="0" cy="0"/>
        </a:xfrm>
      </p:grpSpPr>
      <p:sp>
        <p:nvSpPr>
          <p:cNvPr id="44" name="Google Shape;44;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10"/>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46" name="Google Shape;46;p10"/>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7" name="Google Shape;47;p10"/>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5">
            <a:alphaModFix/>
          </a:blip>
          <a:stretch>
            <a:fillRect/>
          </a:stretch>
        </p:blipFill>
        <p:spPr>
          <a:xfrm>
            <a:off x="2534400" y="4207425"/>
            <a:ext cx="4075200" cy="783675"/>
          </a:xfrm>
          <a:prstGeom prst="rect">
            <a:avLst/>
          </a:prstGeom>
          <a:noFill/>
          <a:ln>
            <a:noFill/>
          </a:ln>
        </p:spPr>
      </p:pic>
      <p:cxnSp>
        <p:nvCxnSpPr>
          <p:cNvPr id="10" name="Google Shape;10;p1"/>
          <p:cNvCxnSpPr/>
          <p:nvPr/>
        </p:nvCxnSpPr>
        <p:spPr>
          <a:xfrm rot="10800000" flipH="1">
            <a:off x="-12000" y="360000"/>
            <a:ext cx="9168000" cy="12000"/>
          </a:xfrm>
          <a:prstGeom prst="straightConnector1">
            <a:avLst/>
          </a:prstGeom>
          <a:noFill/>
          <a:ln w="28575" cap="flat" cmpd="sng">
            <a:solidFill>
              <a:schemeClr val="accent1"/>
            </a:solidFill>
            <a:prstDash val="solid"/>
            <a:round/>
            <a:headEnd type="none" w="med" len="med"/>
            <a:tailEnd type="none" w="med" len="med"/>
          </a:ln>
        </p:spPr>
      </p:cxnSp>
      <p:cxnSp>
        <p:nvCxnSpPr>
          <p:cNvPr id="11" name="Google Shape;11;p1"/>
          <p:cNvCxnSpPr/>
          <p:nvPr/>
        </p:nvCxnSpPr>
        <p:spPr>
          <a:xfrm rot="10800000" flipH="1">
            <a:off x="-12000" y="274975"/>
            <a:ext cx="9168000" cy="12000"/>
          </a:xfrm>
          <a:prstGeom prst="straightConnector1">
            <a:avLst/>
          </a:prstGeom>
          <a:noFill/>
          <a:ln w="28575" cap="flat" cmpd="sng">
            <a:solidFill>
              <a:srgbClr val="3C78D8"/>
            </a:solidFill>
            <a:prstDash val="solid"/>
            <a:round/>
            <a:headEnd type="none" w="med" len="med"/>
            <a:tailEnd type="none" w="med" len="med"/>
          </a:ln>
        </p:spPr>
      </p:cxnSp>
      <p:cxnSp>
        <p:nvCxnSpPr>
          <p:cNvPr id="12" name="Google Shape;12;p1"/>
          <p:cNvCxnSpPr/>
          <p:nvPr/>
        </p:nvCxnSpPr>
        <p:spPr>
          <a:xfrm rot="10800000" flipH="1">
            <a:off x="-12000" y="189950"/>
            <a:ext cx="9168000" cy="12000"/>
          </a:xfrm>
          <a:prstGeom prst="straightConnector1">
            <a:avLst/>
          </a:prstGeom>
          <a:noFill/>
          <a:ln w="28575" cap="flat" cmpd="sng">
            <a:solidFill>
              <a:srgbClr val="1155CC"/>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5"/>
          <p:cNvSpPr txBox="1">
            <a:spLocks noGrp="1"/>
          </p:cNvSpPr>
          <p:nvPr>
            <p:ph type="ctrTitle"/>
          </p:nvPr>
        </p:nvSpPr>
        <p:spPr>
          <a:xfrm>
            <a:off x="311700" y="629500"/>
            <a:ext cx="8520600" cy="356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1100"/>
              <a:buFont typeface="Arial"/>
              <a:buNone/>
            </a:pPr>
            <a:endParaRPr sz="4600"/>
          </a:p>
          <a:p>
            <a:pPr marL="0" lvl="0" indent="0" algn="ctr" rtl="0">
              <a:spcBef>
                <a:spcPts val="0"/>
              </a:spcBef>
              <a:spcAft>
                <a:spcPts val="0"/>
              </a:spcAft>
              <a:buClr>
                <a:schemeClr val="dk1"/>
              </a:buClr>
              <a:buSzPts val="1100"/>
              <a:buFont typeface="Arial"/>
              <a:buNone/>
            </a:pPr>
            <a:r>
              <a:rPr lang="en" sz="3600">
                <a:solidFill>
                  <a:srgbClr val="222222"/>
                </a:solidFill>
                <a:highlight>
                  <a:srgbClr val="FFFFFF"/>
                </a:highlight>
              </a:rPr>
              <a:t>CCH Collaboration &amp; the Summit for Shared Print in the Collections Lifecycle</a:t>
            </a:r>
            <a:r>
              <a:rPr lang="en" sz="3600"/>
              <a:t> </a:t>
            </a:r>
            <a:endParaRPr sz="3600"/>
          </a:p>
          <a:p>
            <a:pPr marL="0" lvl="0" indent="0" algn="ctr" rtl="0">
              <a:spcBef>
                <a:spcPts val="0"/>
              </a:spcBef>
              <a:spcAft>
                <a:spcPts val="0"/>
              </a:spcAft>
              <a:buClr>
                <a:schemeClr val="dk1"/>
              </a:buClr>
              <a:buSzPts val="1100"/>
              <a:buFont typeface="Arial"/>
              <a:buNone/>
            </a:pPr>
            <a:endParaRPr sz="4800"/>
          </a:p>
          <a:p>
            <a:pPr marL="0" lvl="0" indent="0" algn="ctr" rtl="0">
              <a:spcBef>
                <a:spcPts val="0"/>
              </a:spcBef>
              <a:spcAft>
                <a:spcPts val="0"/>
              </a:spcAft>
              <a:buNone/>
            </a:pPr>
            <a:r>
              <a:rPr lang="en" sz="2700" i="1"/>
              <a:t>January 21, 2022</a:t>
            </a:r>
            <a:r>
              <a:rPr lang="en" sz="3500"/>
              <a:t> </a:t>
            </a:r>
            <a:endParaRPr sz="35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3337150" y="445025"/>
            <a:ext cx="54951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a:t>CDL, CRL &amp; HT Collaboration for Shared Print Infrastructure</a:t>
            </a:r>
            <a:endParaRPr sz="2400" b="1"/>
          </a:p>
        </p:txBody>
      </p:sp>
      <p:sp>
        <p:nvSpPr>
          <p:cNvPr id="70" name="Google Shape;70;p16"/>
          <p:cNvSpPr/>
          <p:nvPr/>
        </p:nvSpPr>
        <p:spPr>
          <a:xfrm>
            <a:off x="2109650" y="4058550"/>
            <a:ext cx="4982700" cy="964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1" name="Google Shape;71;p16"/>
          <p:cNvPicPr preferRelativeResize="0"/>
          <p:nvPr/>
        </p:nvPicPr>
        <p:blipFill>
          <a:blip r:embed="rId3">
            <a:alphaModFix/>
          </a:blip>
          <a:stretch>
            <a:fillRect/>
          </a:stretch>
        </p:blipFill>
        <p:spPr>
          <a:xfrm>
            <a:off x="6017800" y="4450142"/>
            <a:ext cx="2978040" cy="572700"/>
          </a:xfrm>
          <a:prstGeom prst="rect">
            <a:avLst/>
          </a:prstGeom>
          <a:noFill/>
          <a:ln>
            <a:noFill/>
          </a:ln>
        </p:spPr>
      </p:pic>
      <p:sp>
        <p:nvSpPr>
          <p:cNvPr id="72" name="Google Shape;72;p16"/>
          <p:cNvSpPr txBox="1">
            <a:spLocks noGrp="1"/>
          </p:cNvSpPr>
          <p:nvPr>
            <p:ph type="body" idx="1"/>
          </p:nvPr>
        </p:nvSpPr>
        <p:spPr>
          <a:xfrm>
            <a:off x="168400" y="923875"/>
            <a:ext cx="8827500" cy="3494700"/>
          </a:xfrm>
          <a:prstGeom prst="rect">
            <a:avLst/>
          </a:prstGeom>
        </p:spPr>
        <p:txBody>
          <a:bodyPr spcFirstLastPara="1" wrap="square" lIns="91425" tIns="91425" rIns="91425" bIns="91425" anchor="t" anchorCtr="0">
            <a:noAutofit/>
          </a:bodyPr>
          <a:lstStyle/>
          <a:p>
            <a:pPr marL="0" lvl="0" indent="0" algn="l" rtl="0">
              <a:lnSpc>
                <a:spcPct val="125000"/>
              </a:lnSpc>
              <a:spcBef>
                <a:spcPts val="0"/>
              </a:spcBef>
              <a:spcAft>
                <a:spcPts val="0"/>
              </a:spcAft>
              <a:buClr>
                <a:schemeClr val="dk1"/>
              </a:buClr>
              <a:buSzPts val="1100"/>
              <a:buFont typeface="Arial"/>
              <a:buNone/>
            </a:pPr>
            <a:r>
              <a:rPr lang="en" sz="2100">
                <a:solidFill>
                  <a:schemeClr val="dk1"/>
                </a:solidFill>
                <a:highlight>
                  <a:srgbClr val="FFFFFF"/>
                </a:highlight>
                <a:latin typeface="Roboto"/>
                <a:ea typeface="Roboto"/>
                <a:cs typeface="Roboto"/>
                <a:sym typeface="Roboto"/>
              </a:rPr>
              <a:t>Vision</a:t>
            </a:r>
            <a:endParaRPr sz="2100">
              <a:solidFill>
                <a:schemeClr val="dk1"/>
              </a:solidFill>
              <a:highlight>
                <a:srgbClr val="FFFFFF"/>
              </a:highlight>
              <a:latin typeface="Roboto"/>
              <a:ea typeface="Roboto"/>
              <a:cs typeface="Roboto"/>
              <a:sym typeface="Roboto"/>
            </a:endParaRPr>
          </a:p>
          <a:p>
            <a:pPr marL="0" lvl="0" indent="0" algn="l" rtl="0">
              <a:spcBef>
                <a:spcPts val="800"/>
              </a:spcBef>
              <a:spcAft>
                <a:spcPts val="0"/>
              </a:spcAft>
              <a:buClr>
                <a:schemeClr val="dk1"/>
              </a:buClr>
              <a:buSzPts val="1100"/>
              <a:buFont typeface="Arial"/>
              <a:buNone/>
            </a:pPr>
            <a:r>
              <a:rPr lang="en" sz="1250">
                <a:solidFill>
                  <a:schemeClr val="dk1"/>
                </a:solidFill>
                <a:highlight>
                  <a:srgbClr val="FFFFFF"/>
                </a:highlight>
                <a:latin typeface="Roboto"/>
                <a:ea typeface="Roboto"/>
                <a:cs typeface="Roboto"/>
                <a:sym typeface="Roboto"/>
              </a:rPr>
              <a:t>The future of print collections is shared. </a:t>
            </a:r>
            <a:r>
              <a:rPr lang="en" sz="1450" b="1">
                <a:solidFill>
                  <a:schemeClr val="dk1"/>
                </a:solidFill>
                <a:highlight>
                  <a:srgbClr val="FFFFFF"/>
                </a:highlight>
                <a:latin typeface="Roboto"/>
                <a:ea typeface="Roboto"/>
                <a:cs typeface="Roboto"/>
                <a:sym typeface="Roboto"/>
              </a:rPr>
              <a:t>Embedding shared print within the lifecycle of library collections promotes equity of access, enriches the scholarly record and increases opportunities for research and teaching.</a:t>
            </a:r>
            <a:r>
              <a:rPr lang="en" sz="1250">
                <a:solidFill>
                  <a:schemeClr val="dk1"/>
                </a:solidFill>
                <a:highlight>
                  <a:srgbClr val="FFFFFF"/>
                </a:highlight>
                <a:latin typeface="Roboto"/>
                <a:ea typeface="Roboto"/>
                <a:cs typeface="Roboto"/>
                <a:sym typeface="Roboto"/>
              </a:rPr>
              <a:t> A well-developed collaborative and interoperable infrastructure ensures we will realize the full potential of our networks and their collective collections. </a:t>
            </a:r>
            <a:endParaRPr sz="1250">
              <a:solidFill>
                <a:schemeClr val="dk1"/>
              </a:solidFill>
              <a:highlight>
                <a:srgbClr val="FFFFFF"/>
              </a:highlight>
              <a:latin typeface="Roboto"/>
              <a:ea typeface="Roboto"/>
              <a:cs typeface="Roboto"/>
              <a:sym typeface="Roboto"/>
            </a:endParaRPr>
          </a:p>
          <a:p>
            <a:pPr marL="0" lvl="0" indent="0" algn="l" rtl="0">
              <a:lnSpc>
                <a:spcPct val="125000"/>
              </a:lnSpc>
              <a:spcBef>
                <a:spcPts val="2300"/>
              </a:spcBef>
              <a:spcAft>
                <a:spcPts val="0"/>
              </a:spcAft>
              <a:buClr>
                <a:schemeClr val="dk1"/>
              </a:buClr>
              <a:buSzPts val="1100"/>
              <a:buFont typeface="Arial"/>
              <a:buNone/>
            </a:pPr>
            <a:r>
              <a:rPr lang="en" sz="2100">
                <a:solidFill>
                  <a:schemeClr val="dk1"/>
                </a:solidFill>
                <a:highlight>
                  <a:srgbClr val="FFFFFF"/>
                </a:highlight>
                <a:latin typeface="Roboto"/>
                <a:ea typeface="Roboto"/>
                <a:cs typeface="Roboto"/>
                <a:sym typeface="Roboto"/>
              </a:rPr>
              <a:t>Mission</a:t>
            </a:r>
            <a:endParaRPr sz="2100">
              <a:solidFill>
                <a:schemeClr val="dk1"/>
              </a:solidFill>
              <a:highlight>
                <a:srgbClr val="FFFFFF"/>
              </a:highlight>
              <a:latin typeface="Roboto"/>
              <a:ea typeface="Roboto"/>
              <a:cs typeface="Roboto"/>
              <a:sym typeface="Roboto"/>
            </a:endParaRPr>
          </a:p>
          <a:p>
            <a:pPr marL="0" lvl="0" indent="0" algn="l" rtl="0">
              <a:spcBef>
                <a:spcPts val="800"/>
              </a:spcBef>
              <a:spcAft>
                <a:spcPts val="0"/>
              </a:spcAft>
              <a:buClr>
                <a:schemeClr val="dk1"/>
              </a:buClr>
              <a:buSzPts val="1100"/>
              <a:buFont typeface="Arial"/>
              <a:buNone/>
            </a:pPr>
            <a:r>
              <a:rPr lang="en" sz="1250">
                <a:solidFill>
                  <a:schemeClr val="dk1"/>
                </a:solidFill>
                <a:highlight>
                  <a:srgbClr val="FFFFFF"/>
                </a:highlight>
                <a:latin typeface="Roboto"/>
                <a:ea typeface="Roboto"/>
                <a:cs typeface="Roboto"/>
                <a:sym typeface="Roboto"/>
              </a:rPr>
              <a:t>The California Digital Library, the Center for Research Libraries, and HathiTrust are committed to shared print’s integration into the scholarly ecosystem by </a:t>
            </a:r>
            <a:r>
              <a:rPr lang="en" sz="1450" b="1">
                <a:solidFill>
                  <a:schemeClr val="dk1"/>
                </a:solidFill>
                <a:highlight>
                  <a:srgbClr val="FFFFFF"/>
                </a:highlight>
                <a:latin typeface="Roboto"/>
                <a:ea typeface="Roboto"/>
                <a:cs typeface="Roboto"/>
                <a:sym typeface="Roboto"/>
              </a:rPr>
              <a:t>developing shared, interoperable infrastructure</a:t>
            </a:r>
            <a:r>
              <a:rPr lang="en" sz="1450">
                <a:solidFill>
                  <a:schemeClr val="dk1"/>
                </a:solidFill>
                <a:highlight>
                  <a:srgbClr val="FFFFFF"/>
                </a:highlight>
                <a:latin typeface="Roboto"/>
                <a:ea typeface="Roboto"/>
                <a:cs typeface="Roboto"/>
                <a:sym typeface="Roboto"/>
              </a:rPr>
              <a:t>. </a:t>
            </a:r>
            <a:r>
              <a:rPr lang="en" sz="1350">
                <a:solidFill>
                  <a:schemeClr val="dk1"/>
                </a:solidFill>
                <a:highlight>
                  <a:srgbClr val="FFFFFF"/>
                </a:highlight>
                <a:latin typeface="Roboto"/>
                <a:ea typeface="Roboto"/>
                <a:cs typeface="Roboto"/>
                <a:sym typeface="Roboto"/>
              </a:rPr>
              <a:t>We see this collaboration as an opportunity to </a:t>
            </a:r>
            <a:r>
              <a:rPr lang="en" sz="1450" b="1">
                <a:solidFill>
                  <a:schemeClr val="dk1"/>
                </a:solidFill>
                <a:highlight>
                  <a:srgbClr val="FFFFFF"/>
                </a:highlight>
                <a:latin typeface="Roboto"/>
                <a:ea typeface="Roboto"/>
                <a:cs typeface="Roboto"/>
                <a:sym typeface="Roboto"/>
              </a:rPr>
              <a:t>shift the shared print paradigm so that the work is not tangential to the traditional collection, but fully integrated into the life-cycle of collections</a:t>
            </a:r>
            <a:r>
              <a:rPr lang="en" sz="1250">
                <a:solidFill>
                  <a:schemeClr val="dk1"/>
                </a:solidFill>
                <a:highlight>
                  <a:srgbClr val="FFFFFF"/>
                </a:highlight>
                <a:latin typeface="Roboto"/>
                <a:ea typeface="Roboto"/>
                <a:cs typeface="Roboto"/>
                <a:sym typeface="Roboto"/>
              </a:rPr>
              <a:t> (from acquisitions to discovery and resource-sharing). The work we are facilitating will be guided by our principles and centered on our assumptions. </a:t>
            </a:r>
            <a:endParaRPr sz="1250">
              <a:solidFill>
                <a:schemeClr val="dk1"/>
              </a:solidFill>
              <a:highlight>
                <a:srgbClr val="FFFFFF"/>
              </a:highlight>
              <a:latin typeface="Roboto"/>
              <a:ea typeface="Roboto"/>
              <a:cs typeface="Roboto"/>
              <a:sym typeface="Roboto"/>
            </a:endParaRPr>
          </a:p>
          <a:p>
            <a:pPr marL="0" lvl="0" indent="0" algn="l" rtl="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p:nvPr/>
        </p:nvSpPr>
        <p:spPr>
          <a:xfrm>
            <a:off x="2109650" y="4058550"/>
            <a:ext cx="4982700" cy="964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8" name="Google Shape;78;p17"/>
          <p:cNvPicPr preferRelativeResize="0"/>
          <p:nvPr/>
        </p:nvPicPr>
        <p:blipFill>
          <a:blip r:embed="rId3">
            <a:alphaModFix/>
          </a:blip>
          <a:stretch>
            <a:fillRect/>
          </a:stretch>
        </p:blipFill>
        <p:spPr>
          <a:xfrm>
            <a:off x="2925300" y="4179852"/>
            <a:ext cx="3876614" cy="745500"/>
          </a:xfrm>
          <a:prstGeom prst="rect">
            <a:avLst/>
          </a:prstGeom>
          <a:noFill/>
          <a:ln>
            <a:noFill/>
          </a:ln>
        </p:spPr>
      </p:pic>
      <p:sp>
        <p:nvSpPr>
          <p:cNvPr id="79" name="Google Shape;79;p17"/>
          <p:cNvSpPr txBox="1">
            <a:spLocks noGrp="1"/>
          </p:cNvSpPr>
          <p:nvPr>
            <p:ph type="title"/>
          </p:nvPr>
        </p:nvSpPr>
        <p:spPr>
          <a:xfrm>
            <a:off x="355800" y="9327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700"/>
              <a:t>What is the Collection Comparison Tool? </a:t>
            </a:r>
            <a:endParaRPr sz="2700"/>
          </a:p>
        </p:txBody>
      </p:sp>
      <p:cxnSp>
        <p:nvCxnSpPr>
          <p:cNvPr id="80" name="Google Shape;80;p17"/>
          <p:cNvCxnSpPr/>
          <p:nvPr/>
        </p:nvCxnSpPr>
        <p:spPr>
          <a:xfrm>
            <a:off x="2925300" y="2531350"/>
            <a:ext cx="783600" cy="0"/>
          </a:xfrm>
          <a:prstGeom prst="straightConnector1">
            <a:avLst/>
          </a:prstGeom>
          <a:noFill/>
          <a:ln w="28575" cap="flat" cmpd="sng">
            <a:solidFill>
              <a:schemeClr val="dk2"/>
            </a:solidFill>
            <a:prstDash val="solid"/>
            <a:round/>
            <a:headEnd type="none" w="med" len="med"/>
            <a:tailEnd type="triangle" w="med" len="med"/>
          </a:ln>
        </p:spPr>
      </p:cxnSp>
      <p:pic>
        <p:nvPicPr>
          <p:cNvPr id="81" name="Google Shape;81;p17"/>
          <p:cNvPicPr preferRelativeResize="0"/>
          <p:nvPr/>
        </p:nvPicPr>
        <p:blipFill>
          <a:blip r:embed="rId4">
            <a:alphaModFix/>
          </a:blip>
          <a:stretch>
            <a:fillRect/>
          </a:stretch>
        </p:blipFill>
        <p:spPr>
          <a:xfrm>
            <a:off x="1671975" y="2088785"/>
            <a:ext cx="855625" cy="885125"/>
          </a:xfrm>
          <a:prstGeom prst="rect">
            <a:avLst/>
          </a:prstGeom>
          <a:noFill/>
          <a:ln w="28575" cap="flat" cmpd="sng">
            <a:solidFill>
              <a:schemeClr val="accent1"/>
            </a:solidFill>
            <a:prstDash val="solid"/>
            <a:round/>
            <a:headEnd type="none" w="sm" len="sm"/>
            <a:tailEnd type="none" w="sm" len="sm"/>
          </a:ln>
        </p:spPr>
      </p:pic>
      <p:pic>
        <p:nvPicPr>
          <p:cNvPr id="82" name="Google Shape;82;p17"/>
          <p:cNvPicPr preferRelativeResize="0"/>
          <p:nvPr/>
        </p:nvPicPr>
        <p:blipFill>
          <a:blip r:embed="rId5">
            <a:alphaModFix/>
          </a:blip>
          <a:stretch>
            <a:fillRect/>
          </a:stretch>
        </p:blipFill>
        <p:spPr>
          <a:xfrm>
            <a:off x="3878000" y="1945775"/>
            <a:ext cx="1230675" cy="1171125"/>
          </a:xfrm>
          <a:prstGeom prst="rect">
            <a:avLst/>
          </a:prstGeom>
          <a:noFill/>
          <a:ln w="28575" cap="flat" cmpd="sng">
            <a:solidFill>
              <a:srgbClr val="1C4587"/>
            </a:solidFill>
            <a:prstDash val="solid"/>
            <a:round/>
            <a:headEnd type="none" w="sm" len="sm"/>
            <a:tailEnd type="none" w="sm" len="sm"/>
          </a:ln>
        </p:spPr>
      </p:pic>
      <p:cxnSp>
        <p:nvCxnSpPr>
          <p:cNvPr id="83" name="Google Shape;83;p17"/>
          <p:cNvCxnSpPr/>
          <p:nvPr/>
        </p:nvCxnSpPr>
        <p:spPr>
          <a:xfrm>
            <a:off x="5323200" y="2531350"/>
            <a:ext cx="783600" cy="0"/>
          </a:xfrm>
          <a:prstGeom prst="straightConnector1">
            <a:avLst/>
          </a:prstGeom>
          <a:noFill/>
          <a:ln w="28575" cap="flat" cmpd="sng">
            <a:solidFill>
              <a:schemeClr val="dk2"/>
            </a:solidFill>
            <a:prstDash val="solid"/>
            <a:round/>
            <a:headEnd type="none" w="med" len="med"/>
            <a:tailEnd type="triangle" w="med" len="med"/>
          </a:ln>
        </p:spPr>
      </p:cxnSp>
      <p:pic>
        <p:nvPicPr>
          <p:cNvPr id="84" name="Google Shape;84;p17"/>
          <p:cNvPicPr preferRelativeResize="0"/>
          <p:nvPr/>
        </p:nvPicPr>
        <p:blipFill>
          <a:blip r:embed="rId6">
            <a:alphaModFix/>
          </a:blip>
          <a:stretch>
            <a:fillRect/>
          </a:stretch>
        </p:blipFill>
        <p:spPr>
          <a:xfrm>
            <a:off x="6400800" y="1841151"/>
            <a:ext cx="1265578" cy="1228100"/>
          </a:xfrm>
          <a:prstGeom prst="rect">
            <a:avLst/>
          </a:prstGeom>
          <a:noFill/>
          <a:ln w="28575" cap="flat" cmpd="sng">
            <a:solidFill>
              <a:srgbClr val="1155CC"/>
            </a:solidFill>
            <a:prstDash val="solid"/>
            <a:round/>
            <a:headEnd type="none" w="sm" len="sm"/>
            <a:tailEnd type="none" w="sm" len="sm"/>
          </a:ln>
        </p:spPr>
      </p:pic>
      <p:sp>
        <p:nvSpPr>
          <p:cNvPr id="85" name="Google Shape;85;p17"/>
          <p:cNvSpPr txBox="1"/>
          <p:nvPr/>
        </p:nvSpPr>
        <p:spPr>
          <a:xfrm>
            <a:off x="1090288" y="3069238"/>
            <a:ext cx="20190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print serial and journal holdings data</a:t>
            </a:r>
            <a:endParaRPr/>
          </a:p>
        </p:txBody>
      </p:sp>
      <p:sp>
        <p:nvSpPr>
          <p:cNvPr id="86" name="Google Shape;86;p17"/>
          <p:cNvSpPr txBox="1"/>
          <p:nvPr/>
        </p:nvSpPr>
        <p:spPr>
          <a:xfrm>
            <a:off x="3428850" y="3069225"/>
            <a:ext cx="2246100" cy="74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compared against shared print commitments and trusted digital archives</a:t>
            </a:r>
            <a:endParaRPr/>
          </a:p>
        </p:txBody>
      </p:sp>
      <p:sp>
        <p:nvSpPr>
          <p:cNvPr id="87" name="Google Shape;87;p17"/>
          <p:cNvSpPr txBox="1"/>
          <p:nvPr/>
        </p:nvSpPr>
        <p:spPr>
          <a:xfrm>
            <a:off x="5751088" y="3069225"/>
            <a:ext cx="2565000" cy="74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to facilitate data-driven decision making in managing local print collections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725850" y="445025"/>
            <a:ext cx="769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Purpose &amp; Development of Lifecycle Document</a:t>
            </a:r>
            <a:endParaRPr/>
          </a:p>
        </p:txBody>
      </p:sp>
      <p:sp>
        <p:nvSpPr>
          <p:cNvPr id="93" name="Google Shape;93;p18"/>
          <p:cNvSpPr txBox="1">
            <a:spLocks noGrp="1"/>
          </p:cNvSpPr>
          <p:nvPr>
            <p:ph type="body" idx="1"/>
          </p:nvPr>
        </p:nvSpPr>
        <p:spPr>
          <a:xfrm>
            <a:off x="292050" y="1071925"/>
            <a:ext cx="8760300" cy="8352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sz="2000" b="1">
                <a:solidFill>
                  <a:schemeClr val="dk1"/>
                </a:solidFill>
              </a:rPr>
              <a:t>Purpose:</a:t>
            </a:r>
            <a:r>
              <a:rPr lang="en" sz="2000">
                <a:solidFill>
                  <a:schemeClr val="dk1"/>
                </a:solidFill>
              </a:rPr>
              <a:t> To define and map the necessary elements of embedding</a:t>
            </a:r>
            <a:endParaRPr sz="2000">
              <a:solidFill>
                <a:schemeClr val="dk1"/>
              </a:solidFill>
            </a:endParaRPr>
          </a:p>
          <a:p>
            <a:pPr marL="1600200" lvl="0" indent="0" algn="l" rtl="0">
              <a:spcBef>
                <a:spcPts val="0"/>
              </a:spcBef>
              <a:spcAft>
                <a:spcPts val="0"/>
              </a:spcAft>
              <a:buNone/>
            </a:pPr>
            <a:r>
              <a:rPr lang="en" sz="2000">
                <a:solidFill>
                  <a:schemeClr val="dk1"/>
                </a:solidFill>
              </a:rPr>
              <a:t> shared print into every domain of the collections lifecycle.</a:t>
            </a:r>
            <a:endParaRPr sz="1700">
              <a:solidFill>
                <a:schemeClr val="dk1"/>
              </a:solidFill>
              <a:latin typeface="Calibri"/>
              <a:ea typeface="Calibri"/>
              <a:cs typeface="Calibri"/>
              <a:sym typeface="Calibri"/>
            </a:endParaRPr>
          </a:p>
        </p:txBody>
      </p:sp>
      <p:sp>
        <p:nvSpPr>
          <p:cNvPr id="94" name="Google Shape;94;p18"/>
          <p:cNvSpPr txBox="1"/>
          <p:nvPr/>
        </p:nvSpPr>
        <p:spPr>
          <a:xfrm>
            <a:off x="1003125" y="2449150"/>
            <a:ext cx="3451500" cy="1554600"/>
          </a:xfrm>
          <a:prstGeom prst="rect">
            <a:avLst/>
          </a:prstGeom>
          <a:noFill/>
          <a:ln>
            <a:noFill/>
          </a:ln>
        </p:spPr>
        <p:txBody>
          <a:bodyPr spcFirstLastPara="1" wrap="square" lIns="91425" tIns="91425" rIns="91425" bIns="91425" anchor="t" anchorCtr="0">
            <a:spAutoFit/>
          </a:bodyPr>
          <a:lstStyle/>
          <a:p>
            <a:pPr marL="457200" lvl="0" indent="-355600" algn="l" rtl="0">
              <a:lnSpc>
                <a:spcPct val="115000"/>
              </a:lnSpc>
              <a:spcBef>
                <a:spcPts val="0"/>
              </a:spcBef>
              <a:spcAft>
                <a:spcPts val="0"/>
              </a:spcAft>
              <a:buClr>
                <a:schemeClr val="dk1"/>
              </a:buClr>
              <a:buSzPts val="2000"/>
              <a:buChar char="●"/>
            </a:pPr>
            <a:r>
              <a:rPr lang="en" sz="2000">
                <a:solidFill>
                  <a:schemeClr val="dk1"/>
                </a:solidFill>
              </a:rPr>
              <a:t>Circulation &amp; Shelving</a:t>
            </a:r>
            <a:endParaRPr sz="2000">
              <a:solidFill>
                <a:schemeClr val="dk1"/>
              </a:solidFill>
            </a:endParaRPr>
          </a:p>
          <a:p>
            <a:pPr marL="457200" lvl="0" indent="-355600" algn="l" rtl="0">
              <a:lnSpc>
                <a:spcPct val="115000"/>
              </a:lnSpc>
              <a:spcBef>
                <a:spcPts val="0"/>
              </a:spcBef>
              <a:spcAft>
                <a:spcPts val="0"/>
              </a:spcAft>
              <a:buClr>
                <a:schemeClr val="dk1"/>
              </a:buClr>
              <a:buSzPts val="2000"/>
              <a:buChar char="●"/>
            </a:pPr>
            <a:r>
              <a:rPr lang="en" sz="2000">
                <a:solidFill>
                  <a:schemeClr val="dk1"/>
                </a:solidFill>
              </a:rPr>
              <a:t>Acquisition</a:t>
            </a:r>
            <a:endParaRPr sz="2000">
              <a:solidFill>
                <a:schemeClr val="dk1"/>
              </a:solidFill>
            </a:endParaRPr>
          </a:p>
          <a:p>
            <a:pPr marL="457200" lvl="0" indent="-355600" algn="l" rtl="0">
              <a:lnSpc>
                <a:spcPct val="115000"/>
              </a:lnSpc>
              <a:spcBef>
                <a:spcPts val="0"/>
              </a:spcBef>
              <a:spcAft>
                <a:spcPts val="0"/>
              </a:spcAft>
              <a:buClr>
                <a:schemeClr val="dk1"/>
              </a:buClr>
              <a:buSzPts val="2000"/>
              <a:buChar char="●"/>
            </a:pPr>
            <a:r>
              <a:rPr lang="en" sz="2000">
                <a:solidFill>
                  <a:schemeClr val="dk1"/>
                </a:solidFill>
              </a:rPr>
              <a:t>Processing &amp; Cataloging</a:t>
            </a:r>
            <a:endParaRPr sz="2000">
              <a:solidFill>
                <a:schemeClr val="dk1"/>
              </a:solidFill>
            </a:endParaRPr>
          </a:p>
          <a:p>
            <a:pPr marL="457200" lvl="0" indent="-355600" algn="l" rtl="0">
              <a:lnSpc>
                <a:spcPct val="115000"/>
              </a:lnSpc>
              <a:spcBef>
                <a:spcPts val="0"/>
              </a:spcBef>
              <a:spcAft>
                <a:spcPts val="0"/>
              </a:spcAft>
              <a:buClr>
                <a:schemeClr val="dk1"/>
              </a:buClr>
              <a:buSzPts val="2000"/>
              <a:buChar char="●"/>
            </a:pPr>
            <a:r>
              <a:rPr lang="en" sz="2000">
                <a:solidFill>
                  <a:schemeClr val="dk1"/>
                </a:solidFill>
              </a:rPr>
              <a:t>Selection</a:t>
            </a:r>
            <a:endParaRPr sz="2000">
              <a:solidFill>
                <a:schemeClr val="dk1"/>
              </a:solidFill>
            </a:endParaRPr>
          </a:p>
        </p:txBody>
      </p:sp>
      <p:sp>
        <p:nvSpPr>
          <p:cNvPr id="95" name="Google Shape;95;p18"/>
          <p:cNvSpPr txBox="1"/>
          <p:nvPr/>
        </p:nvSpPr>
        <p:spPr>
          <a:xfrm>
            <a:off x="4889325" y="2449150"/>
            <a:ext cx="3947400" cy="1554600"/>
          </a:xfrm>
          <a:prstGeom prst="rect">
            <a:avLst/>
          </a:prstGeom>
          <a:noFill/>
          <a:ln>
            <a:noFill/>
          </a:ln>
        </p:spPr>
        <p:txBody>
          <a:bodyPr spcFirstLastPara="1" wrap="square" lIns="91425" tIns="91425" rIns="91425" bIns="91425" anchor="t" anchorCtr="0">
            <a:spAutoFit/>
          </a:bodyPr>
          <a:lstStyle/>
          <a:p>
            <a:pPr marL="457200" lvl="0" indent="-355600" algn="l" rtl="0">
              <a:lnSpc>
                <a:spcPct val="115000"/>
              </a:lnSpc>
              <a:spcBef>
                <a:spcPts val="0"/>
              </a:spcBef>
              <a:spcAft>
                <a:spcPts val="0"/>
              </a:spcAft>
              <a:buClr>
                <a:schemeClr val="dk1"/>
              </a:buClr>
              <a:buSzPts val="2000"/>
              <a:buChar char="●"/>
            </a:pPr>
            <a:r>
              <a:rPr lang="en" sz="2000">
                <a:solidFill>
                  <a:schemeClr val="dk1"/>
                </a:solidFill>
              </a:rPr>
              <a:t>Discovery</a:t>
            </a:r>
            <a:endParaRPr sz="2000">
              <a:solidFill>
                <a:schemeClr val="dk1"/>
              </a:solidFill>
            </a:endParaRPr>
          </a:p>
          <a:p>
            <a:pPr marL="457200" lvl="0" indent="-355600" algn="l" rtl="0">
              <a:lnSpc>
                <a:spcPct val="115000"/>
              </a:lnSpc>
              <a:spcBef>
                <a:spcPts val="0"/>
              </a:spcBef>
              <a:spcAft>
                <a:spcPts val="0"/>
              </a:spcAft>
              <a:buClr>
                <a:schemeClr val="dk1"/>
              </a:buClr>
              <a:buSzPts val="2000"/>
              <a:buChar char="●"/>
            </a:pPr>
            <a:r>
              <a:rPr lang="en" sz="2000">
                <a:solidFill>
                  <a:schemeClr val="dk1"/>
                </a:solidFill>
              </a:rPr>
              <a:t>Resource Sharing</a:t>
            </a:r>
            <a:endParaRPr sz="2000">
              <a:solidFill>
                <a:schemeClr val="dk1"/>
              </a:solidFill>
            </a:endParaRPr>
          </a:p>
          <a:p>
            <a:pPr marL="457200" lvl="0" indent="-355600" algn="l" rtl="0">
              <a:lnSpc>
                <a:spcPct val="115000"/>
              </a:lnSpc>
              <a:spcBef>
                <a:spcPts val="0"/>
              </a:spcBef>
              <a:spcAft>
                <a:spcPts val="0"/>
              </a:spcAft>
              <a:buClr>
                <a:schemeClr val="dk1"/>
              </a:buClr>
              <a:buSzPts val="2000"/>
              <a:buChar char="●"/>
            </a:pPr>
            <a:r>
              <a:rPr lang="en" sz="2000">
                <a:solidFill>
                  <a:schemeClr val="dk1"/>
                </a:solidFill>
              </a:rPr>
              <a:t>Assessment &amp; Management</a:t>
            </a:r>
            <a:endParaRPr sz="2000">
              <a:solidFill>
                <a:schemeClr val="dk1"/>
              </a:solidFill>
            </a:endParaRPr>
          </a:p>
          <a:p>
            <a:pPr marL="0" lvl="0" indent="0" algn="l" rtl="0">
              <a:lnSpc>
                <a:spcPct val="115000"/>
              </a:lnSpc>
              <a:spcBef>
                <a:spcPts val="0"/>
              </a:spcBef>
              <a:spcAft>
                <a:spcPts val="0"/>
              </a:spcAft>
              <a:buNone/>
            </a:pPr>
            <a:endParaRPr sz="2000">
              <a:solidFill>
                <a:schemeClr val="dk1"/>
              </a:solidFill>
            </a:endParaRPr>
          </a:p>
        </p:txBody>
      </p:sp>
      <p:sp>
        <p:nvSpPr>
          <p:cNvPr id="96" name="Google Shape;96;p18"/>
          <p:cNvSpPr txBox="1"/>
          <p:nvPr/>
        </p:nvSpPr>
        <p:spPr>
          <a:xfrm>
            <a:off x="782700" y="2023775"/>
            <a:ext cx="13431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t>Domains:</a:t>
            </a:r>
            <a:endParaRPr sz="20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Summit Goals</a:t>
            </a:r>
            <a:endParaRPr/>
          </a:p>
        </p:txBody>
      </p:sp>
      <p:sp>
        <p:nvSpPr>
          <p:cNvPr id="102" name="Google Shape;102;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lnSpc>
                <a:spcPct val="200000"/>
              </a:lnSpc>
              <a:spcBef>
                <a:spcPts val="0"/>
              </a:spcBef>
              <a:spcAft>
                <a:spcPts val="0"/>
              </a:spcAft>
              <a:buClr>
                <a:schemeClr val="dk1"/>
              </a:buClr>
              <a:buSzPts val="2200"/>
              <a:buChar char="●"/>
            </a:pPr>
            <a:r>
              <a:rPr lang="en" sz="2200">
                <a:solidFill>
                  <a:schemeClr val="dk1"/>
                </a:solidFill>
              </a:rPr>
              <a:t>Highlight shared print accomplishments</a:t>
            </a:r>
            <a:endParaRPr sz="2200">
              <a:solidFill>
                <a:schemeClr val="dk1"/>
              </a:solidFill>
            </a:endParaRPr>
          </a:p>
          <a:p>
            <a:pPr marL="457200" lvl="0" indent="-368300" algn="l" rtl="0">
              <a:lnSpc>
                <a:spcPct val="200000"/>
              </a:lnSpc>
              <a:spcBef>
                <a:spcPts val="0"/>
              </a:spcBef>
              <a:spcAft>
                <a:spcPts val="0"/>
              </a:spcAft>
              <a:buClr>
                <a:schemeClr val="dk1"/>
              </a:buClr>
              <a:buSzPts val="2200"/>
              <a:buChar char="●"/>
            </a:pPr>
            <a:r>
              <a:rPr lang="en" sz="2200">
                <a:solidFill>
                  <a:schemeClr val="dk1"/>
                </a:solidFill>
              </a:rPr>
              <a:t>Envision the future of shared print in the lifecycle of collections</a:t>
            </a:r>
            <a:endParaRPr sz="2200">
              <a:solidFill>
                <a:schemeClr val="dk1"/>
              </a:solidFill>
            </a:endParaRPr>
          </a:p>
          <a:p>
            <a:pPr marL="457200" lvl="0" indent="-368300" algn="l" rtl="0">
              <a:lnSpc>
                <a:spcPct val="200000"/>
              </a:lnSpc>
              <a:spcBef>
                <a:spcPts val="0"/>
              </a:spcBef>
              <a:spcAft>
                <a:spcPts val="0"/>
              </a:spcAft>
              <a:buClr>
                <a:schemeClr val="dk1"/>
              </a:buClr>
              <a:buSzPts val="2200"/>
              <a:buChar char="●"/>
            </a:pPr>
            <a:r>
              <a:rPr lang="en" sz="2200">
                <a:solidFill>
                  <a:schemeClr val="dk1"/>
                </a:solidFill>
              </a:rPr>
              <a:t>Spark unexpected partnerships</a:t>
            </a:r>
            <a:endParaRPr sz="2200">
              <a:solidFill>
                <a:schemeClr val="dk1"/>
              </a:solidFill>
            </a:endParaRPr>
          </a:p>
          <a:p>
            <a:pPr marL="457200" lvl="0" indent="-368300" algn="l" rtl="0">
              <a:lnSpc>
                <a:spcPct val="200000"/>
              </a:lnSpc>
              <a:spcBef>
                <a:spcPts val="0"/>
              </a:spcBef>
              <a:spcAft>
                <a:spcPts val="0"/>
              </a:spcAft>
              <a:buClr>
                <a:schemeClr val="dk1"/>
              </a:buClr>
              <a:buSzPts val="2200"/>
              <a:buChar char="●"/>
            </a:pPr>
            <a:r>
              <a:rPr lang="en" sz="2200">
                <a:solidFill>
                  <a:schemeClr val="dk1"/>
                </a:solidFill>
              </a:rPr>
              <a:t>Scope opportunities  </a:t>
            </a:r>
            <a:endParaRPr sz="25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Summit Participants</a:t>
            </a:r>
            <a:endParaRPr/>
          </a:p>
        </p:txBody>
      </p:sp>
      <p:sp>
        <p:nvSpPr>
          <p:cNvPr id="108" name="Google Shape;108;p20"/>
          <p:cNvSpPr txBox="1">
            <a:spLocks noGrp="1"/>
          </p:cNvSpPr>
          <p:nvPr>
            <p:ph type="body" idx="1"/>
          </p:nvPr>
        </p:nvSpPr>
        <p:spPr>
          <a:xfrm>
            <a:off x="311700" y="1152475"/>
            <a:ext cx="8520600" cy="2996700"/>
          </a:xfrm>
          <a:prstGeom prst="rect">
            <a:avLst/>
          </a:prstGeom>
        </p:spPr>
        <p:txBody>
          <a:bodyPr spcFirstLastPara="1" wrap="square" lIns="91425" tIns="91425" rIns="91425" bIns="91425" anchor="t" anchorCtr="0">
            <a:noAutofit/>
          </a:bodyPr>
          <a:lstStyle/>
          <a:p>
            <a:pPr marL="457200" lvl="0" indent="-368300" algn="l" rtl="0">
              <a:lnSpc>
                <a:spcPct val="150000"/>
              </a:lnSpc>
              <a:spcBef>
                <a:spcPts val="1000"/>
              </a:spcBef>
              <a:spcAft>
                <a:spcPts val="0"/>
              </a:spcAft>
              <a:buClr>
                <a:schemeClr val="dk1"/>
              </a:buClr>
              <a:buSzPts val="2200"/>
              <a:buChar char="●"/>
            </a:pPr>
            <a:r>
              <a:rPr lang="en" sz="2200">
                <a:solidFill>
                  <a:schemeClr val="dk1"/>
                </a:solidFill>
              </a:rPr>
              <a:t>Shared print delegates</a:t>
            </a:r>
            <a:endParaRPr sz="2200">
              <a:solidFill>
                <a:schemeClr val="dk1"/>
              </a:solidFill>
            </a:endParaRPr>
          </a:p>
          <a:p>
            <a:pPr marL="914400" lvl="1" indent="-368300" algn="l" rtl="0">
              <a:lnSpc>
                <a:spcPct val="150000"/>
              </a:lnSpc>
              <a:spcBef>
                <a:spcPts val="0"/>
              </a:spcBef>
              <a:spcAft>
                <a:spcPts val="0"/>
              </a:spcAft>
              <a:buClr>
                <a:schemeClr val="dk1"/>
              </a:buClr>
              <a:buSzPts val="2200"/>
              <a:buChar char="○"/>
            </a:pPr>
            <a:r>
              <a:rPr lang="en" sz="2200">
                <a:solidFill>
                  <a:schemeClr val="dk1"/>
                </a:solidFill>
              </a:rPr>
              <a:t>Partnership for Shared Book Collections</a:t>
            </a:r>
            <a:endParaRPr sz="2200">
              <a:solidFill>
                <a:schemeClr val="dk1"/>
              </a:solidFill>
            </a:endParaRPr>
          </a:p>
          <a:p>
            <a:pPr marL="914400" lvl="1" indent="-368300" algn="l" rtl="0">
              <a:lnSpc>
                <a:spcPct val="150000"/>
              </a:lnSpc>
              <a:spcBef>
                <a:spcPts val="0"/>
              </a:spcBef>
              <a:spcAft>
                <a:spcPts val="0"/>
              </a:spcAft>
              <a:buClr>
                <a:schemeClr val="dk1"/>
              </a:buClr>
              <a:buSzPts val="2200"/>
              <a:buChar char="○"/>
            </a:pPr>
            <a:r>
              <a:rPr lang="en" sz="2200">
                <a:solidFill>
                  <a:schemeClr val="dk1"/>
                </a:solidFill>
              </a:rPr>
              <a:t>Rosemont Shared Print Alliance</a:t>
            </a:r>
            <a:endParaRPr sz="2200">
              <a:solidFill>
                <a:schemeClr val="dk1"/>
              </a:solidFill>
            </a:endParaRPr>
          </a:p>
          <a:p>
            <a:pPr marL="457200" lvl="0" indent="-368300" algn="l" rtl="0">
              <a:lnSpc>
                <a:spcPct val="150000"/>
              </a:lnSpc>
              <a:spcBef>
                <a:spcPts val="0"/>
              </a:spcBef>
              <a:spcAft>
                <a:spcPts val="0"/>
              </a:spcAft>
              <a:buClr>
                <a:schemeClr val="dk1"/>
              </a:buClr>
              <a:buSzPts val="2200"/>
              <a:buChar char="●"/>
            </a:pPr>
            <a:r>
              <a:rPr lang="en" sz="2200">
                <a:solidFill>
                  <a:schemeClr val="dk1"/>
                </a:solidFill>
              </a:rPr>
              <a:t>Service and technology provider delegates</a:t>
            </a:r>
            <a:endParaRPr sz="2200">
              <a:solidFill>
                <a:schemeClr val="dk1"/>
              </a:solidFill>
            </a:endParaRPr>
          </a:p>
          <a:p>
            <a:pPr marL="457200" lvl="0" indent="-368300" algn="l" rtl="0">
              <a:lnSpc>
                <a:spcPct val="150000"/>
              </a:lnSpc>
              <a:spcBef>
                <a:spcPts val="0"/>
              </a:spcBef>
              <a:spcAft>
                <a:spcPts val="0"/>
              </a:spcAft>
              <a:buClr>
                <a:schemeClr val="dk1"/>
              </a:buClr>
              <a:buSzPts val="2200"/>
              <a:buChar char="●"/>
            </a:pPr>
            <a:r>
              <a:rPr lang="en" sz="2200">
                <a:solidFill>
                  <a:schemeClr val="dk1"/>
                </a:solidFill>
              </a:rPr>
              <a:t>Library expert practitioners</a:t>
            </a:r>
            <a:endParaRPr sz="2200">
              <a:solidFill>
                <a:schemeClr val="dk1"/>
              </a:solidFill>
            </a:endParaRPr>
          </a:p>
          <a:p>
            <a:pPr marL="457200" lvl="0" indent="-368300" algn="l" rtl="0">
              <a:lnSpc>
                <a:spcPct val="150000"/>
              </a:lnSpc>
              <a:spcBef>
                <a:spcPts val="0"/>
              </a:spcBef>
              <a:spcAft>
                <a:spcPts val="0"/>
              </a:spcAft>
              <a:buClr>
                <a:schemeClr val="dk1"/>
              </a:buClr>
              <a:buSzPts val="2200"/>
              <a:buChar char="●"/>
            </a:pPr>
            <a:r>
              <a:rPr lang="en" sz="2200">
                <a:solidFill>
                  <a:schemeClr val="dk1"/>
                </a:solidFill>
              </a:rPr>
              <a:t>At-large attendees</a:t>
            </a:r>
            <a:endParaRPr sz="2200">
              <a:solidFill>
                <a:schemeClr val="dk1"/>
              </a:solidFill>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311700" y="3291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Summit Structure and Components</a:t>
            </a:r>
            <a:endParaRPr/>
          </a:p>
        </p:txBody>
      </p:sp>
      <p:sp>
        <p:nvSpPr>
          <p:cNvPr id="114" name="Google Shape;114;p21"/>
          <p:cNvSpPr txBox="1">
            <a:spLocks noGrp="1"/>
          </p:cNvSpPr>
          <p:nvPr>
            <p:ph type="body" idx="1"/>
          </p:nvPr>
        </p:nvSpPr>
        <p:spPr>
          <a:xfrm>
            <a:off x="0" y="923875"/>
            <a:ext cx="9144000" cy="3416400"/>
          </a:xfrm>
          <a:prstGeom prst="rect">
            <a:avLst/>
          </a:prstGeom>
        </p:spPr>
        <p:txBody>
          <a:bodyPr spcFirstLastPara="1" wrap="square" lIns="91425" tIns="91425" rIns="91425" bIns="91425" anchor="t" anchorCtr="0">
            <a:noAutofit/>
          </a:bodyPr>
          <a:lstStyle/>
          <a:p>
            <a:pPr marL="457200" lvl="0" indent="-342900" algn="l" rtl="0">
              <a:lnSpc>
                <a:spcPct val="200000"/>
              </a:lnSpc>
              <a:spcBef>
                <a:spcPts val="0"/>
              </a:spcBef>
              <a:spcAft>
                <a:spcPts val="0"/>
              </a:spcAft>
              <a:buClr>
                <a:schemeClr val="dk1"/>
              </a:buClr>
              <a:buSzPts val="1800"/>
              <a:buChar char="●"/>
            </a:pPr>
            <a:r>
              <a:rPr lang="en">
                <a:solidFill>
                  <a:schemeClr val="dk1"/>
                </a:solidFill>
              </a:rPr>
              <a:t>Current status of shared print, including needs and gaps</a:t>
            </a:r>
            <a:endParaRPr>
              <a:solidFill>
                <a:schemeClr val="dk1"/>
              </a:solidFill>
            </a:endParaRPr>
          </a:p>
          <a:p>
            <a:pPr marL="457200" lvl="0" indent="-342900" algn="l" rtl="0">
              <a:lnSpc>
                <a:spcPct val="200000"/>
              </a:lnSpc>
              <a:spcBef>
                <a:spcPts val="0"/>
              </a:spcBef>
              <a:spcAft>
                <a:spcPts val="0"/>
              </a:spcAft>
              <a:buClr>
                <a:schemeClr val="dk1"/>
              </a:buClr>
              <a:buSzPts val="1800"/>
              <a:buChar char="●"/>
            </a:pPr>
            <a:r>
              <a:rPr lang="en">
                <a:solidFill>
                  <a:schemeClr val="dk1"/>
                </a:solidFill>
              </a:rPr>
              <a:t>Lifecycle of collections document and its supporting work</a:t>
            </a:r>
            <a:endParaRPr>
              <a:solidFill>
                <a:schemeClr val="dk1"/>
              </a:solidFill>
            </a:endParaRPr>
          </a:p>
          <a:p>
            <a:pPr marL="457200" lvl="0" indent="-342900" algn="l" rtl="0">
              <a:lnSpc>
                <a:spcPct val="200000"/>
              </a:lnSpc>
              <a:spcBef>
                <a:spcPts val="0"/>
              </a:spcBef>
              <a:spcAft>
                <a:spcPts val="0"/>
              </a:spcAft>
              <a:buClr>
                <a:schemeClr val="dk1"/>
              </a:buClr>
              <a:buSzPts val="1800"/>
              <a:buChar char="●"/>
            </a:pPr>
            <a:r>
              <a:rPr lang="en">
                <a:solidFill>
                  <a:schemeClr val="dk1"/>
                </a:solidFill>
              </a:rPr>
              <a:t>Technology &amp; service provider delegate presentations - areas of focus and growth</a:t>
            </a:r>
            <a:endParaRPr>
              <a:solidFill>
                <a:schemeClr val="dk1"/>
              </a:solidFill>
            </a:endParaRPr>
          </a:p>
          <a:p>
            <a:pPr marL="457200" lvl="0" indent="-342900" algn="l" rtl="0">
              <a:lnSpc>
                <a:spcPct val="200000"/>
              </a:lnSpc>
              <a:spcBef>
                <a:spcPts val="0"/>
              </a:spcBef>
              <a:spcAft>
                <a:spcPts val="0"/>
              </a:spcAft>
              <a:buClr>
                <a:schemeClr val="dk1"/>
              </a:buClr>
              <a:buSzPts val="1800"/>
              <a:buChar char="●"/>
            </a:pPr>
            <a:r>
              <a:rPr lang="en">
                <a:solidFill>
                  <a:schemeClr val="dk1"/>
                </a:solidFill>
              </a:rPr>
              <a:t>Shared print delegate presentations - areas of focus and growth</a:t>
            </a:r>
            <a:endParaRPr i="1">
              <a:solidFill>
                <a:schemeClr val="dk1"/>
              </a:solidFill>
            </a:endParaRPr>
          </a:p>
          <a:p>
            <a:pPr marL="457200" lvl="0" indent="-342900" algn="l" rtl="0">
              <a:lnSpc>
                <a:spcPct val="200000"/>
              </a:lnSpc>
              <a:spcBef>
                <a:spcPts val="0"/>
              </a:spcBef>
              <a:spcAft>
                <a:spcPts val="0"/>
              </a:spcAft>
              <a:buClr>
                <a:schemeClr val="dk1"/>
              </a:buClr>
              <a:buSzPts val="1800"/>
              <a:buChar char="●"/>
            </a:pPr>
            <a:r>
              <a:rPr lang="en">
                <a:solidFill>
                  <a:schemeClr val="dk1"/>
                </a:solidFill>
              </a:rPr>
              <a:t>What is not being addressed</a:t>
            </a:r>
            <a:endParaRPr>
              <a:solidFill>
                <a:schemeClr val="dk1"/>
              </a:solidFill>
            </a:endParaRPr>
          </a:p>
          <a:p>
            <a:pPr marL="457200" lvl="0" indent="-342900" algn="l" rtl="0">
              <a:lnSpc>
                <a:spcPct val="200000"/>
              </a:lnSpc>
              <a:spcBef>
                <a:spcPts val="0"/>
              </a:spcBef>
              <a:spcAft>
                <a:spcPts val="0"/>
              </a:spcAft>
              <a:buClr>
                <a:schemeClr val="dk1"/>
              </a:buClr>
              <a:buSzPts val="1800"/>
              <a:buChar char="●"/>
            </a:pPr>
            <a:r>
              <a:rPr lang="en">
                <a:solidFill>
                  <a:schemeClr val="dk1"/>
                </a:solidFill>
              </a:rPr>
              <a:t>Expressions of learning and action</a:t>
            </a:r>
            <a:endParaRPr/>
          </a:p>
          <a:p>
            <a:pPr marL="0" lvl="0" indent="0" algn="l" rtl="0">
              <a:spcBef>
                <a:spcPts val="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Outcomes and Next Steps</a:t>
            </a:r>
            <a:endParaRPr/>
          </a:p>
        </p:txBody>
      </p:sp>
      <p:sp>
        <p:nvSpPr>
          <p:cNvPr id="120" name="Google Shape;120;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93700" algn="l" rtl="0">
              <a:lnSpc>
                <a:spcPct val="200000"/>
              </a:lnSpc>
              <a:spcBef>
                <a:spcPts val="0"/>
              </a:spcBef>
              <a:spcAft>
                <a:spcPts val="0"/>
              </a:spcAft>
              <a:buClr>
                <a:schemeClr val="dk1"/>
              </a:buClr>
              <a:buSzPts val="2600"/>
              <a:buChar char="●"/>
            </a:pPr>
            <a:r>
              <a:rPr lang="en" sz="2600">
                <a:solidFill>
                  <a:schemeClr val="dk1"/>
                </a:solidFill>
              </a:rPr>
              <a:t>Themes </a:t>
            </a:r>
            <a:endParaRPr sz="2600">
              <a:solidFill>
                <a:schemeClr val="dk1"/>
              </a:solidFill>
            </a:endParaRPr>
          </a:p>
          <a:p>
            <a:pPr marL="457200" lvl="0" indent="-393700" algn="l" rtl="0">
              <a:lnSpc>
                <a:spcPct val="200000"/>
              </a:lnSpc>
              <a:spcBef>
                <a:spcPts val="0"/>
              </a:spcBef>
              <a:spcAft>
                <a:spcPts val="0"/>
              </a:spcAft>
              <a:buClr>
                <a:schemeClr val="dk1"/>
              </a:buClr>
              <a:buSzPts val="2600"/>
              <a:buChar char="●"/>
            </a:pPr>
            <a:r>
              <a:rPr lang="en" sz="2600">
                <a:solidFill>
                  <a:schemeClr val="dk1"/>
                </a:solidFill>
              </a:rPr>
              <a:t>Expressions of Actions </a:t>
            </a:r>
            <a:endParaRPr sz="2600">
              <a:solidFill>
                <a:schemeClr val="dk1"/>
              </a:solidFill>
            </a:endParaRPr>
          </a:p>
          <a:p>
            <a:pPr marL="457200" lvl="0" indent="-393700" algn="l" rtl="0">
              <a:lnSpc>
                <a:spcPct val="200000"/>
              </a:lnSpc>
              <a:spcBef>
                <a:spcPts val="0"/>
              </a:spcBef>
              <a:spcAft>
                <a:spcPts val="0"/>
              </a:spcAft>
              <a:buClr>
                <a:schemeClr val="dk1"/>
              </a:buClr>
              <a:buSzPts val="2600"/>
              <a:buChar char="●"/>
            </a:pPr>
            <a:r>
              <a:rPr lang="en" sz="2600">
                <a:solidFill>
                  <a:schemeClr val="dk1"/>
                </a:solidFill>
              </a:rPr>
              <a:t>Next Steps</a:t>
            </a:r>
            <a:endParaRPr sz="26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body" idx="1"/>
          </p:nvPr>
        </p:nvSpPr>
        <p:spPr>
          <a:xfrm>
            <a:off x="398700" y="61082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b="1"/>
          </a:p>
          <a:p>
            <a:pPr marL="0" lvl="0" indent="0" algn="ctr" rtl="0">
              <a:spcBef>
                <a:spcPts val="1600"/>
              </a:spcBef>
              <a:spcAft>
                <a:spcPts val="0"/>
              </a:spcAft>
              <a:buNone/>
            </a:pPr>
            <a:endParaRPr sz="3000" b="1"/>
          </a:p>
          <a:p>
            <a:pPr marL="0" lvl="0" indent="0" algn="ctr" rtl="0">
              <a:spcBef>
                <a:spcPts val="1600"/>
              </a:spcBef>
              <a:spcAft>
                <a:spcPts val="1600"/>
              </a:spcAft>
              <a:buNone/>
            </a:pPr>
            <a:r>
              <a:rPr lang="en" sz="3000" b="1"/>
              <a:t>Questions?</a:t>
            </a:r>
            <a:endParaRPr sz="3000" b="1"/>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1987</Words>
  <Application>Microsoft Office PowerPoint</Application>
  <PresentationFormat>On-screen Show (16:9)</PresentationFormat>
  <Paragraphs>122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Roboto</vt:lpstr>
      <vt:lpstr>Calibri</vt:lpstr>
      <vt:lpstr>Simple Light</vt:lpstr>
      <vt:lpstr> CCH Collaboration &amp; the Summit for Shared Print in the Collections Lifecycle   January 21, 2022 </vt:lpstr>
      <vt:lpstr>CDL, CRL &amp; HT Collaboration for Shared Print Infrastructure</vt:lpstr>
      <vt:lpstr>What is the Collection Comparison Tool? </vt:lpstr>
      <vt:lpstr>Purpose &amp; Development of Lifecycle Document</vt:lpstr>
      <vt:lpstr>Summit Goals</vt:lpstr>
      <vt:lpstr>Summit Participants</vt:lpstr>
      <vt:lpstr>Summit Structure and Components</vt:lpstr>
      <vt:lpstr>Outcomes and Next Steps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CCH Collaboration &amp; the Summit for Shared Print in the Collections Lifecycle   January 21, 2022</dc:title>
  <dc:creator>Matthew I Revitt</dc:creator>
  <cp:lastModifiedBy>Marie Waltz</cp:lastModifiedBy>
  <cp:revision>2</cp:revision>
  <dcterms:modified xsi:type="dcterms:W3CDTF">2022-01-21T21:19:48Z</dcterms:modified>
</cp:coreProperties>
</file>