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89" r:id="rId3"/>
    <p:sldId id="272" r:id="rId4"/>
    <p:sldId id="284" r:id="rId5"/>
    <p:sldId id="282" r:id="rId6"/>
    <p:sldId id="283" r:id="rId7"/>
    <p:sldId id="286" r:id="rId8"/>
    <p:sldId id="270" r:id="rId9"/>
    <p:sldId id="271" r:id="rId10"/>
    <p:sldId id="28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A4E5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0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77ECB-8C1E-4B66-9C99-F4407450331F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BEBCE-152C-40D1-86FB-11E096BEE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35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B986B-D704-4E2B-A2D9-07FEDA75A7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3DBEFF-8D4A-46D0-A7A3-826D11864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4E841-F6B6-4DB7-B098-892D63F96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532A-BDA8-49D8-9BF4-2BBFCED3D22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B9143-A106-4EDC-9729-0F1315A5F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FF8D8-0920-4AA7-9329-105A1243D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F70-3B63-4FC1-A680-D48F58018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1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259F2-11E5-4007-A654-CFDCDA19C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15AC54-03A7-454D-91DD-96FE32018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C3378-C9D1-4308-A987-9AD393BD3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532A-BDA8-49D8-9BF4-2BBFCED3D22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B841F-C61A-4790-84ED-E9A9137B8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1A76F-C4CE-4384-88DC-54CDEB4DB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F70-3B63-4FC1-A680-D48F58018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40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A23DD3-143E-4DA3-A120-CBEEBA4580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ABD9-A000-48D3-8006-785144958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98CB9-BA43-4E78-8F8B-90EEF7EFD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532A-BDA8-49D8-9BF4-2BBFCED3D22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A61E2-9B1A-4E68-9DDF-A87A5E527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5A778-2389-454B-9C13-200F1C735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F70-3B63-4FC1-A680-D48F58018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5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82E99-0845-40F5-BCFE-DBE296957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7B58B-34B3-41AB-9479-460965524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3F21D-ED5C-4C89-A396-B1D392716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532A-BDA8-49D8-9BF4-2BBFCED3D22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B6147-FFEC-4ADF-BEA9-40931577B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97F23-4D1D-41AB-9C83-38C9B12DB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F70-3B63-4FC1-A680-D48F58018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3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693D7-D4A6-4B57-8C05-611333AED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204FD8-F066-4B7B-8751-10B000560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EFB6A-6395-4B49-97EA-AE5BEEEFD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532A-BDA8-49D8-9BF4-2BBFCED3D22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F9909-2095-47E7-B77F-83B29A9F6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C5E56-4616-498E-BB30-C390F6F9F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F70-3B63-4FC1-A680-D48F58018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7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F2DCE-82B6-4391-874F-193E09151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7F538-3C32-4FBF-A382-914E30088B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104AB7-9124-494D-BFB7-83418490D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2A7BA-DA90-4553-89F2-DA5813AE0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532A-BDA8-49D8-9BF4-2BBFCED3D22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AC4D0-9726-4A64-A068-7171ACA43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EA618B-78B2-434E-B927-93B42007D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F70-3B63-4FC1-A680-D48F58018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5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1EAA4-B9DA-4F4D-91E6-7E0174958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B8D28A-8981-45E9-9CB1-0FA91DA62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61096E-FE99-4D81-BEA4-E38D721CF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01CE8F-80BA-499A-BC85-D2BD2BC2A1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1A9DE9-E5B5-4B91-BC86-FB57E03649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705BB9-14C0-49AD-A30A-7C1669D8E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532A-BDA8-49D8-9BF4-2BBFCED3D22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0ABEE0-0B61-4024-89BB-FBA5E624F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EFCBBA-568A-41B2-AE18-D31A3B8E6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F70-3B63-4FC1-A680-D48F58018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4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7E769-8E04-4640-851A-345C0E68D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AC0D24-49B5-469E-97F3-CA58201D8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532A-BDA8-49D8-9BF4-2BBFCED3D22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3E7781-13C2-41A2-99C8-0F88DBAE3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B42A0E-3CC7-4E3B-9B6B-5032F29DA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F70-3B63-4FC1-A680-D48F58018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5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8FAA47-C7F3-4DC6-9A30-6E2DD3A2B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532A-BDA8-49D8-9BF4-2BBFCED3D22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22702D-0047-4D60-9A54-463171478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F52CED-3D8D-47CE-B1E3-04F2F011D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F70-3B63-4FC1-A680-D48F58018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5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4808C-5B8E-4A44-9C76-22EF8E8EE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7D6EA-BD5D-4B9C-B2E6-5389B542E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680AC0-11E7-4FD9-9FCB-EE8D5EC99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4071C4-E5F9-44D1-A3A4-3E5931D4A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532A-BDA8-49D8-9BF4-2BBFCED3D22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A8A59B-6474-46CF-912A-557889868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81CE3-CDE9-41BF-9D4B-6CCAB1A81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F70-3B63-4FC1-A680-D48F58018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4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79B02-632A-4E2B-BCC9-C3218B002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0C701C-C82B-4B7D-B155-AAE71A4BF4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82BCE1-4C49-439A-A872-3A5F059BE6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EA3B21-CE45-46A0-AEC3-7D0FA12FD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532A-BDA8-49D8-9BF4-2BBFCED3D22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DE8C5-8884-4F08-828D-7193AB06B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6007F8-9C6E-413F-BD42-2244B09AA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F70-3B63-4FC1-A680-D48F58018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0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AEE47D-371A-4B47-86EF-21FC1BA7A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A8D90-EFBA-47AE-83F7-FB7F8BE33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712FF-E943-41C2-BB9A-2B6E12075A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C532A-BDA8-49D8-9BF4-2BBFCED3D22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2A46A-4E7E-4838-93A9-340B0F0189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07ABD-7FBC-45F4-A6B5-A7DAF5A5C3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4BF70-3B63-4FC1-A680-D48F58018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1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EFC52EA-DDE6-4ABE-B376-EDBFAD8C3B61}"/>
              </a:ext>
            </a:extLst>
          </p:cNvPr>
          <p:cNvSpPr txBox="1"/>
          <p:nvPr/>
        </p:nvSpPr>
        <p:spPr>
          <a:xfrm>
            <a:off x="9703818" y="5521389"/>
            <a:ext cx="11112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HelveticaNeue" panose="00000400000000000000" pitchFamily="2" charset="0"/>
                <a:cs typeface="FrankRuehl" panose="020E0503060101010101" pitchFamily="34" charset="-79"/>
              </a:rPr>
              <a:t>PAN, June 2022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B9B084-537A-4A65-9A11-01FF6A9AC6FF}"/>
              </a:ext>
            </a:extLst>
          </p:cNvPr>
          <p:cNvSpPr txBox="1"/>
          <p:nvPr/>
        </p:nvSpPr>
        <p:spPr>
          <a:xfrm>
            <a:off x="1499017" y="0"/>
            <a:ext cx="963379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 Model to Determine Optimal Numbers of Monograph </a:t>
            </a:r>
          </a:p>
          <a:p>
            <a:pPr algn="ctr"/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Copies for Preservation in Shared Print Collections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F787E7-A692-4F53-9EE4-59AE09501B0E}"/>
              </a:ext>
            </a:extLst>
          </p:cNvPr>
          <p:cNvSpPr txBox="1"/>
          <p:nvPr/>
        </p:nvSpPr>
        <p:spPr>
          <a:xfrm>
            <a:off x="1499017" y="1354217"/>
            <a:ext cx="1025310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Ian Bogus, Executive Director, Research Collections and Preservation Consortium (ReCAP) </a:t>
            </a:r>
          </a:p>
          <a:p>
            <a:endParaRPr lang="en-US" sz="1600" dirty="0"/>
          </a:p>
          <a:p>
            <a:r>
              <a:rPr lang="en-US" sz="1600" dirty="0"/>
              <a:t>Candace Arai Yano, Distinguished Professor, IEOR Department and Haas School of Business,</a:t>
            </a:r>
          </a:p>
          <a:p>
            <a:r>
              <a:rPr lang="en-US" sz="1600" dirty="0"/>
              <a:t>	                University of California - Berkeley </a:t>
            </a:r>
          </a:p>
          <a:p>
            <a:endParaRPr lang="en-US" sz="1600" dirty="0"/>
          </a:p>
          <a:p>
            <a:r>
              <a:rPr lang="en-US" sz="1600" dirty="0"/>
              <a:t>Shannon Zachary, Head, Department of Preservation and Conservation, University of Michigan Library </a:t>
            </a:r>
          </a:p>
          <a:p>
            <a:endParaRPr lang="en-US" sz="1600" dirty="0"/>
          </a:p>
          <a:p>
            <a:r>
              <a:rPr lang="en-US" sz="1600" dirty="0"/>
              <a:t>Jacob Nadal, Director for Preservation, Library of Congress </a:t>
            </a:r>
          </a:p>
          <a:p>
            <a:endParaRPr lang="en-US" sz="1600" dirty="0"/>
          </a:p>
          <a:p>
            <a:r>
              <a:rPr lang="en-US" sz="1600" dirty="0"/>
              <a:t>Mary Miller, Director of Collection Management and Preservation, </a:t>
            </a:r>
          </a:p>
          <a:p>
            <a:r>
              <a:rPr lang="en-US" sz="1600" dirty="0"/>
              <a:t>	     University of Minnesota Libraries - Twin Cities </a:t>
            </a:r>
          </a:p>
          <a:p>
            <a:endParaRPr lang="en-US" sz="1600" dirty="0"/>
          </a:p>
          <a:p>
            <a:r>
              <a:rPr lang="en-US" sz="1600" dirty="0"/>
              <a:t>Helen N. Levenson, Associate Professor, Collection Development Librarian, Oakland University </a:t>
            </a:r>
          </a:p>
          <a:p>
            <a:endParaRPr lang="en-US" sz="1600" dirty="0"/>
          </a:p>
          <a:p>
            <a:r>
              <a:rPr lang="en-US" sz="1600" dirty="0"/>
              <a:t>Fern Brody, Associate University Librarian for Collections and Technical Services, University Library System,</a:t>
            </a:r>
          </a:p>
          <a:p>
            <a:r>
              <a:rPr lang="en-US" sz="1600" dirty="0"/>
              <a:t>	   University of Pittsburgh </a:t>
            </a:r>
          </a:p>
          <a:p>
            <a:endParaRPr lang="en-US" sz="1600" dirty="0"/>
          </a:p>
          <a:p>
            <a:r>
              <a:rPr lang="en-US" sz="1600" dirty="0"/>
              <a:t>Sara Amato, Data Librarian, Eastern Academic Scholars’ Trust </a:t>
            </a:r>
          </a:p>
        </p:txBody>
      </p:sp>
    </p:spTree>
    <p:extLst>
      <p:ext uri="{BB962C8B-B14F-4D97-AF65-F5344CB8AC3E}">
        <p14:creationId xmlns:p14="http://schemas.microsoft.com/office/powerpoint/2010/main" val="264287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C6A7AD0-5A08-4A41-B92E-FCA705A073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3830" y="931718"/>
            <a:ext cx="6048375" cy="46863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960D7C-E9AC-44BF-817F-D0271673F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9187" y="1724025"/>
            <a:ext cx="2867025" cy="17049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A254C0-102C-4908-B69D-66039B4E8455}"/>
              </a:ext>
            </a:extLst>
          </p:cNvPr>
          <p:cNvSpPr txBox="1"/>
          <p:nvPr/>
        </p:nvSpPr>
        <p:spPr>
          <a:xfrm>
            <a:off x="609600" y="533400"/>
            <a:ext cx="5181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Neue" panose="00000400000000000000" pitchFamily="2" charset="0"/>
                <a:cs typeface="FrankRuehl" panose="020E0503060101010101" pitchFamily="34" charset="-79"/>
              </a:rPr>
              <a:t>Number of copies needed</a:t>
            </a:r>
          </a:p>
          <a:p>
            <a:endParaRPr lang="en-US" b="1" dirty="0">
              <a:solidFill>
                <a:srgbClr val="FCFAB8"/>
              </a:solidFill>
              <a:latin typeface="HelveticaNeue" panose="00000400000000000000" pitchFamily="2" charset="0"/>
              <a:cs typeface="FrankRuehl" panose="020E0503060101010101" pitchFamily="34" charset="-79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latin typeface="HelveticaNeue" panose="00000400000000000000" pitchFamily="2" charset="0"/>
              <a:cs typeface="FrankRuehl" panose="020E0503060101010101" pitchFamily="34" charset="-79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latin typeface="HelveticaNeue" panose="00000400000000000000" pitchFamily="2" charset="0"/>
              <a:cs typeface="FrankRuehl" panose="020E0503060101010101" pitchFamily="34" charset="-79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4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977211-07E6-4219-8E8B-5DC6405E6607}"/>
              </a:ext>
            </a:extLst>
          </p:cNvPr>
          <p:cNvSpPr txBox="1"/>
          <p:nvPr/>
        </p:nvSpPr>
        <p:spPr>
          <a:xfrm>
            <a:off x="2461147" y="1720840"/>
            <a:ext cx="642809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Thank you</a:t>
            </a:r>
          </a:p>
          <a:p>
            <a:pPr algn="ctr"/>
            <a:endParaRPr lang="en-US" sz="4800" dirty="0"/>
          </a:p>
          <a:p>
            <a:pPr algn="ctr"/>
            <a:r>
              <a:rPr lang="en-US" sz="3600" dirty="0"/>
              <a:t>Ian Bogus</a:t>
            </a:r>
          </a:p>
          <a:p>
            <a:pPr algn="ctr"/>
            <a:r>
              <a:rPr lang="en-US" sz="3600" dirty="0"/>
              <a:t>ibogus@Princeton.edu</a:t>
            </a:r>
          </a:p>
        </p:txBody>
      </p:sp>
    </p:spTree>
    <p:extLst>
      <p:ext uri="{BB962C8B-B14F-4D97-AF65-F5344CB8AC3E}">
        <p14:creationId xmlns:p14="http://schemas.microsoft.com/office/powerpoint/2010/main" val="1863739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F2F27F2-1AED-4EA1-8F11-0D2AFF4F0103}"/>
              </a:ext>
            </a:extLst>
          </p:cNvPr>
          <p:cNvSpPr txBox="1"/>
          <p:nvPr/>
        </p:nvSpPr>
        <p:spPr>
          <a:xfrm>
            <a:off x="609600" y="533400"/>
            <a:ext cx="5181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Neue" panose="00000400000000000000" pitchFamily="2" charset="0"/>
                <a:cs typeface="FrankRuehl" panose="020E0503060101010101" pitchFamily="34" charset="-79"/>
              </a:rPr>
              <a:t>Signs of success</a:t>
            </a:r>
          </a:p>
          <a:p>
            <a:endParaRPr lang="en-US" b="1" dirty="0">
              <a:solidFill>
                <a:srgbClr val="FCFAB8"/>
              </a:solidFill>
              <a:latin typeface="HelveticaNeue" panose="00000400000000000000" pitchFamily="2" charset="0"/>
              <a:cs typeface="FrankRuehl" panose="020E0503060101010101" pitchFamily="34" charset="-79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latin typeface="HelveticaNeue" panose="00000400000000000000" pitchFamily="2" charset="0"/>
              <a:cs typeface="FrankRuehl" panose="020E0503060101010101" pitchFamily="34" charset="-79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latin typeface="HelveticaNeue" panose="00000400000000000000" pitchFamily="2" charset="0"/>
              <a:cs typeface="FrankRuehl" panose="020E0503060101010101" pitchFamily="34" charset="-79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219BA9-C01E-4F65-80E8-0C7F904BC3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87" t="25544" r="10019" b="8041"/>
          <a:stretch/>
        </p:blipFill>
        <p:spPr>
          <a:xfrm>
            <a:off x="1000894" y="1523755"/>
            <a:ext cx="10190211" cy="42650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9C19D74-B1F9-48CF-851F-B35AE33644C7}"/>
              </a:ext>
            </a:extLst>
          </p:cNvPr>
          <p:cNvSpPr txBox="1"/>
          <p:nvPr/>
        </p:nvSpPr>
        <p:spPr>
          <a:xfrm>
            <a:off x="1116334" y="2493818"/>
            <a:ext cx="20912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Recommendation </a:t>
            </a:r>
          </a:p>
          <a:p>
            <a:r>
              <a:rPr lang="en-US" sz="2000" dirty="0"/>
              <a:t>too low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2F43D6-0D61-4A5B-A571-2E4FBA6596FA}"/>
              </a:ext>
            </a:extLst>
          </p:cNvPr>
          <p:cNvSpPr txBox="1"/>
          <p:nvPr/>
        </p:nvSpPr>
        <p:spPr>
          <a:xfrm>
            <a:off x="8655530" y="2493818"/>
            <a:ext cx="20912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Recommendation </a:t>
            </a:r>
          </a:p>
          <a:p>
            <a:r>
              <a:rPr lang="en-US" sz="2000" dirty="0"/>
              <a:t>too high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61709F-C9B9-47E0-8380-ABDF1377A8B4}"/>
              </a:ext>
            </a:extLst>
          </p:cNvPr>
          <p:cNvSpPr txBox="1"/>
          <p:nvPr/>
        </p:nvSpPr>
        <p:spPr>
          <a:xfrm>
            <a:off x="3207612" y="5953222"/>
            <a:ext cx="57767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Why is Ian a Bad Librarian?</a:t>
            </a:r>
          </a:p>
        </p:txBody>
      </p:sp>
    </p:spTree>
    <p:extLst>
      <p:ext uri="{BB962C8B-B14F-4D97-AF65-F5344CB8AC3E}">
        <p14:creationId xmlns:p14="http://schemas.microsoft.com/office/powerpoint/2010/main" val="253839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AD77-F25D-4933-AF22-80A3229D5BB6}"/>
              </a:ext>
            </a:extLst>
          </p:cNvPr>
          <p:cNvSpPr txBox="1"/>
          <p:nvPr/>
        </p:nvSpPr>
        <p:spPr>
          <a:xfrm>
            <a:off x="609600" y="533400"/>
            <a:ext cx="5181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Neue" panose="00000400000000000000" pitchFamily="2" charset="0"/>
                <a:cs typeface="FrankRuehl" panose="020E0503060101010101" pitchFamily="34" charset="-79"/>
              </a:rPr>
              <a:t>Variable 1: On-shelf probability</a:t>
            </a:r>
          </a:p>
          <a:p>
            <a:endParaRPr lang="en-US" b="1" dirty="0">
              <a:solidFill>
                <a:srgbClr val="FCFAB8"/>
              </a:solidFill>
              <a:latin typeface="HelveticaNeue" panose="00000400000000000000" pitchFamily="2" charset="0"/>
              <a:cs typeface="FrankRuehl" panose="020E0503060101010101" pitchFamily="34" charset="-79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latin typeface="HelveticaNeue" panose="00000400000000000000" pitchFamily="2" charset="0"/>
              <a:cs typeface="FrankRuehl" panose="020E0503060101010101" pitchFamily="34" charset="-79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latin typeface="HelveticaNeue" panose="00000400000000000000" pitchFamily="2" charset="0"/>
              <a:cs typeface="FrankRuehl" panose="020E0503060101010101" pitchFamily="34" charset="-79"/>
            </a:endParaRP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A9B829B-F5A4-45AE-A963-2CE7211D5D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176223"/>
              </p:ext>
            </p:extLst>
          </p:nvPr>
        </p:nvGraphicFramePr>
        <p:xfrm>
          <a:off x="6572250" y="304574"/>
          <a:ext cx="2837084" cy="54879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9784">
                  <a:extLst>
                    <a:ext uri="{9D8B030D-6E8A-4147-A177-3AD203B41FA5}">
                      <a16:colId xmlns:a16="http://schemas.microsoft.com/office/drawing/2014/main" val="28779067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994528130"/>
                    </a:ext>
                  </a:extLst>
                </a:gridCol>
              </a:tblGrid>
              <a:tr h="359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Pub. Date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% Present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9971027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&lt;1800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91.30%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17082954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1800-1810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94.74%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98098168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1811-1820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92.59%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522689444"/>
                  </a:ext>
                </a:extLst>
              </a:tr>
              <a:tr h="153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1821-1830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98.13%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246575777"/>
                  </a:ext>
                </a:extLst>
              </a:tr>
              <a:tr h="153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1831-1840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96.67%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095725259"/>
                  </a:ext>
                </a:extLst>
              </a:tr>
              <a:tr h="153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1841-1850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95.75%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397693"/>
                  </a:ext>
                </a:extLst>
              </a:tr>
              <a:tr h="153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1851-1860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97.09%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6138650"/>
                  </a:ext>
                </a:extLst>
              </a:tr>
              <a:tr h="153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1861-1870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97.35%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951122152"/>
                  </a:ext>
                </a:extLst>
              </a:tr>
              <a:tr h="153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1871-1880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97.97%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711115341"/>
                  </a:ext>
                </a:extLst>
              </a:tr>
              <a:tr h="153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1881-1890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97.34%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220522600"/>
                  </a:ext>
                </a:extLst>
              </a:tr>
              <a:tr h="153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1891-1900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97.61%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640229283"/>
                  </a:ext>
                </a:extLst>
              </a:tr>
              <a:tr h="153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1901-1910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96.94%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03310287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19A928B-571C-4488-80A4-FEF7244A7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549004"/>
              </p:ext>
            </p:extLst>
          </p:nvPr>
        </p:nvGraphicFramePr>
        <p:xfrm>
          <a:off x="9656984" y="1571018"/>
          <a:ext cx="2359674" cy="4221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6776">
                  <a:extLst>
                    <a:ext uri="{9D8B030D-6E8A-4147-A177-3AD203B41FA5}">
                      <a16:colId xmlns:a16="http://schemas.microsoft.com/office/drawing/2014/main" val="830028828"/>
                    </a:ext>
                  </a:extLst>
                </a:gridCol>
                <a:gridCol w="1192898">
                  <a:extLst>
                    <a:ext uri="{9D8B030D-6E8A-4147-A177-3AD203B41FA5}">
                      <a16:colId xmlns:a16="http://schemas.microsoft.com/office/drawing/2014/main" val="3241753438"/>
                    </a:ext>
                  </a:extLst>
                </a:gridCol>
              </a:tblGrid>
              <a:tr h="153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1911-1920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97.45%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338121662"/>
                  </a:ext>
                </a:extLst>
              </a:tr>
              <a:tr h="153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1921-1930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97.70%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567374748"/>
                  </a:ext>
                </a:extLst>
              </a:tr>
              <a:tr h="153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1931-1940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96.97%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504889651"/>
                  </a:ext>
                </a:extLst>
              </a:tr>
              <a:tr h="153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1941-1950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96.92%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954870606"/>
                  </a:ext>
                </a:extLst>
              </a:tr>
              <a:tr h="153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1951-1960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97.01%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131530504"/>
                  </a:ext>
                </a:extLst>
              </a:tr>
              <a:tr h="153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1961-1970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97.07%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609314808"/>
                  </a:ext>
                </a:extLst>
              </a:tr>
              <a:tr h="153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1971-1980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97.21%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831410061"/>
                  </a:ext>
                </a:extLst>
              </a:tr>
              <a:tr h="153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1981-1990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97.40%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605159955"/>
                  </a:ext>
                </a:extLst>
              </a:tr>
              <a:tr h="153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1991-2000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97.64%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170350350"/>
                  </a:ext>
                </a:extLst>
              </a:tr>
              <a:tr h="327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2001-2010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97.90%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85580033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7A2DE88-9386-4460-B9B9-035210B57797}"/>
              </a:ext>
            </a:extLst>
          </p:cNvPr>
          <p:cNvSpPr txBox="1"/>
          <p:nvPr/>
        </p:nvSpPr>
        <p:spPr>
          <a:xfrm>
            <a:off x="609600" y="2595729"/>
            <a:ext cx="40789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Draft value: 97% Stacks</a:t>
            </a:r>
          </a:p>
          <a:p>
            <a:r>
              <a:rPr lang="en-US" sz="2800" dirty="0"/>
              <a:t>	           100% Storage</a:t>
            </a:r>
          </a:p>
        </p:txBody>
      </p:sp>
    </p:spTree>
    <p:extLst>
      <p:ext uri="{BB962C8B-B14F-4D97-AF65-F5344CB8AC3E}">
        <p14:creationId xmlns:p14="http://schemas.microsoft.com/office/powerpoint/2010/main" val="3488196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ive.staticflickr.com/6159/6197933357_b56c259cde_b.jpg">
            <a:extLst>
              <a:ext uri="{FF2B5EF4-FFF2-40B4-BE49-F238E27FC236}">
                <a16:creationId xmlns:a16="http://schemas.microsoft.com/office/drawing/2014/main" id="{000BEFCB-207D-4CC9-B096-B6072252F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046" y="234461"/>
            <a:ext cx="6827859" cy="5245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B30BC52-AFB3-4FAE-A138-A14356D4B286}"/>
              </a:ext>
            </a:extLst>
          </p:cNvPr>
          <p:cNvSpPr txBox="1"/>
          <p:nvPr/>
        </p:nvSpPr>
        <p:spPr>
          <a:xfrm>
            <a:off x="609600" y="533400"/>
            <a:ext cx="5181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Neue" panose="00000400000000000000" pitchFamily="2" charset="0"/>
                <a:cs typeface="FrankRuehl" panose="020E0503060101010101" pitchFamily="34" charset="-79"/>
              </a:rPr>
              <a:t>Variable 2: Bibliographic inaccuracy</a:t>
            </a:r>
          </a:p>
          <a:p>
            <a:endParaRPr lang="en-US" b="1" dirty="0">
              <a:solidFill>
                <a:srgbClr val="FCFAB8"/>
              </a:solidFill>
              <a:latin typeface="HelveticaNeue" panose="00000400000000000000" pitchFamily="2" charset="0"/>
              <a:cs typeface="FrankRuehl" panose="020E0503060101010101" pitchFamily="34" charset="-79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latin typeface="HelveticaNeue" panose="00000400000000000000" pitchFamily="2" charset="0"/>
              <a:cs typeface="FrankRuehl" panose="020E0503060101010101" pitchFamily="34" charset="-79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latin typeface="HelveticaNeue" panose="00000400000000000000" pitchFamily="2" charset="0"/>
              <a:cs typeface="FrankRuehl" panose="020E0503060101010101" pitchFamily="34" charset="-79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272ED6-1E33-4574-A70F-A0C2194009E3}"/>
              </a:ext>
            </a:extLst>
          </p:cNvPr>
          <p:cNvSpPr txBox="1"/>
          <p:nvPr/>
        </p:nvSpPr>
        <p:spPr>
          <a:xfrm>
            <a:off x="9431308" y="5479822"/>
            <a:ext cx="27606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https://www.flickr.com/photos/68103485@N05/6197933357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371562-8276-4E1D-9573-F2DFCDA776C5}"/>
              </a:ext>
            </a:extLst>
          </p:cNvPr>
          <p:cNvSpPr txBox="1"/>
          <p:nvPr/>
        </p:nvSpPr>
        <p:spPr>
          <a:xfrm>
            <a:off x="609600" y="2595729"/>
            <a:ext cx="36599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Draft value: 0.1% Stacks</a:t>
            </a:r>
          </a:p>
          <a:p>
            <a:r>
              <a:rPr lang="en-US" sz="2800" dirty="0"/>
              <a:t>	           0% Storage</a:t>
            </a:r>
          </a:p>
        </p:txBody>
      </p:sp>
    </p:spTree>
    <p:extLst>
      <p:ext uri="{BB962C8B-B14F-4D97-AF65-F5344CB8AC3E}">
        <p14:creationId xmlns:p14="http://schemas.microsoft.com/office/powerpoint/2010/main" val="1002136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5386D97-B8AD-409B-A257-968C53DB55D1}"/>
              </a:ext>
            </a:extLst>
          </p:cNvPr>
          <p:cNvSpPr txBox="1"/>
          <p:nvPr/>
        </p:nvSpPr>
        <p:spPr>
          <a:xfrm>
            <a:off x="609600" y="533400"/>
            <a:ext cx="5181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Neue" panose="00000400000000000000" pitchFamily="2" charset="0"/>
                <a:cs typeface="FrankRuehl" panose="020E0503060101010101" pitchFamily="34" charset="-79"/>
              </a:rPr>
              <a:t>Variable 3: Annual loss rate</a:t>
            </a:r>
          </a:p>
          <a:p>
            <a:endParaRPr lang="en-US" b="1" dirty="0">
              <a:solidFill>
                <a:srgbClr val="FCFAB8"/>
              </a:solidFill>
              <a:latin typeface="HelveticaNeue" panose="00000400000000000000" pitchFamily="2" charset="0"/>
              <a:cs typeface="FrankRuehl" panose="020E0503060101010101" pitchFamily="34" charset="-79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latin typeface="HelveticaNeue" panose="00000400000000000000" pitchFamily="2" charset="0"/>
              <a:cs typeface="FrankRuehl" panose="020E0503060101010101" pitchFamily="34" charset="-79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latin typeface="HelveticaNeue" panose="00000400000000000000" pitchFamily="2" charset="0"/>
              <a:cs typeface="FrankRuehl" panose="020E0503060101010101" pitchFamily="34" charset="-79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12B4562-C419-4AFE-8BD2-D8B00D148D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6" r="11230"/>
          <a:stretch/>
        </p:blipFill>
        <p:spPr>
          <a:xfrm>
            <a:off x="5186597" y="176134"/>
            <a:ext cx="6830517" cy="537022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6FC0F99-C57D-49EE-AB15-4F53EB4B6230}"/>
              </a:ext>
            </a:extLst>
          </p:cNvPr>
          <p:cNvSpPr txBox="1"/>
          <p:nvPr/>
        </p:nvSpPr>
        <p:spPr>
          <a:xfrm>
            <a:off x="7730363" y="5546361"/>
            <a:ext cx="42867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https://pixabay.com/photos/seasons-4-seasons-four-seasons-5880236/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21EA77-92EB-42AA-8955-6C3668F3A049}"/>
              </a:ext>
            </a:extLst>
          </p:cNvPr>
          <p:cNvSpPr txBox="1"/>
          <p:nvPr/>
        </p:nvSpPr>
        <p:spPr>
          <a:xfrm>
            <a:off x="609600" y="2595729"/>
            <a:ext cx="38427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Draft value: 0.01% Stacks</a:t>
            </a:r>
          </a:p>
          <a:p>
            <a:r>
              <a:rPr lang="en-US" sz="2800" dirty="0"/>
              <a:t>	           0% Storage</a:t>
            </a:r>
          </a:p>
        </p:txBody>
      </p:sp>
    </p:spTree>
    <p:extLst>
      <p:ext uri="{BB962C8B-B14F-4D97-AF65-F5344CB8AC3E}">
        <p14:creationId xmlns:p14="http://schemas.microsoft.com/office/powerpoint/2010/main" val="3065316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A3D15C-EF74-470A-BF09-F3C38C16C8A0}"/>
              </a:ext>
            </a:extLst>
          </p:cNvPr>
          <p:cNvSpPr txBox="1"/>
          <p:nvPr/>
        </p:nvSpPr>
        <p:spPr>
          <a:xfrm>
            <a:off x="609600" y="533400"/>
            <a:ext cx="5181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Neue" panose="00000400000000000000" pitchFamily="2" charset="0"/>
                <a:cs typeface="FrankRuehl" panose="020E0503060101010101" pitchFamily="34" charset="-79"/>
              </a:rPr>
              <a:t>Variable 4: Physical Deterioration Over Time</a:t>
            </a:r>
          </a:p>
          <a:p>
            <a:endParaRPr lang="en-US" b="1" dirty="0">
              <a:solidFill>
                <a:srgbClr val="FCFAB8"/>
              </a:solidFill>
              <a:latin typeface="HelveticaNeue" panose="00000400000000000000" pitchFamily="2" charset="0"/>
              <a:cs typeface="FrankRuehl" panose="020E0503060101010101" pitchFamily="34" charset="-79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latin typeface="HelveticaNeue" panose="00000400000000000000" pitchFamily="2" charset="0"/>
              <a:cs typeface="FrankRuehl" panose="020E0503060101010101" pitchFamily="34" charset="-79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latin typeface="HelveticaNeue" panose="00000400000000000000" pitchFamily="2" charset="0"/>
              <a:cs typeface="FrankRuehl" panose="020E0503060101010101" pitchFamily="34" charset="-79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7FFBA8-A76D-4127-81D4-DD5CC09A69F6}"/>
              </a:ext>
            </a:extLst>
          </p:cNvPr>
          <p:cNvSpPr txBox="1"/>
          <p:nvPr/>
        </p:nvSpPr>
        <p:spPr>
          <a:xfrm>
            <a:off x="7571824" y="5636365"/>
            <a:ext cx="46201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https://www.needpix.com/photo/1530668/book-old-grunge-literacy-literate-illiterate-read-trash-garbage</a:t>
            </a:r>
          </a:p>
        </p:txBody>
      </p:sp>
      <p:pic>
        <p:nvPicPr>
          <p:cNvPr id="8" name="image4.png">
            <a:extLst>
              <a:ext uri="{FF2B5EF4-FFF2-40B4-BE49-F238E27FC236}">
                <a16:creationId xmlns:a16="http://schemas.microsoft.com/office/drawing/2014/main" id="{B3EA98DB-2E41-4D34-B3D7-500B3F96FD9A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045902" y="1006191"/>
            <a:ext cx="8146098" cy="4475797"/>
          </a:xfrm>
          <a:prstGeom prst="rect">
            <a:avLst/>
          </a:prstGeom>
          <a:ln/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A62EAF8-3FB8-4232-8E31-C98A52F0AE33}"/>
              </a:ext>
            </a:extLst>
          </p:cNvPr>
          <p:cNvCxnSpPr/>
          <p:nvPr/>
        </p:nvCxnSpPr>
        <p:spPr>
          <a:xfrm flipH="1">
            <a:off x="4976734" y="2239566"/>
            <a:ext cx="1514007" cy="0"/>
          </a:xfrm>
          <a:prstGeom prst="straightConnector1">
            <a:avLst/>
          </a:prstGeom>
          <a:ln w="31750">
            <a:solidFill>
              <a:srgbClr val="F0A4E5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C5F692B-064E-43E5-AA33-554BB4742B40}"/>
              </a:ext>
            </a:extLst>
          </p:cNvPr>
          <p:cNvCxnSpPr>
            <a:cxnSpLocks/>
          </p:cNvCxnSpPr>
          <p:nvPr/>
        </p:nvCxnSpPr>
        <p:spPr>
          <a:xfrm flipH="1">
            <a:off x="4976735" y="3244020"/>
            <a:ext cx="3169738" cy="0"/>
          </a:xfrm>
          <a:prstGeom prst="straightConnector1">
            <a:avLst/>
          </a:prstGeom>
          <a:ln w="31750">
            <a:solidFill>
              <a:srgbClr val="F0A4E5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975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C90864A-9F59-45B3-809F-33EBB90EB997}"/>
              </a:ext>
            </a:extLst>
          </p:cNvPr>
          <p:cNvSpPr txBox="1"/>
          <p:nvPr/>
        </p:nvSpPr>
        <p:spPr>
          <a:xfrm>
            <a:off x="2342318" y="1485899"/>
            <a:ext cx="1944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eorgia" panose="02040502050405020303" pitchFamily="18" charset="0"/>
              </a:rPr>
              <a:t>P = P1 * P2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B0F2E9-EB83-47F6-837F-4BCB4A1C690A}"/>
              </a:ext>
            </a:extLst>
          </p:cNvPr>
          <p:cNvSpPr/>
          <p:nvPr/>
        </p:nvSpPr>
        <p:spPr>
          <a:xfrm>
            <a:off x="6096000" y="3261763"/>
            <a:ext cx="6096000" cy="13394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>
              <a:lnSpc>
                <a:spcPct val="115000"/>
              </a:lnSpc>
            </a:pPr>
            <a:endParaRPr lang="en-US" dirty="0">
              <a:latin typeface="Georgia" panose="02040502050405020303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</a:rPr>
              <a:t>P = Probability both 6’ and blue eyes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</a:rPr>
              <a:t>P1 = Probability of someone being 6’ (15%)</a:t>
            </a:r>
          </a:p>
          <a:p>
            <a:pPr marL="457200">
              <a:lnSpc>
                <a:spcPct val="115000"/>
              </a:lnSpc>
            </a:pP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</a:rPr>
              <a:t>P2 = Probability of someone having blue eyes (10%)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E3377F-0321-4542-A455-4F6CBF58256F}"/>
              </a:ext>
            </a:extLst>
          </p:cNvPr>
          <p:cNvSpPr txBox="1"/>
          <p:nvPr/>
        </p:nvSpPr>
        <p:spPr>
          <a:xfrm>
            <a:off x="3519138" y="2233534"/>
            <a:ext cx="3054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eorgia" panose="02040502050405020303" pitchFamily="18" charset="0"/>
              </a:rPr>
              <a:t>1.5% = 15% * 10 %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BC2A99-D238-419F-A4DA-DE9B12204DA7}"/>
              </a:ext>
            </a:extLst>
          </p:cNvPr>
          <p:cNvSpPr txBox="1"/>
          <p:nvPr/>
        </p:nvSpPr>
        <p:spPr>
          <a:xfrm>
            <a:off x="3519137" y="2905780"/>
            <a:ext cx="47564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eorgia" panose="02040502050405020303" pitchFamily="18" charset="0"/>
              </a:rPr>
              <a:t>76.5% = (1 – 15%) * (1 - 10%)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8EC0077-629E-4025-8355-90E724D4E725}"/>
              </a:ext>
            </a:extLst>
          </p:cNvPr>
          <p:cNvSpPr/>
          <p:nvPr/>
        </p:nvSpPr>
        <p:spPr>
          <a:xfrm>
            <a:off x="6096000" y="3255273"/>
            <a:ext cx="6096000" cy="13394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>
              <a:lnSpc>
                <a:spcPct val="115000"/>
              </a:lnSpc>
            </a:pPr>
            <a:endParaRPr lang="en-US" dirty="0">
              <a:latin typeface="Georgia" panose="02040502050405020303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</a:rPr>
              <a:t>P = Probability affected both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</a:rPr>
              <a:t>P1 = Probability affected by #1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</a:rPr>
              <a:t>P2 = Probability affected by #2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86CAF5-0BE6-4A99-A975-0E313021ECC1}"/>
              </a:ext>
            </a:extLst>
          </p:cNvPr>
          <p:cNvSpPr txBox="1"/>
          <p:nvPr/>
        </p:nvSpPr>
        <p:spPr>
          <a:xfrm>
            <a:off x="6368162" y="543194"/>
            <a:ext cx="382335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ME!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(probably of neither being 6’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nor having blue eyes)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00C771-85E4-4B06-BB48-25BBA7B50AC1}"/>
              </a:ext>
            </a:extLst>
          </p:cNvPr>
          <p:cNvSpPr txBox="1"/>
          <p:nvPr/>
        </p:nvSpPr>
        <p:spPr>
          <a:xfrm>
            <a:off x="609600" y="533400"/>
            <a:ext cx="5181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Neue" panose="00000400000000000000" pitchFamily="2" charset="0"/>
                <a:cs typeface="FrankRuehl" panose="020E0503060101010101" pitchFamily="34" charset="-79"/>
              </a:rPr>
              <a:t>Combining Variables</a:t>
            </a:r>
          </a:p>
          <a:p>
            <a:endParaRPr lang="en-US" b="1" dirty="0">
              <a:solidFill>
                <a:srgbClr val="FCFAB8"/>
              </a:solidFill>
              <a:latin typeface="HelveticaNeue" panose="00000400000000000000" pitchFamily="2" charset="0"/>
              <a:cs typeface="FrankRuehl" panose="020E0503060101010101" pitchFamily="34" charset="-79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latin typeface="HelveticaNeue" panose="00000400000000000000" pitchFamily="2" charset="0"/>
              <a:cs typeface="FrankRuehl" panose="020E0503060101010101" pitchFamily="34" charset="-79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latin typeface="HelveticaNeue" panose="00000400000000000000" pitchFamily="2" charset="0"/>
              <a:cs typeface="FrankRuehl" panose="020E0503060101010101" pitchFamily="34" charset="-79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56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6" grpId="1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0ACB5D8-BCCA-47F9-895F-110F64FBF4BF}"/>
              </a:ext>
            </a:extLst>
          </p:cNvPr>
          <p:cNvSpPr txBox="1"/>
          <p:nvPr/>
        </p:nvSpPr>
        <p:spPr>
          <a:xfrm>
            <a:off x="609600" y="533400"/>
            <a:ext cx="1132257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Neue" panose="00000400000000000000" pitchFamily="2" charset="0"/>
                <a:cs typeface="FrankRuehl" panose="020E0503060101010101" pitchFamily="34" charset="-79"/>
              </a:rPr>
              <a:t>Probability one item is usable			 Probability that at least one item in group is usable	 </a:t>
            </a:r>
          </a:p>
          <a:p>
            <a:endParaRPr lang="en-US" b="1" dirty="0">
              <a:solidFill>
                <a:srgbClr val="FCFAB8"/>
              </a:solidFill>
              <a:latin typeface="HelveticaNeue" panose="00000400000000000000" pitchFamily="2" charset="0"/>
              <a:cs typeface="FrankRuehl" panose="020E0503060101010101" pitchFamily="34" charset="-79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latin typeface="HelveticaNeue" panose="00000400000000000000" pitchFamily="2" charset="0"/>
              <a:cs typeface="FrankRuehl" panose="020E0503060101010101" pitchFamily="34" charset="-79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latin typeface="HelveticaNeue" panose="00000400000000000000" pitchFamily="2" charset="0"/>
              <a:cs typeface="FrankRuehl" panose="020E0503060101010101" pitchFamily="34" charset="-79"/>
            </a:endParaRPr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34C1D02-D3FE-4A4D-88DD-46E99A1BF7EB}"/>
                  </a:ext>
                </a:extLst>
              </p:cNvPr>
              <p:cNvSpPr/>
              <p:nvPr/>
            </p:nvSpPr>
            <p:spPr>
              <a:xfrm>
                <a:off x="402340" y="1286784"/>
                <a:ext cx="529132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𝑖𝑇</m:t>
                          </m:r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800" i="0">
                          <a:latin typeface="Cambria Math" panose="02040503050406030204" pitchFamily="18" charset="0"/>
                        </a:rPr>
                        <m:t>⋅(1−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sz="2800" i="0">
                          <a:latin typeface="Cambria Math" panose="02040503050406030204" pitchFamily="18" charset="0"/>
                        </a:rPr>
                        <m:t>)⋅[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</m:d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sz="2800" i="0">
                          <a:latin typeface="Cambria Math" panose="02040503050406030204" pitchFamily="18" charset="0"/>
                        </a:rPr>
                        <m:t>]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𝑖𝑇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34C1D02-D3FE-4A4D-88DD-46E99A1BF7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40" y="1286784"/>
                <a:ext cx="529132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594BF63-C168-4498-A42B-EE25A4BDC4A3}"/>
                  </a:ext>
                </a:extLst>
              </p:cNvPr>
              <p:cNvSpPr/>
              <p:nvPr/>
            </p:nvSpPr>
            <p:spPr>
              <a:xfrm>
                <a:off x="-144904" y="2791005"/>
                <a:ext cx="6096000" cy="325076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457200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Georgia" panose="02040502050405020303" pitchFamily="18" charset="0"/>
                            <a:cs typeface="Georgia" panose="02040502050405020303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Georgia" panose="02040502050405020303" pitchFamily="18" charset="0"/>
                            <a:cs typeface="Georgia" panose="02040502050405020303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Georgia" panose="02040502050405020303" pitchFamily="18" charset="0"/>
                            <a:cs typeface="Georgia" panose="02040502050405020303" pitchFamily="18" charset="0"/>
                          </a:rPr>
                          <m:t>𝑖𝑇</m:t>
                        </m:r>
                      </m:sub>
                    </m:sSub>
                  </m:oMath>
                </a14:m>
                <a:r>
                  <a:rPr lang="en-US" dirty="0"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rPr>
                  <a:t>= the probability that any given copy of type </a:t>
                </a:r>
                <a:r>
                  <a:rPr lang="en-US" i="1" dirty="0"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rPr>
                  <a:t>i</a:t>
                </a:r>
                <a:endParaRPr lang="en-US" dirty="0"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:r>
                  <a:rPr lang="en-US" dirty="0"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rPr>
                  <a:t>         exists and is usable at time </a:t>
                </a:r>
                <a:endParaRPr lang="en-US" dirty="0">
                  <a:latin typeface="Arial" panose="020B0604020202020204" pitchFamily="34" charset="0"/>
                  <a:ea typeface="Arial" panose="020B0604020202020204" pitchFamily="34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Arial" panose="020B0604020202020204" pitchFamily="34" charset="0"/>
                      </a:rPr>
                      <m:t>𝛼</m:t>
                    </m:r>
                  </m:oMath>
                </a14:m>
                <a:r>
                  <a:rPr lang="en-US" dirty="0"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rPr>
                  <a:t> = on-shelf probability;</a:t>
                </a:r>
                <a:endParaRPr lang="en-US" dirty="0">
                  <a:latin typeface="Arial" panose="020B0604020202020204" pitchFamily="34" charset="0"/>
                  <a:ea typeface="Arial" panose="020B0604020202020204" pitchFamily="34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Arial" panose="020B0604020202020204" pitchFamily="34" charset="0"/>
                      </a:rPr>
                      <m:t>𝛽</m:t>
                    </m:r>
                  </m:oMath>
                </a14:m>
                <a:r>
                  <a:rPr lang="en-US" dirty="0"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rPr>
                  <a:t> = bibliographic inaccuracy rate;</a:t>
                </a:r>
                <a:endParaRPr lang="en-US" dirty="0">
                  <a:latin typeface="Arial" panose="020B0604020202020204" pitchFamily="34" charset="0"/>
                  <a:ea typeface="Arial" panose="020B0604020202020204" pitchFamily="34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Arial" panose="020B0604020202020204" pitchFamily="34" charset="0"/>
                      </a:rPr>
                      <m:t>𝛾</m:t>
                    </m:r>
                  </m:oMath>
                </a14:m>
                <a:r>
                  <a:rPr lang="en-US" dirty="0"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rPr>
                  <a:t> = annual loss rate;</a:t>
                </a:r>
                <a:endParaRPr lang="en-US" dirty="0">
                  <a:latin typeface="Arial" panose="020B0604020202020204" pitchFamily="34" charset="0"/>
                  <a:ea typeface="Arial" panose="020B0604020202020204" pitchFamily="34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Georgia" panose="02040502050405020303" pitchFamily="18" charset="0"/>
                        <a:cs typeface="Georgia" panose="02040502050405020303" pitchFamily="18" charset="0"/>
                      </a:rPr>
                      <m:t>𝑇</m:t>
                    </m:r>
                  </m:oMath>
                </a14:m>
                <a:r>
                  <a:rPr lang="en-US" dirty="0"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rPr>
                  <a:t> = retention horizon.</a:t>
                </a:r>
              </a:p>
              <a:p>
                <a:pPr marL="457200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𝑖𝑇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Georgia" panose="02040502050405020303" pitchFamily="18" charset="0"/>
                  </a:rPr>
                  <a:t>= probability that any given copy of a book of type </a:t>
                </a:r>
                <a:r>
                  <a:rPr lang="en-US" i="1" dirty="0">
                    <a:latin typeface="Georgia" panose="02040502050405020303" pitchFamily="18" charset="0"/>
                  </a:rPr>
                  <a:t>i</a:t>
                </a:r>
                <a:r>
                  <a:rPr lang="en-US" dirty="0">
                    <a:latin typeface="Georgia" panose="02040502050405020303" pitchFamily="18" charset="0"/>
                  </a:rPr>
                  <a:t> is usable at time </a:t>
                </a:r>
                <a:r>
                  <a:rPr lang="en-US" i="1" dirty="0">
                    <a:latin typeface="Georgia" panose="02040502050405020303" pitchFamily="18" charset="0"/>
                  </a:rPr>
                  <a:t>T</a:t>
                </a:r>
              </a:p>
              <a:p>
                <a:pPr marL="457200">
                  <a:lnSpc>
                    <a:spcPct val="115000"/>
                  </a:lnSpc>
                </a:pPr>
                <a:endParaRPr lang="en-US" dirty="0">
                  <a:latin typeface="Georgia" panose="02040502050405020303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594BF63-C168-4498-A42B-EE25A4BDC4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4904" y="2791005"/>
                <a:ext cx="6096000" cy="3250762"/>
              </a:xfrm>
              <a:prstGeom prst="rect">
                <a:avLst/>
              </a:prstGeom>
              <a:blipFill>
                <a:blip r:embed="rId3"/>
                <a:stretch>
                  <a:fillRect t="-563" r="-9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D094FC5-4DBD-4C10-88AD-A6569F94BD2D}"/>
                  </a:ext>
                </a:extLst>
              </p:cNvPr>
              <p:cNvSpPr/>
              <p:nvPr/>
            </p:nvSpPr>
            <p:spPr>
              <a:xfrm>
                <a:off x="6240905" y="1201404"/>
                <a:ext cx="6087116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rPr>
                  <a:t>P1 = (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Georgia" panose="02040502050405020303" pitchFamily="18" charset="0"/>
                        <a:cs typeface="Georgia" panose="02040502050405020303" pitchFamily="18" charset="0"/>
                      </a:rPr>
                      <m:t>1 − </m:t>
                    </m:r>
                    <m:d>
                      <m:dPr>
                        <m:begChr m:val="["/>
                        <m:endChr m:val="]"/>
                        <m:ctrlPr>
                          <a:rPr lang="en-US" sz="2800" i="1">
                            <a:latin typeface="Cambria Math" panose="02040503050406030204" pitchFamily="18" charset="0"/>
                            <a:ea typeface="Georgia" panose="02040502050405020303" pitchFamily="18" charset="0"/>
                            <a:cs typeface="Georgia" panose="02040502050405020303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Georgia" panose="02040502050405020303" pitchFamily="18" charset="0"/>
                                <a:cs typeface="Georgia" panose="02040502050405020303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  <a:ea typeface="Georgia" panose="02040502050405020303" pitchFamily="18" charset="0"/>
                                    <a:cs typeface="Georgia" panose="02040502050405020303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Georgia" panose="02040502050405020303" pitchFamily="18" charset="0"/>
                                    <a:cs typeface="Georgia" panose="02040502050405020303" pitchFamily="18" charset="0"/>
                                  </a:rPr>
                                  <m:t>1−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effectLst/>
                                        <a:latin typeface="Cambria Math" panose="02040503050406030204" pitchFamily="18" charset="0"/>
                                        <a:ea typeface="Georgia" panose="02040502050405020303" pitchFamily="18" charset="0"/>
                                        <a:cs typeface="Georgia" panose="02040502050405020303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  <a:ea typeface="Georgia" panose="02040502050405020303" pitchFamily="18" charset="0"/>
                                        <a:cs typeface="Georgia" panose="02040502050405020303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  <a:ea typeface="Georgia" panose="02040502050405020303" pitchFamily="18" charset="0"/>
                                        <a:cs typeface="Georgia" panose="02040502050405020303" pitchFamily="18" charset="0"/>
                                      </a:rPr>
                                      <m:t>1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  <a:ea typeface="Georgia" panose="02040502050405020303" pitchFamily="18" charset="0"/>
                                        <a:cs typeface="Georgia" panose="02040502050405020303" pitchFamily="18" charset="0"/>
                                      </a:rPr>
                                      <m:t>𝑇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sSub>
                              <m:sSubPr>
                                <m:ctrlP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Georgia" panose="02040502050405020303" pitchFamily="18" charset="0"/>
                                    <a:cs typeface="Georgia" panose="02040502050405020303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Georgia" panose="02040502050405020303" pitchFamily="18" charset="0"/>
                                    <a:cs typeface="Georgia" panose="02040502050405020303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Georgia" panose="02040502050405020303" pitchFamily="18" charset="0"/>
                                    <a:cs typeface="Georgia" panose="02040502050405020303" pitchFamily="18" charset="0"/>
                                  </a:rPr>
                                  <m:t>1</m:t>
                                </m:r>
                              </m:sub>
                            </m:sSub>
                          </m:sup>
                        </m:sSup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  <a:ea typeface="Arial" panose="020B0604020202020204" pitchFamily="34" charset="0"/>
                        <a:cs typeface="Arial" panose="020B0604020202020204" pitchFamily="34" charset="0"/>
                      </a:rPr>
                      <m:t>⋅</m:t>
                    </m:r>
                    <m:r>
                      <a:rPr lang="en-US" sz="2800" i="1">
                        <a:latin typeface="Cambria Math" panose="02040503050406030204" pitchFamily="18" charset="0"/>
                        <a:ea typeface="Georgia" panose="02040502050405020303" pitchFamily="18" charset="0"/>
                        <a:cs typeface="Georgia" panose="02040502050405020303" pitchFamily="18" charset="0"/>
                      </a:rPr>
                      <m:t> </m:t>
                    </m:r>
                  </m:oMath>
                </a14:m>
                <a:endParaRPr lang="en-US" sz="2800" i="1" dirty="0">
                  <a:latin typeface="Cambria Math" panose="02040503050406030204" pitchFamily="18" charset="0"/>
                  <a:ea typeface="Georgia" panose="02040502050405020303" pitchFamily="18" charset="0"/>
                  <a:cs typeface="Georgia" panose="02040502050405020303" pitchFamily="18" charset="0"/>
                </a:endParaRPr>
              </a:p>
              <a:p>
                <a:r>
                  <a:rPr lang="en-US" sz="2800" dirty="0">
                    <a:ea typeface="Georgia" panose="02040502050405020303" pitchFamily="18" charset="0"/>
                    <a:cs typeface="Georgia" panose="02040502050405020303" pitchFamily="18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Georgia" panose="02040502050405020303" pitchFamily="18" charset="0"/>
                        <a:cs typeface="Georgia" panose="02040502050405020303" pitchFamily="18" charset="0"/>
                      </a:rPr>
                      <m:t>[</m:t>
                    </m:r>
                    <m:sSup>
                      <m:sSup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Georgia" panose="02040502050405020303" pitchFamily="18" charset="0"/>
                            <a:cs typeface="Georgia" panose="02040502050405020303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Georgia" panose="02040502050405020303" pitchFamily="18" charset="0"/>
                            <a:cs typeface="Georgia" panose="02040502050405020303" pitchFamily="18" charset="0"/>
                          </a:rPr>
                          <m:t>(1−</m:t>
                        </m:r>
                        <m:sSub>
                          <m:sSub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Georgia" panose="02040502050405020303" pitchFamily="18" charset="0"/>
                                <a:cs typeface="Georgia" panose="02040502050405020303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Georgia" panose="02040502050405020303" pitchFamily="18" charset="0"/>
                                <a:cs typeface="Georgia" panose="02040502050405020303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Georgia" panose="02040502050405020303" pitchFamily="18" charset="0"/>
                                <a:cs typeface="Georgia" panose="02040502050405020303" pitchFamily="18" charset="0"/>
                              </a:rPr>
                              <m:t>2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Georgia" panose="02040502050405020303" pitchFamily="18" charset="0"/>
                                <a:cs typeface="Georgia" panose="02040502050405020303" pitchFamily="18" charset="0"/>
                              </a:rPr>
                              <m:t>𝑇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  <a:ea typeface="Georgia" panose="02040502050405020303" pitchFamily="18" charset="0"/>
                            <a:cs typeface="Georgia" panose="02040502050405020303" pitchFamily="18" charset="0"/>
                          </a:rPr>
                          <m:t>)</m:t>
                        </m:r>
                      </m:e>
                      <m:sup>
                        <m:sSub>
                          <m:sSub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Georgia" panose="02040502050405020303" pitchFamily="18" charset="0"/>
                                <a:cs typeface="Georgia" panose="02040502050405020303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Georgia" panose="02040502050405020303" pitchFamily="18" charset="0"/>
                                <a:cs typeface="Georgia" panose="02040502050405020303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Georgia" panose="02040502050405020303" pitchFamily="18" charset="0"/>
                                <a:cs typeface="Georgia" panose="02040502050405020303" pitchFamily="18" charset="0"/>
                              </a:rPr>
                              <m:t>2</m:t>
                            </m:r>
                          </m:sub>
                        </m:sSub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Georgia" panose="02040502050405020303" pitchFamily="18" charset="0"/>
                        <a:cs typeface="Georgia" panose="02040502050405020303" pitchFamily="18" charset="0"/>
                      </a:rPr>
                      <m:t>] ⋅</m:t>
                    </m:r>
                    <m:r>
                      <a:rPr lang="en-US" sz="2800" i="1">
                        <a:latin typeface="Cambria Math" panose="02040503050406030204" pitchFamily="18" charset="0"/>
                        <a:ea typeface="Arial" panose="020B0604020202020204" pitchFamily="34" charset="0"/>
                        <a:cs typeface="Arial" panose="020B0604020202020204" pitchFamily="34" charset="0"/>
                      </a:rPr>
                      <m:t>⋅⋅⋅⋅</m:t>
                    </m:r>
                  </m:oMath>
                </a14:m>
                <a:r>
                  <a:rPr lang="en-US" sz="2800" dirty="0"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Georgia" panose="02040502050405020303" pitchFamily="18" charset="0"/>
                        <a:cs typeface="Georgia" panose="02040502050405020303" pitchFamily="18" charset="0"/>
                      </a:rPr>
                      <m:t>[</m:t>
                    </m:r>
                    <m:sSup>
                      <m:sSup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Georgia" panose="02040502050405020303" pitchFamily="18" charset="0"/>
                            <a:cs typeface="Georgia" panose="02040502050405020303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Georgia" panose="02040502050405020303" pitchFamily="18" charset="0"/>
                            <a:cs typeface="Georgia" panose="02040502050405020303" pitchFamily="18" charset="0"/>
                          </a:rPr>
                          <m:t>(1−</m:t>
                        </m:r>
                        <m:sSub>
                          <m:sSub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Georgia" panose="02040502050405020303" pitchFamily="18" charset="0"/>
                                <a:cs typeface="Georgia" panose="02040502050405020303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Georgia" panose="02040502050405020303" pitchFamily="18" charset="0"/>
                                <a:cs typeface="Georgia" panose="02040502050405020303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Georgia" panose="02040502050405020303" pitchFamily="18" charset="0"/>
                                <a:cs typeface="Georgia" panose="02040502050405020303" pitchFamily="18" charset="0"/>
                              </a:rPr>
                              <m:t>𝑁𝑇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  <a:ea typeface="Georgia" panose="02040502050405020303" pitchFamily="18" charset="0"/>
                            <a:cs typeface="Georgia" panose="02040502050405020303" pitchFamily="18" charset="0"/>
                          </a:rPr>
                          <m:t>)</m:t>
                        </m:r>
                      </m:e>
                      <m:sup>
                        <m:sSub>
                          <m:sSub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Georgia" panose="02040502050405020303" pitchFamily="18" charset="0"/>
                                <a:cs typeface="Georgia" panose="02040502050405020303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Georgia" panose="02040502050405020303" pitchFamily="18" charset="0"/>
                                <a:cs typeface="Georgia" panose="02040502050405020303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Georgia" panose="02040502050405020303" pitchFamily="18" charset="0"/>
                                <a:cs typeface="Georgia" panose="02040502050405020303" pitchFamily="18" charset="0"/>
                              </a:rPr>
                              <m:t>𝑁</m:t>
                            </m:r>
                          </m:sub>
                        </m:sSub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Georgia" panose="02040502050405020303" pitchFamily="18" charset="0"/>
                        <a:cs typeface="Georgia" panose="02040502050405020303" pitchFamily="18" charset="0"/>
                      </a:rPr>
                      <m:t>]</m:t>
                    </m:r>
                  </m:oMath>
                </a14:m>
                <a:r>
                  <a:rPr lang="en-US" sz="2800" dirty="0"/>
                  <a:t>)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D094FC5-4DBD-4C10-88AD-A6569F94BD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0905" y="1201404"/>
                <a:ext cx="6087116" cy="954107"/>
              </a:xfrm>
              <a:prstGeom prst="rect">
                <a:avLst/>
              </a:prstGeom>
              <a:blipFill>
                <a:blip r:embed="rId4"/>
                <a:stretch>
                  <a:fillRect l="-2104" t="-5732" r="-1102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9C99BA2-A15E-4A4E-B581-CC39B59AA603}"/>
                  </a:ext>
                </a:extLst>
              </p:cNvPr>
              <p:cNvSpPr/>
              <p:nvPr/>
            </p:nvSpPr>
            <p:spPr>
              <a:xfrm>
                <a:off x="6096000" y="2791005"/>
                <a:ext cx="6096000" cy="197727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rPr>
                  <a:t>P1 = </a:t>
                </a:r>
                <a:r>
                  <a:rPr lang="en-US" dirty="0">
                    <a:latin typeface="Georgia" panose="02040502050405020303" pitchFamily="18" charset="0"/>
                  </a:rPr>
                  <a:t>probability that at least one usable copy remains at the end of a specified time horizon</a:t>
                </a:r>
                <a:endParaRPr lang="en-US" i="1" dirty="0">
                  <a:latin typeface="Georgia" panose="02040502050405020303" pitchFamily="18" charset="0"/>
                  <a:ea typeface="Georgia" panose="02040502050405020303" pitchFamily="18" charset="0"/>
                  <a:cs typeface="Georgia" panose="02040502050405020303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Georgia" panose="02040502050405020303" pitchFamily="18" charset="0"/>
                            <a:cs typeface="Georgia" panose="02040502050405020303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Georgia" panose="02040502050405020303" pitchFamily="18" charset="0"/>
                            <a:cs typeface="Georgia" panose="02040502050405020303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Georgia" panose="02040502050405020303" pitchFamily="18" charset="0"/>
                            <a:cs typeface="Georgia" panose="02040502050405020303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rPr>
                  <a:t> = number of copies of type </a:t>
                </a:r>
                <a:r>
                  <a:rPr lang="en-US" i="1" dirty="0"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rPr>
                  <a:t>i</a:t>
                </a:r>
                <a:r>
                  <a:rPr lang="en-US" dirty="0"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rPr>
                  <a:t>;</a:t>
                </a:r>
                <a:endParaRPr lang="en-US" dirty="0">
                  <a:latin typeface="Arial" panose="020B0604020202020204" pitchFamily="34" charset="0"/>
                  <a:ea typeface="Arial" panose="020B0604020202020204" pitchFamily="34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Georgia" panose="02040502050405020303" pitchFamily="18" charset="0"/>
                        <a:cs typeface="Georgia" panose="02040502050405020303" pitchFamily="18" charset="0"/>
                      </a:rPr>
                      <m:t>𝑁</m:t>
                    </m:r>
                  </m:oMath>
                </a14:m>
                <a:r>
                  <a:rPr lang="en-US" dirty="0"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rPr>
                  <a:t> = number of types;</a:t>
                </a: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Georgia" panose="02040502050405020303" pitchFamily="18" charset="0"/>
                            <a:cs typeface="Georgia" panose="02040502050405020303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Georgia" panose="02040502050405020303" pitchFamily="18" charset="0"/>
                            <a:cs typeface="Georgia" panose="02040502050405020303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Georgia" panose="02040502050405020303" pitchFamily="18" charset="0"/>
                            <a:cs typeface="Georgia" panose="02040502050405020303" pitchFamily="18" charset="0"/>
                          </a:rPr>
                          <m:t>𝑖𝑇</m:t>
                        </m:r>
                      </m:sub>
                    </m:sSub>
                  </m:oMath>
                </a14:m>
                <a:r>
                  <a:rPr lang="en-US" dirty="0"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rPr>
                  <a:t>= the probability that any given copy of type </a:t>
                </a:r>
                <a:r>
                  <a:rPr lang="en-US" i="1" dirty="0"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rPr>
                  <a:t>i</a:t>
                </a:r>
                <a:r>
                  <a:rPr lang="en-US" dirty="0"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rPr>
                  <a:t> exists and is usable at time </a:t>
                </a:r>
                <a:endParaRPr lang="en-US" dirty="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9C99BA2-A15E-4A4E-B581-CC39B59AA6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791005"/>
                <a:ext cx="6096000" cy="1977273"/>
              </a:xfrm>
              <a:prstGeom prst="rect">
                <a:avLst/>
              </a:prstGeom>
              <a:blipFill>
                <a:blip r:embed="rId5"/>
                <a:stretch>
                  <a:fillRect t="-926" r="-500" b="-4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073CB54-89B1-477A-AA6A-169FA3FC5C05}"/>
              </a:ext>
            </a:extLst>
          </p:cNvPr>
          <p:cNvCxnSpPr>
            <a:cxnSpLocks/>
          </p:cNvCxnSpPr>
          <p:nvPr/>
        </p:nvCxnSpPr>
        <p:spPr>
          <a:xfrm>
            <a:off x="5951096" y="0"/>
            <a:ext cx="0" cy="5818909"/>
          </a:xfrm>
          <a:prstGeom prst="line">
            <a:avLst/>
          </a:prstGeom>
          <a:ln w="3492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216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1F266A-0606-45CE-9C2C-6171236C95C2}"/>
              </a:ext>
            </a:extLst>
          </p:cNvPr>
          <p:cNvSpPr txBox="1"/>
          <p:nvPr/>
        </p:nvSpPr>
        <p:spPr>
          <a:xfrm>
            <a:off x="609600" y="533400"/>
            <a:ext cx="5181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Neue" panose="00000400000000000000" pitchFamily="2" charset="0"/>
                <a:cs typeface="FrankRuehl" panose="020E0503060101010101" pitchFamily="34" charset="-79"/>
              </a:rPr>
              <a:t>Draft values</a:t>
            </a:r>
          </a:p>
          <a:p>
            <a:endParaRPr lang="en-US" b="1" dirty="0">
              <a:solidFill>
                <a:srgbClr val="FCFAB8"/>
              </a:solidFill>
              <a:latin typeface="HelveticaNeue" panose="00000400000000000000" pitchFamily="2" charset="0"/>
              <a:cs typeface="FrankRuehl" panose="020E0503060101010101" pitchFamily="34" charset="-79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latin typeface="HelveticaNeue" panose="00000400000000000000" pitchFamily="2" charset="0"/>
              <a:cs typeface="FrankRuehl" panose="020E0503060101010101" pitchFamily="34" charset="-79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latin typeface="HelveticaNeue" panose="00000400000000000000" pitchFamily="2" charset="0"/>
              <a:cs typeface="FrankRuehl" panose="020E0503060101010101" pitchFamily="34" charset="-79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2D155A-1643-48E3-93FC-AEE9F3B959BE}"/>
              </a:ext>
            </a:extLst>
          </p:cNvPr>
          <p:cNvSpPr/>
          <p:nvPr/>
        </p:nvSpPr>
        <p:spPr>
          <a:xfrm>
            <a:off x="2743200" y="1360974"/>
            <a:ext cx="8553450" cy="3879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sz="24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99.8% survive at horizon (1 in 500 titles lost)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sz="24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On-shelf probability: 97% for books in the stacks and 100% for books in storage</a:t>
            </a:r>
            <a:endParaRPr lang="en-US" sz="2400" dirty="0">
              <a:latin typeface="Georgia" panose="02040502050405020303" pitchFamily="18" charset="0"/>
              <a:ea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sz="24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Bibliographic inaccuracy: 0.1% for books in the stacks and 0% for books in storage</a:t>
            </a:r>
            <a:endParaRPr lang="en-US" sz="2400" dirty="0">
              <a:latin typeface="Georgia" panose="02040502050405020303" pitchFamily="18" charset="0"/>
              <a:ea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sz="24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Annual loss rate: 0.01% for books in the stacks and 0% for books in storage</a:t>
            </a:r>
            <a:endParaRPr lang="en-US" sz="2400" dirty="0">
              <a:latin typeface="Georgia" panose="02040502050405020303" pitchFamily="18" charset="0"/>
              <a:ea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sz="240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Usability trajectories as described in the subsection on Physical Deterioration over Time.</a:t>
            </a:r>
          </a:p>
        </p:txBody>
      </p:sp>
    </p:spTree>
    <p:extLst>
      <p:ext uri="{BB962C8B-B14F-4D97-AF65-F5344CB8AC3E}">
        <p14:creationId xmlns:p14="http://schemas.microsoft.com/office/powerpoint/2010/main" val="158374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2034</TotalTime>
  <Words>669</Words>
  <Application>Microsoft Office PowerPoint</Application>
  <PresentationFormat>Widescreen</PresentationFormat>
  <Paragraphs>155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FrankRuehl</vt:lpstr>
      <vt:lpstr>Georgia</vt:lpstr>
      <vt:lpstr>HelveticaNeue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Bogus</dc:creator>
  <cp:lastModifiedBy>Ian Bogus</cp:lastModifiedBy>
  <cp:revision>51</cp:revision>
  <dcterms:created xsi:type="dcterms:W3CDTF">2020-01-08T15:45:29Z</dcterms:created>
  <dcterms:modified xsi:type="dcterms:W3CDTF">2022-06-21T16:16:00Z</dcterms:modified>
</cp:coreProperties>
</file>