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2"/>
  </p:notesMasterIdLst>
  <p:sldIdLst>
    <p:sldId id="256" r:id="rId2"/>
    <p:sldId id="257" r:id="rId3"/>
    <p:sldId id="258" r:id="rId4"/>
    <p:sldId id="259" r:id="rId5"/>
    <p:sldId id="260" r:id="rId6"/>
    <p:sldId id="261" r:id="rId7"/>
    <p:sldId id="265" r:id="rId8"/>
    <p:sldId id="262" r:id="rId9"/>
    <p:sldId id="263" r:id="rId10"/>
    <p:sldId id="264" r:id="rId11"/>
  </p:sldIdLst>
  <p:sldSz cx="9144000" cy="5143500" type="screen16x9"/>
  <p:notesSz cx="9144000" cy="6858000"/>
  <p:embeddedFontLst>
    <p:embeddedFont>
      <p:font typeface="EB Garamond" pitchFamily="2" charset="0"/>
      <p:regular r:id="rId13"/>
      <p:bold r:id="rId14"/>
      <p:italic r:id="rId15"/>
      <p:boldItalic r:id="rId16"/>
    </p:embeddedFont>
    <p:embeddedFont>
      <p:font typeface="EB Garamond Regular"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586"/>
  </p:normalViewPr>
  <p:slideViewPr>
    <p:cSldViewPr snapToGrid="0">
      <p:cViewPr varScale="1">
        <p:scale>
          <a:sx n="115" d="100"/>
          <a:sy n="115" d="100"/>
        </p:scale>
        <p:origin x="36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d964edef8_0_10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d964edef8_0_10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 Matthew.</a:t>
            </a:r>
          </a:p>
          <a:p>
            <a:pPr marL="0" lvl="0" indent="0" algn="l" rtl="0">
              <a:spcBef>
                <a:spcPts val="0"/>
              </a:spcBef>
              <a:spcAft>
                <a:spcPts val="0"/>
              </a:spcAft>
              <a:buNone/>
            </a:pPr>
            <a:r>
              <a:rPr lang="en-US" dirty="0"/>
              <a:t>Next slide please.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74137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d964edef8_0_5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d964edef8_0_5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day everyone and thank you for attending this year’s PAN Forum, one of my favorite semi-annual events.</a:t>
            </a:r>
          </a:p>
          <a:p>
            <a:pPr marL="0" lvl="0" indent="0" algn="l" rtl="0">
              <a:spcBef>
                <a:spcPts val="0"/>
              </a:spcBef>
              <a:spcAft>
                <a:spcPts val="0"/>
              </a:spcAft>
              <a:buNone/>
            </a:pPr>
            <a:r>
              <a:rPr lang="en-US" dirty="0"/>
              <a:t>I want to spend the next few minutes talking with you about some ideas the Partnership for Shared Book Collections has formulated which we hope will eventually be the basis for a more formal research agenda.</a:t>
            </a:r>
          </a:p>
          <a:p>
            <a:pPr marL="0" lvl="0" indent="0" algn="l" rtl="0">
              <a:spcBef>
                <a:spcPts val="0"/>
              </a:spcBef>
              <a:spcAft>
                <a:spcPts val="0"/>
              </a:spcAft>
              <a:buNone/>
            </a:pPr>
            <a:r>
              <a:rPr lang="en-US" dirty="0"/>
              <a:t>First a bit of background for those of you not familiar with the Partnership: we are a federation of (currently) 17 shared print programs in the US and Canada. These member programs range in size from only a few participating libraries to quite large programs such as the Eastern Academic Scholars’ Trust, and the SCELC and Hathi Trust Shared Print Programs.  As of January of this year, over 400 individual libraries participated as members of one of more of the Partnership’s programs.  </a:t>
            </a:r>
          </a:p>
          <a:p>
            <a:pPr marL="0" lvl="0" indent="0" algn="l" rtl="0">
              <a:spcBef>
                <a:spcPts val="0"/>
              </a:spcBef>
              <a:spcAft>
                <a:spcPts val="0"/>
              </a:spcAft>
              <a:buNone/>
            </a:pPr>
            <a:r>
              <a:rPr lang="en-US" dirty="0"/>
              <a:t>The Partnership recently held it first annual meeting and the link to the recording of that meeting plus slides used are available on the </a:t>
            </a:r>
            <a:r>
              <a:rPr lang="en-US" dirty="0" err="1"/>
              <a:t>sharedprint.org</a:t>
            </a:r>
            <a:r>
              <a:rPr lang="en-US" dirty="0"/>
              <a:t> home page for those of you interested in more information about our work over the last year and plans for the future.  We also hosted a panel discussion focused on various aspects of diversity, equity, and inclusion as relates to collective collections.</a:t>
            </a:r>
          </a:p>
          <a:p>
            <a:pPr marL="0" lvl="0" indent="0" algn="l" rtl="0">
              <a:spcBef>
                <a:spcPts val="0"/>
              </a:spcBef>
              <a:spcAft>
                <a:spcPts val="0"/>
              </a:spcAft>
              <a:buNone/>
            </a:pPr>
            <a:r>
              <a:rPr lang="en-US" dirty="0"/>
              <a:t>Among the areas of focus for the Partnership is research.  Our action plan includes a general goal relating to developing and implementing a research agenda on issues of importance to shared print.</a:t>
            </a:r>
          </a:p>
          <a:p>
            <a:pPr marL="0" lvl="0" indent="0" algn="l" rtl="0">
              <a:spcBef>
                <a:spcPts val="0"/>
              </a:spcBef>
              <a:spcAft>
                <a:spcPts val="0"/>
              </a:spcAft>
              <a:buNone/>
            </a:pPr>
            <a:r>
              <a:rPr lang="en-US" dirty="0"/>
              <a:t>Over the last few months, I have worked with a small task force that included Ian Bogus, Peggy </a:t>
            </a:r>
            <a:r>
              <a:rPr lang="en-US" dirty="0" err="1"/>
              <a:t>Seiden</a:t>
            </a:r>
            <a:r>
              <a:rPr lang="en-US" dirty="0"/>
              <a:t> and </a:t>
            </a:r>
            <a:r>
              <a:rPr lang="en-US" dirty="0" err="1"/>
              <a:t>Ailson</a:t>
            </a:r>
            <a:r>
              <a:rPr lang="en-US" dirty="0"/>
              <a:t> </a:t>
            </a:r>
            <a:r>
              <a:rPr lang="en-US" dirty="0" err="1"/>
              <a:t>Wohlers</a:t>
            </a:r>
            <a:r>
              <a:rPr lang="en-US" dirty="0"/>
              <a:t> to brainstorm ideas for this research agenda.</a:t>
            </a:r>
          </a:p>
          <a:p>
            <a:pPr marL="0" lvl="0" indent="0" algn="l" rtl="0">
              <a:spcBef>
                <a:spcPts val="0"/>
              </a:spcBef>
              <a:spcAft>
                <a:spcPts val="0"/>
              </a:spcAft>
              <a:buNone/>
            </a:pPr>
            <a:r>
              <a:rPr lang="en-US" dirty="0"/>
              <a:t>Today I’ll share some of our preliminary ideas with you and solicit your feedback.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This research agenda is founded on the following goals:</a:t>
            </a:r>
          </a:p>
          <a:p>
            <a:pPr rtl="0" fontAlgn="base"/>
            <a:r>
              <a:rPr lang="en-US" sz="1100" b="0" i="0" u="none" strike="noStrike" cap="none" dirty="0">
                <a:solidFill>
                  <a:srgbClr val="000000"/>
                </a:solidFill>
                <a:effectLst/>
                <a:latin typeface="Arial"/>
                <a:ea typeface="Arial"/>
                <a:cs typeface="Arial"/>
                <a:sym typeface="Arial"/>
              </a:rPr>
              <a:t>First, we want to support an evidence-based approach for decision-making and best practices for shared print and collective collection management.</a:t>
            </a:r>
          </a:p>
          <a:p>
            <a:pPr rtl="0" fontAlgn="base"/>
            <a:r>
              <a:rPr lang="en-US" sz="1100" b="0" i="0" u="none" strike="noStrike" cap="none" dirty="0">
                <a:solidFill>
                  <a:srgbClr val="000000"/>
                </a:solidFill>
                <a:effectLst/>
                <a:latin typeface="Arial"/>
                <a:ea typeface="Arial"/>
                <a:cs typeface="Arial"/>
                <a:sym typeface="Arial"/>
              </a:rPr>
              <a:t>Second, we want to support the collaboration across shared print monograph initiatives and collections in North America in providing cost-effective retention and access to shared print monograph collections.</a:t>
            </a:r>
          </a:p>
          <a:p>
            <a:pPr rtl="0" fontAlgn="base"/>
            <a:r>
              <a:rPr lang="en-US" sz="1100" b="0" i="0" u="none" strike="noStrike" cap="none" dirty="0">
                <a:solidFill>
                  <a:srgbClr val="000000"/>
                </a:solidFill>
                <a:effectLst/>
                <a:latin typeface="Arial"/>
                <a:ea typeface="Arial"/>
                <a:cs typeface="Arial"/>
                <a:sym typeface="Arial"/>
              </a:rPr>
              <a:t>Third, we want the research itself to support the preservation and long-term accessibility of print resources.</a:t>
            </a:r>
          </a:p>
          <a:p>
            <a:pPr rtl="0" fontAlgn="base"/>
            <a:r>
              <a:rPr lang="en-US" sz="1100" b="0" i="0" u="none" strike="noStrike" cap="none" dirty="0">
                <a:solidFill>
                  <a:srgbClr val="000000"/>
                </a:solidFill>
                <a:effectLst/>
                <a:latin typeface="Arial"/>
                <a:ea typeface="Arial"/>
                <a:cs typeface="Arial"/>
                <a:sym typeface="Arial"/>
              </a:rPr>
              <a:t>And, finally, we wish to expand the collective of shared print programs and the value they provide.</a:t>
            </a:r>
          </a:p>
          <a:p>
            <a:pPr rtl="0" fontAlgn="base"/>
            <a:endParaRPr lang="en-US" sz="1100" b="0" i="0" u="none" strike="noStrike" cap="none" dirty="0">
              <a:solidFill>
                <a:srgbClr val="000000"/>
              </a:solidFill>
              <a:effectLst/>
              <a:latin typeface="Arial"/>
              <a:cs typeface="Arial"/>
              <a:sym typeface="Arial"/>
            </a:endParaRPr>
          </a:p>
          <a:p>
            <a:pPr rtl="0" fontAlgn="base"/>
            <a:r>
              <a:rPr lang="en-US" sz="1100" b="0" i="0" u="none" strike="noStrike" cap="none" dirty="0">
                <a:solidFill>
                  <a:srgbClr val="000000"/>
                </a:solidFill>
                <a:effectLst/>
                <a:latin typeface="Arial"/>
                <a:cs typeface="Arial"/>
                <a:sym typeface="Arial"/>
              </a:rPr>
              <a:t>As those of you familiar with the Partnership and </a:t>
            </a:r>
            <a:r>
              <a:rPr lang="en-US" sz="1100" b="0" i="0" u="none" strike="noStrike" cap="none" dirty="0" err="1">
                <a:solidFill>
                  <a:srgbClr val="000000"/>
                </a:solidFill>
                <a:effectLst/>
                <a:latin typeface="Arial"/>
                <a:cs typeface="Arial"/>
                <a:sym typeface="Arial"/>
              </a:rPr>
              <a:t>preceeding</a:t>
            </a:r>
            <a:r>
              <a:rPr lang="en-US" sz="1100" b="0" i="0" u="none" strike="noStrike" cap="none" dirty="0">
                <a:solidFill>
                  <a:srgbClr val="000000"/>
                </a:solidFill>
                <a:effectLst/>
                <a:latin typeface="Arial"/>
                <a:cs typeface="Arial"/>
                <a:sym typeface="Arial"/>
              </a:rPr>
              <a:t> work know, research on and in support of shared print has been important to the members of the Partnership even before its formal launch. We want to both raise awareness of the research issues that require further investigation and work with our member programs as well as other organizations to undertake that research. We hope today’s presentation will encourage those of you who want to work with us to reach out.</a:t>
            </a:r>
            <a:endParaRPr lang="en-US" dirty="0"/>
          </a:p>
        </p:txBody>
      </p:sp>
    </p:spTree>
    <p:extLst>
      <p:ext uri="{BB962C8B-B14F-4D97-AF65-F5344CB8AC3E}">
        <p14:creationId xmlns:p14="http://schemas.microsoft.com/office/powerpoint/2010/main" val="166217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We have divided our initial ideas for research into two categories:</a:t>
            </a:r>
          </a:p>
          <a:p>
            <a:r>
              <a:rPr lang="en-US" dirty="0"/>
              <a:t>Tier one priorities – which we believe are both the highest priority and may provide useful findings in support of further research</a:t>
            </a:r>
          </a:p>
          <a:p>
            <a:r>
              <a:rPr lang="en-US" dirty="0"/>
              <a:t>Tier two priorities – those which we see as lower priority or which may be at least somewhat dependent on work being done in tier one</a:t>
            </a:r>
          </a:p>
          <a:p>
            <a:r>
              <a:rPr lang="en-US" dirty="0"/>
              <a:t>I will also mention some of the ongoing work of one of the Partnership’s Working Groups which relate directly to the research agenda</a:t>
            </a:r>
          </a:p>
          <a:p>
            <a:r>
              <a:rPr lang="en-US" dirty="0"/>
              <a:t>Here (and posted to chat – thank you Matthew) is the document that I had previously distributed to the PAN List.  Feel free to provide your comments on it there.</a:t>
            </a:r>
          </a:p>
          <a:p>
            <a:endParaRPr lang="en-US" dirty="0"/>
          </a:p>
          <a:p>
            <a:endParaRPr lang="en-US" dirty="0"/>
          </a:p>
        </p:txBody>
      </p:sp>
    </p:spTree>
    <p:extLst>
      <p:ext uri="{BB962C8B-B14F-4D97-AF65-F5344CB8AC3E}">
        <p14:creationId xmlns:p14="http://schemas.microsoft.com/office/powerpoint/2010/main" val="34231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The first of the tier one priorities identified is to complete the work begun on the risk model that was presented here at PAN in January.  The model, developed in conjunction with Dr. Candace Yano of the University of California, Berkeley is focused on helping libraries and shard print programs answer the question: “How many copies of a title need to be retained?”.  The model initially focused on physical condition and storage environment and the Research and Network Level Working Group of the Partnership is now looking at how paper degradation impacts the model.  The result will be a tool </a:t>
            </a:r>
            <a:r>
              <a:rPr lang="en-US" sz="1100" b="0" i="0" u="none" strike="noStrike" cap="none" dirty="0">
                <a:solidFill>
                  <a:srgbClr val="000000"/>
                </a:solidFill>
                <a:effectLst/>
                <a:latin typeface="Arial"/>
                <a:ea typeface="Arial"/>
                <a:cs typeface="Arial"/>
                <a:sym typeface="Arial"/>
              </a:rPr>
              <a:t>that can help predict the likelihood that a usable copy will survive a given time horizon and provide shared print programs with recommendations on the number of copies to be retained.</a:t>
            </a:r>
            <a:endParaRPr lang="en-US" b="0" dirty="0">
              <a:effectLst/>
            </a:endParaRPr>
          </a:p>
          <a:p>
            <a:r>
              <a:rPr lang="en-US" dirty="0"/>
              <a:t>The second tier one priority is more complex but is quite fundamental to the mission of shared print.  This priority aims to undertake research that will provide a better understanding of the corpus of print content available in libraries, how much of that content is already being protected by on or more shared print programs, as well as potentially investigate titles which are “over-retained” to assist in balancing retentions across participating programs.  The work also envisions looking at the types of titles that academic libraires in particular are often unlikely to be willing to retain and are, therefore, at highest risk.  Might there be opportunities to partners with public libraries and/or digital libraries such as the Internet Archive to best ensure ongoing access to these titles is retained and discoverable.</a:t>
            </a:r>
          </a:p>
          <a:p>
            <a:r>
              <a:rPr lang="en-US" dirty="0"/>
              <a:t>This second priority envisions that the Partnership would, in some way, work with outside vendors such as OCLC to further analyze print holdings in libraries and begin to develop a roadmap for the growth of shared print retention commitments.  There are, we believe, many opportunities for individual </a:t>
            </a:r>
            <a:r>
              <a:rPr lang="en-US" dirty="0" err="1"/>
              <a:t>instiutions</a:t>
            </a:r>
            <a:r>
              <a:rPr lang="en-US" dirty="0"/>
              <a:t> funding agencies to participate in this work.</a:t>
            </a:r>
            <a:br>
              <a:rPr lang="en-US" dirty="0"/>
            </a:br>
            <a:endParaRPr lang="en-US" dirty="0"/>
          </a:p>
        </p:txBody>
      </p:sp>
    </p:spTree>
    <p:extLst>
      <p:ext uri="{BB962C8B-B14F-4D97-AF65-F5344CB8AC3E}">
        <p14:creationId xmlns:p14="http://schemas.microsoft.com/office/powerpoint/2010/main" val="374653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rtl="0"/>
            <a:r>
              <a:rPr lang="en-US" sz="1100" b="0" i="0" u="none" strike="noStrike" cap="none" dirty="0">
                <a:solidFill>
                  <a:srgbClr val="000000"/>
                </a:solidFill>
                <a:effectLst/>
                <a:latin typeface="Arial"/>
                <a:ea typeface="Arial"/>
                <a:cs typeface="Arial"/>
                <a:sym typeface="Arial"/>
              </a:rPr>
              <a:t>In addition to these top priorities, the task force identified what we are calling “tier two priorities”, many of which have grown out of discussions and concerns expressed by the shared print programs participating in the Partnership.</a:t>
            </a:r>
          </a:p>
          <a:p>
            <a:pPr rtl="0"/>
            <a:r>
              <a:rPr lang="en-US" sz="1100" b="0" i="0" u="none" strike="noStrike" cap="none" dirty="0">
                <a:solidFill>
                  <a:srgbClr val="000000"/>
                </a:solidFill>
                <a:effectLst/>
                <a:latin typeface="Arial"/>
                <a:ea typeface="Arial"/>
                <a:cs typeface="Arial"/>
                <a:sym typeface="Arial"/>
              </a:rPr>
              <a:t>The first relates to a common concern expressed by libraries that participate in multiple shared print programs and may have committed titles for retention to more than one shared print program but those programs have different retention time frames.  As different programs have different goals in retaining materials, can we work as a community to synchronize our various programs and </a:t>
            </a:r>
            <a:r>
              <a:rPr lang="en-US" sz="1100" b="0" i="0" u="none" strike="noStrike" cap="none" dirty="0" err="1">
                <a:solidFill>
                  <a:srgbClr val="000000"/>
                </a:solidFill>
                <a:effectLst/>
                <a:latin typeface="Arial"/>
                <a:ea typeface="Arial"/>
                <a:cs typeface="Arial"/>
                <a:sym typeface="Arial"/>
              </a:rPr>
              <a:t>alsign</a:t>
            </a:r>
            <a:r>
              <a:rPr lang="en-US" sz="1100" b="0" i="0" u="none" strike="noStrike" cap="none" dirty="0">
                <a:solidFill>
                  <a:srgbClr val="000000"/>
                </a:solidFill>
                <a:effectLst/>
                <a:latin typeface="Arial"/>
                <a:ea typeface="Arial"/>
                <a:cs typeface="Arial"/>
                <a:sym typeface="Arial"/>
              </a:rPr>
              <a:t> retention periods across programs.  While some research may be needed to address this, ultimately this may result primarily in a set of best practices that can be applied both by current programs and by those just being established.  While no “right” period may be possible to define, it is to the benefit of all of shared print to  coordinate our work.</a:t>
            </a:r>
          </a:p>
          <a:p>
            <a:pPr rtl="0"/>
            <a:r>
              <a:rPr lang="en-US" sz="1100" b="0" i="0" u="none" strike="noStrike" cap="none" dirty="0">
                <a:solidFill>
                  <a:srgbClr val="000000"/>
                </a:solidFill>
                <a:effectLst/>
                <a:latin typeface="Arial"/>
                <a:cs typeface="Arial"/>
                <a:sym typeface="Arial"/>
              </a:rPr>
              <a:t>This second priority relates directly to the role of digitization in shared print. As the last year plus has clearly demonstrated, individual libraries are grappling with how best to determine the best candidates for digitization in order to maximize access to print collections.  Is there a role for shared print to play in these efforts and can we coordinate work at scale?  And, as controlled digital lending becomes a norm and more standardized, how can these digitization efforts support its expansion? We anticipate that initially research in this area will focus on documenting the current digitization landscape and initiatives currently underway in the hopes of identifying approaches to expansion at scale and ways shared print can support this expansion.</a:t>
            </a:r>
          </a:p>
          <a:p>
            <a:pPr rtl="0"/>
            <a:r>
              <a:rPr lang="en-US" sz="1100" b="0" i="0" u="none" strike="noStrike" cap="none" dirty="0">
                <a:solidFill>
                  <a:srgbClr val="000000"/>
                </a:solidFill>
                <a:effectLst/>
                <a:latin typeface="Arial"/>
                <a:ea typeface="Arial"/>
                <a:cs typeface="Arial"/>
                <a:sym typeface="Arial"/>
              </a:rPr>
              <a:t>The member programs in the Partnership have, for the most part at least, excluded special collection titles from retention both because there was an assumption that these titles were already protected and that access would likely be limited.  We are increasingly realizing neither of these assumptions is accurate.  More and more libraries are sharing special collection titles more readily and, since the definition of a special collection varies greatly across libraries, titles in special </a:t>
            </a:r>
            <a:r>
              <a:rPr lang="en-US" sz="1100" b="0" i="0" u="none" strike="noStrike" cap="none" dirty="0" err="1">
                <a:solidFill>
                  <a:srgbClr val="000000"/>
                </a:solidFill>
                <a:effectLst/>
                <a:latin typeface="Arial"/>
                <a:ea typeface="Arial"/>
                <a:cs typeface="Arial"/>
                <a:sym typeface="Arial"/>
              </a:rPr>
              <a:t>collecitons</a:t>
            </a:r>
            <a:r>
              <a:rPr lang="en-US" sz="1100" b="0" i="0" u="none" strike="noStrike" cap="none" dirty="0">
                <a:solidFill>
                  <a:srgbClr val="000000"/>
                </a:solidFill>
                <a:effectLst/>
                <a:latin typeface="Arial"/>
                <a:ea typeface="Arial"/>
                <a:cs typeface="Arial"/>
                <a:sym typeface="Arial"/>
              </a:rPr>
              <a:t> in one institutions may well be available in a circulating general collection in another.  So, what is the role of special collections in shared print? Can including them in shared print encourage more sharing? To answer these questions, we need to better understand monograph holdings within special collections and which such materials are rare and not currently retained? Some level of collection analysis could support this understanding.  </a:t>
            </a:r>
          </a:p>
          <a:p>
            <a:pPr rtl="0"/>
            <a:r>
              <a:rPr lang="en-US" sz="1100" b="0" i="0" u="none" strike="noStrike" cap="none" dirty="0">
                <a:solidFill>
                  <a:srgbClr val="000000"/>
                </a:solidFill>
                <a:effectLst/>
                <a:latin typeface="Arial"/>
                <a:cs typeface="Arial"/>
                <a:sym typeface="Arial"/>
              </a:rPr>
              <a:t>The final priority listed here comes from requests from a</a:t>
            </a:r>
            <a:r>
              <a:rPr lang="en-US" dirty="0"/>
              <a:t> number of the participating libraries in the programs that are members of the Partnership indicating the need to better understand library spending and trends between print and </a:t>
            </a:r>
            <a:r>
              <a:rPr lang="en-US" dirty="0" err="1"/>
              <a:t>ebooks</a:t>
            </a:r>
            <a:r>
              <a:rPr lang="en-US" dirty="0"/>
              <a:t>, particularly as this may relate to future projects in the shared print arena.  We have envisioned looking back at the data collected by Ithaka S&amp;R as part of the Library Acquisitions Pattern project in 2019 and determine if there are additional sources of data that can inform shred print programs as more and more content mores to e and fewer libraries invest in print. </a:t>
            </a:r>
            <a:br>
              <a:rPr lang="en-US" dirty="0"/>
            </a:br>
            <a:br>
              <a:rPr lang="en-US" dirty="0"/>
            </a:br>
            <a:endParaRPr lang="en-US" dirty="0"/>
          </a:p>
        </p:txBody>
      </p:sp>
    </p:spTree>
    <p:extLst>
      <p:ext uri="{BB962C8B-B14F-4D97-AF65-F5344CB8AC3E}">
        <p14:creationId xmlns:p14="http://schemas.microsoft.com/office/powerpoint/2010/main" val="178501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rtl="0"/>
            <a:r>
              <a:rPr lang="en-US" sz="1100" b="0" i="0" u="none" strike="noStrike" cap="none" dirty="0">
                <a:solidFill>
                  <a:srgbClr val="000000"/>
                </a:solidFill>
                <a:effectLst/>
                <a:latin typeface="Arial"/>
                <a:ea typeface="Arial"/>
                <a:cs typeface="Arial"/>
                <a:sym typeface="Arial"/>
              </a:rPr>
              <a:t>In addition to these top priorities, the task force identified what we are calling “tier two priorities”, many of which have grown out of discussions and concerns expressed by the shared print programs participating in the Partnership.</a:t>
            </a:r>
          </a:p>
          <a:p>
            <a:pPr rtl="0"/>
            <a:r>
              <a:rPr lang="en-US" sz="1100" b="0" i="0" u="none" strike="noStrike" cap="none" dirty="0">
                <a:solidFill>
                  <a:srgbClr val="000000"/>
                </a:solidFill>
                <a:effectLst/>
                <a:latin typeface="Arial"/>
                <a:ea typeface="Arial"/>
                <a:cs typeface="Arial"/>
                <a:sym typeface="Arial"/>
              </a:rPr>
              <a:t>The first relates to a common concern expressed by libraries that participate in multiple shared print programs and may have committed titles for retention to more than one shared print program but those programs have different retention time frames.  As different programs have different goals in retaining materials, can we work as a community to synchronize our various programs and </a:t>
            </a:r>
            <a:r>
              <a:rPr lang="en-US" sz="1100" b="0" i="0" u="none" strike="noStrike" cap="none" dirty="0" err="1">
                <a:solidFill>
                  <a:srgbClr val="000000"/>
                </a:solidFill>
                <a:effectLst/>
                <a:latin typeface="Arial"/>
                <a:ea typeface="Arial"/>
                <a:cs typeface="Arial"/>
                <a:sym typeface="Arial"/>
              </a:rPr>
              <a:t>alsign</a:t>
            </a:r>
            <a:r>
              <a:rPr lang="en-US" sz="1100" b="0" i="0" u="none" strike="noStrike" cap="none" dirty="0">
                <a:solidFill>
                  <a:srgbClr val="000000"/>
                </a:solidFill>
                <a:effectLst/>
                <a:latin typeface="Arial"/>
                <a:ea typeface="Arial"/>
                <a:cs typeface="Arial"/>
                <a:sym typeface="Arial"/>
              </a:rPr>
              <a:t> retention periods across programs.  While some research may be needed to address this, ultimately this may result primarily in a set of best practices that can be applied both by current programs and by those just being established.  While no “right” period may be possible to define, it is to the benefit of all of shared print to  coordinate our work.</a:t>
            </a:r>
          </a:p>
          <a:p>
            <a:pPr rtl="0"/>
            <a:r>
              <a:rPr lang="en-US" sz="1100" b="0" i="0" u="none" strike="noStrike" cap="none" dirty="0">
                <a:solidFill>
                  <a:srgbClr val="000000"/>
                </a:solidFill>
                <a:effectLst/>
                <a:latin typeface="Arial"/>
                <a:cs typeface="Arial"/>
                <a:sym typeface="Arial"/>
              </a:rPr>
              <a:t>This second priority relates directly to the role of digitization in shared print. As the last year plus has clearly demonstrated, individual libraries are grappling with how best to determine the best candidates for digitization in order to maximize access to print collections.  Is there a role for shared print to play in these efforts and can we coordinate work at scale?  And, as controlled digital lending becomes a norm and more standardized, how can these digitization efforts support its expansion? We anticipate that initially research in this area will focus on documenting the current digitization landscape and initiatives currently underway in the hopes of identifying approaches to expansion at scale and ways shared print can support this expansion.</a:t>
            </a:r>
          </a:p>
          <a:p>
            <a:pPr rtl="0"/>
            <a:r>
              <a:rPr lang="en-US" sz="1100" b="0" i="0" u="none" strike="noStrike" cap="none" dirty="0">
                <a:solidFill>
                  <a:srgbClr val="000000"/>
                </a:solidFill>
                <a:effectLst/>
                <a:latin typeface="Arial"/>
                <a:ea typeface="Arial"/>
                <a:cs typeface="Arial"/>
                <a:sym typeface="Arial"/>
              </a:rPr>
              <a:t>The member programs in the Partnership have, for the most part at least, excluded special collection titles from retention both because there was an assumption that these titles were already protected and that access would likely be limited.  We are increasingly realizing neither of these assumptions is accurate.  More and more libraries are sharing special collection titles more readily and, since the definition of a special collection varies greatly across libraries, titles in special </a:t>
            </a:r>
            <a:r>
              <a:rPr lang="en-US" sz="1100" b="0" i="0" u="none" strike="noStrike" cap="none" dirty="0" err="1">
                <a:solidFill>
                  <a:srgbClr val="000000"/>
                </a:solidFill>
                <a:effectLst/>
                <a:latin typeface="Arial"/>
                <a:ea typeface="Arial"/>
                <a:cs typeface="Arial"/>
                <a:sym typeface="Arial"/>
              </a:rPr>
              <a:t>collecitons</a:t>
            </a:r>
            <a:r>
              <a:rPr lang="en-US" sz="1100" b="0" i="0" u="none" strike="noStrike" cap="none" dirty="0">
                <a:solidFill>
                  <a:srgbClr val="000000"/>
                </a:solidFill>
                <a:effectLst/>
                <a:latin typeface="Arial"/>
                <a:ea typeface="Arial"/>
                <a:cs typeface="Arial"/>
                <a:sym typeface="Arial"/>
              </a:rPr>
              <a:t> in one institutions may well be available in a circulating general collection in another.  So, what is the role of special collections in shared print? Can including them in shared print encourage more sharing? To answer these questions, we need to better understand monograph holdings within special collections and which such materials are rare and not currently retained? Some level of collection analysis could support this understanding.  </a:t>
            </a:r>
          </a:p>
          <a:p>
            <a:pPr rtl="0"/>
            <a:r>
              <a:rPr lang="en-US" sz="1100" b="0" i="0" u="none" strike="noStrike" cap="none" dirty="0">
                <a:solidFill>
                  <a:srgbClr val="000000"/>
                </a:solidFill>
                <a:effectLst/>
                <a:latin typeface="Arial"/>
                <a:cs typeface="Arial"/>
                <a:sym typeface="Arial"/>
              </a:rPr>
              <a:t>The final priority listed here comes from requests from a</a:t>
            </a:r>
            <a:r>
              <a:rPr lang="en-US" dirty="0"/>
              <a:t> number of the participating libraries in the programs that are members of the Partnership indicating the need to better understand library spending and trends between print and </a:t>
            </a:r>
            <a:r>
              <a:rPr lang="en-US" dirty="0" err="1"/>
              <a:t>ebooks</a:t>
            </a:r>
            <a:r>
              <a:rPr lang="en-US" dirty="0"/>
              <a:t>, particularly as this may relate to future projects in the shared print arena.  We have envisioned looking back at the data collected by Ithaka S&amp;R as part of the Library Acquisitions Pattern project in 2019 and determine if there are additional sources of data that can inform shred print programs as more and more content mores to e and fewer libraries invest in print. </a:t>
            </a:r>
            <a:br>
              <a:rPr lang="en-US" dirty="0"/>
            </a:br>
            <a:br>
              <a:rPr lang="en-US" dirty="0"/>
            </a:br>
            <a:endParaRPr lang="en-US" dirty="0"/>
          </a:p>
        </p:txBody>
      </p:sp>
    </p:spTree>
    <p:extLst>
      <p:ext uri="{BB962C8B-B14F-4D97-AF65-F5344CB8AC3E}">
        <p14:creationId xmlns:p14="http://schemas.microsoft.com/office/powerpoint/2010/main" val="367680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While the task force’s work on brainstorming ideas for a research agenda for the Partnership has focused primarily on work that has yet to be undertaken, I also wanted to reference some other research related projects that are currently underway by the Research and Network Level Working Group of the Partnership.</a:t>
            </a:r>
          </a:p>
          <a:p>
            <a:r>
              <a:rPr lang="en-US" dirty="0"/>
              <a:t>The first is a task force focusing on better understanding and documenting the value of shared print and its return on investment. This group has completed a review of the literature and is planning to now collect additional data from both programs and libraries with the goal of issuing a report to the community</a:t>
            </a:r>
          </a:p>
          <a:p>
            <a:r>
              <a:rPr lang="en-US" dirty="0"/>
              <a:t>Other members of the Working Group are investigating the impact shared print has on resource sharing and use of print materials.  As part of this work, they hope to also consider how programs could best support discovery and delivery of our collective collections.</a:t>
            </a:r>
          </a:p>
        </p:txBody>
      </p:sp>
    </p:spTree>
    <p:extLst>
      <p:ext uri="{BB962C8B-B14F-4D97-AF65-F5344CB8AC3E}">
        <p14:creationId xmlns:p14="http://schemas.microsoft.com/office/powerpoint/2010/main" val="99037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I want to end today with some questions for you.  Those of you who were able to review the research agenda document sent to the PAN List would have seen these already.</a:t>
            </a:r>
          </a:p>
          <a:p>
            <a:r>
              <a:rPr lang="en-US" dirty="0"/>
              <a:t>With the limited time left, I’d like to open it up to anyone who would like to comment on any of these.  </a:t>
            </a:r>
          </a:p>
          <a:p>
            <a:r>
              <a:rPr lang="en-US" dirty="0"/>
              <a:t>Or, if you prefer, you can comment directly on the document via the URL, which was copied earlier in to the chat or send your feedback to me to pass on to the Partnership task force.</a:t>
            </a:r>
          </a:p>
          <a:p>
            <a:r>
              <a:rPr lang="en-US" dirty="0"/>
              <a:t>Feel free to put your comments and feedback into the chat.</a:t>
            </a:r>
          </a:p>
        </p:txBody>
      </p:sp>
    </p:spTree>
    <p:extLst>
      <p:ext uri="{BB962C8B-B14F-4D97-AF65-F5344CB8AC3E}">
        <p14:creationId xmlns:p14="http://schemas.microsoft.com/office/powerpoint/2010/main" val="183651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rtnership "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744575"/>
            <a:ext cx="8520600" cy="2052600"/>
          </a:xfrm>
          <a:prstGeom prst="rect">
            <a:avLst/>
          </a:prstGeom>
          <a:ln w="9525" cap="flat" cmpd="sng">
            <a:solidFill>
              <a:srgbClr val="1A4B78"/>
            </a:solidFill>
            <a:prstDash val="solid"/>
            <a:round/>
            <a:headEnd type="none" w="sm" len="sm"/>
            <a:tailEnd type="none" w="sm" len="sm"/>
          </a:ln>
        </p:spPr>
        <p:txBody>
          <a:bodyPr spcFirstLastPara="1" wrap="square" lIns="91425" tIns="91425" rIns="91425" bIns="91425" anchor="b" anchorCtr="0">
            <a:normAutofit/>
          </a:bodyPr>
          <a:lstStyle>
            <a:lvl1pPr lvl="0" algn="ctr" rtl="0">
              <a:spcBef>
                <a:spcPts val="0"/>
              </a:spcBef>
              <a:spcAft>
                <a:spcPts val="0"/>
              </a:spcAft>
              <a:buClr>
                <a:srgbClr val="1A4B78"/>
              </a:buClr>
              <a:buSzPts val="5200"/>
              <a:buNone/>
              <a:defRPr sz="5200">
                <a:solidFill>
                  <a:srgbClr val="1A4B78"/>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637528"/>
              </a:buClr>
              <a:buSzPts val="2800"/>
              <a:buFont typeface="EB Garamond Regular"/>
              <a:buNone/>
              <a:defRPr sz="2800">
                <a:solidFill>
                  <a:srgbClr val="637528"/>
                </a:solidFill>
                <a:latin typeface="EB Garamond Regular"/>
                <a:ea typeface="EB Garamond Regular"/>
                <a:cs typeface="EB Garamond Regular"/>
                <a:sym typeface="EB Garamond Regula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58" name="Google Shape;58;p14"/>
          <p:cNvPicPr preferRelativeResize="0"/>
          <p:nvPr/>
        </p:nvPicPr>
        <p:blipFill>
          <a:blip r:embed="rId2">
            <a:alphaModFix/>
          </a:blip>
          <a:stretch>
            <a:fillRect/>
          </a:stretch>
        </p:blipFill>
        <p:spPr>
          <a:xfrm>
            <a:off x="3683000" y="4377725"/>
            <a:ext cx="5352150" cy="6750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3" name="Google Shape;9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822325" y="215503"/>
            <a:ext cx="7543800" cy="10869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SzPts val="1400"/>
              <a:buNone/>
              <a:defRPr/>
            </a:lvl1pPr>
            <a:lvl2pPr lvl="1" algn="l" rtl="0">
              <a:lnSpc>
                <a:spcPct val="85000"/>
              </a:lnSpc>
              <a:spcBef>
                <a:spcPts val="0"/>
              </a:spcBef>
              <a:spcAft>
                <a:spcPts val="0"/>
              </a:spcAft>
              <a:buSzPts val="1400"/>
              <a:buNone/>
              <a:defRPr/>
            </a:lvl2pPr>
            <a:lvl3pPr lvl="2" algn="l" rtl="0">
              <a:lnSpc>
                <a:spcPct val="85000"/>
              </a:lnSpc>
              <a:spcBef>
                <a:spcPts val="0"/>
              </a:spcBef>
              <a:spcAft>
                <a:spcPts val="0"/>
              </a:spcAft>
              <a:buSzPts val="1400"/>
              <a:buNone/>
              <a:defRPr/>
            </a:lvl3pPr>
            <a:lvl4pPr lvl="3" algn="l" rtl="0">
              <a:lnSpc>
                <a:spcPct val="85000"/>
              </a:lnSpc>
              <a:spcBef>
                <a:spcPts val="0"/>
              </a:spcBef>
              <a:spcAft>
                <a:spcPts val="0"/>
              </a:spcAft>
              <a:buSzPts val="1400"/>
              <a:buNone/>
              <a:defRPr/>
            </a:lvl4pPr>
            <a:lvl5pPr lvl="4" algn="l" rtl="0">
              <a:lnSpc>
                <a:spcPct val="85000"/>
              </a:lnSpc>
              <a:spcBef>
                <a:spcPts val="0"/>
              </a:spcBef>
              <a:spcAft>
                <a:spcPts val="0"/>
              </a:spcAft>
              <a:buSzPts val="1400"/>
              <a:buNone/>
              <a:defRPr/>
            </a:lvl5pPr>
            <a:lvl6pPr lvl="5" algn="l" rtl="0">
              <a:lnSpc>
                <a:spcPct val="85000"/>
              </a:lnSpc>
              <a:spcBef>
                <a:spcPts val="0"/>
              </a:spcBef>
              <a:spcAft>
                <a:spcPts val="0"/>
              </a:spcAft>
              <a:buSzPts val="1400"/>
              <a:buNone/>
              <a:defRPr/>
            </a:lvl6pPr>
            <a:lvl7pPr lvl="6" algn="l" rtl="0">
              <a:lnSpc>
                <a:spcPct val="85000"/>
              </a:lnSpc>
              <a:spcBef>
                <a:spcPts val="0"/>
              </a:spcBef>
              <a:spcAft>
                <a:spcPts val="0"/>
              </a:spcAft>
              <a:buSzPts val="1400"/>
              <a:buNone/>
              <a:defRPr/>
            </a:lvl7pPr>
            <a:lvl8pPr lvl="7" algn="l" rtl="0">
              <a:lnSpc>
                <a:spcPct val="85000"/>
              </a:lnSpc>
              <a:spcBef>
                <a:spcPts val="0"/>
              </a:spcBef>
              <a:spcAft>
                <a:spcPts val="0"/>
              </a:spcAft>
              <a:buSzPts val="1400"/>
              <a:buNone/>
              <a:defRPr/>
            </a:lvl8pPr>
            <a:lvl9pPr lvl="8" algn="l" rtl="0">
              <a:lnSpc>
                <a:spcPct val="85000"/>
              </a:lnSpc>
              <a:spcBef>
                <a:spcPts val="0"/>
              </a:spcBef>
              <a:spcAft>
                <a:spcPts val="0"/>
              </a:spcAft>
              <a:buSzPts val="1400"/>
              <a:buNone/>
              <a:defRPr/>
            </a:lvl9pPr>
          </a:lstStyle>
          <a:p>
            <a:endParaRPr/>
          </a:p>
        </p:txBody>
      </p:sp>
      <p:sp>
        <p:nvSpPr>
          <p:cNvPr id="98" name="Google Shape;98;p25"/>
          <p:cNvSpPr txBox="1">
            <a:spLocks noGrp="1"/>
          </p:cNvSpPr>
          <p:nvPr>
            <p:ph type="body" idx="1"/>
          </p:nvPr>
        </p:nvSpPr>
        <p:spPr>
          <a:xfrm>
            <a:off x="822325" y="1384697"/>
            <a:ext cx="7543800" cy="3017100"/>
          </a:xfrm>
          <a:prstGeom prst="rect">
            <a:avLst/>
          </a:prstGeom>
          <a:noFill/>
          <a:ln>
            <a:noFill/>
          </a:ln>
        </p:spPr>
        <p:txBody>
          <a:bodyPr spcFirstLastPara="1" wrap="square" lIns="0" tIns="45700" rIns="0" bIns="45700" anchor="t" anchorCtr="0">
            <a:noAutofit/>
          </a:bodyPr>
          <a:lstStyle>
            <a:lvl1pPr marL="457200" lvl="0" indent="-342900" algn="l" rtl="0">
              <a:lnSpc>
                <a:spcPct val="90000"/>
              </a:lnSpc>
              <a:spcBef>
                <a:spcPts val="1200"/>
              </a:spcBef>
              <a:spcAft>
                <a:spcPts val="0"/>
              </a:spcAft>
              <a:buClr>
                <a:srgbClr val="404040"/>
              </a:buClr>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5" name="Google Shape;6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9" name="Google Shape;8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w="9525" cap="flat" cmpd="sng">
            <a:solidFill>
              <a:srgbClr val="1A4B78"/>
            </a:solidFill>
            <a:prstDash val="solid"/>
            <a:round/>
            <a:headEnd type="none" w="sm" len="sm"/>
            <a:tailEnd type="none" w="sm" len="sm"/>
          </a:ln>
        </p:spPr>
        <p:txBody>
          <a:bodyPr spcFirstLastPara="1" wrap="square" lIns="91425" tIns="91425" rIns="91425" bIns="91425" anchor="t" anchorCtr="0">
            <a:normAutofit/>
          </a:bodyPr>
          <a:lstStyle>
            <a:lvl1pPr lvl="0" rtl="0">
              <a:spcBef>
                <a:spcPts val="0"/>
              </a:spcBef>
              <a:spcAft>
                <a:spcPts val="0"/>
              </a:spcAft>
              <a:buClr>
                <a:srgbClr val="1A4B78"/>
              </a:buClr>
              <a:buSzPts val="2800"/>
              <a:buFont typeface="EB Garamond Regular"/>
              <a:buNone/>
              <a:defRPr sz="2800">
                <a:solidFill>
                  <a:srgbClr val="1A4B78"/>
                </a:solidFill>
                <a:latin typeface="EB Garamond Regular"/>
                <a:ea typeface="EB Garamond Regular"/>
                <a:cs typeface="EB Garamond Regular"/>
                <a:sym typeface="EB Garamond Regular"/>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637528"/>
              </a:buClr>
              <a:buSzPts val="1800"/>
              <a:buFont typeface="EB Garamond"/>
              <a:buChar char="●"/>
              <a:defRPr sz="1800">
                <a:solidFill>
                  <a:srgbClr val="637528"/>
                </a:solidFill>
                <a:latin typeface="EB Garamond"/>
                <a:ea typeface="EB Garamond"/>
                <a:cs typeface="EB Garamond"/>
                <a:sym typeface="EB Garamond"/>
              </a:defRPr>
            </a:lvl1pPr>
            <a:lvl2pPr marL="914400" lvl="1" indent="-317500" rtl="0">
              <a:lnSpc>
                <a:spcPct val="115000"/>
              </a:lnSpc>
              <a:spcBef>
                <a:spcPts val="0"/>
              </a:spcBef>
              <a:spcAft>
                <a:spcPts val="0"/>
              </a:spcAft>
              <a:buClr>
                <a:srgbClr val="637528"/>
              </a:buClr>
              <a:buSzPts val="1400"/>
              <a:buFont typeface="EB Garamond"/>
              <a:buChar char="○"/>
              <a:defRPr>
                <a:solidFill>
                  <a:srgbClr val="637528"/>
                </a:solidFill>
                <a:latin typeface="EB Garamond"/>
                <a:ea typeface="EB Garamond"/>
                <a:cs typeface="EB Garamond"/>
                <a:sym typeface="EB Garamond"/>
              </a:defRPr>
            </a:lvl2pPr>
            <a:lvl3pPr marL="1371600" lvl="2" indent="-317500" rtl="0">
              <a:lnSpc>
                <a:spcPct val="115000"/>
              </a:lnSpc>
              <a:spcBef>
                <a:spcPts val="0"/>
              </a:spcBef>
              <a:spcAft>
                <a:spcPts val="0"/>
              </a:spcAft>
              <a:buClr>
                <a:srgbClr val="637528"/>
              </a:buClr>
              <a:buSzPts val="1400"/>
              <a:buFont typeface="EB Garamond"/>
              <a:buChar char="■"/>
              <a:defRPr>
                <a:solidFill>
                  <a:srgbClr val="637528"/>
                </a:solidFill>
                <a:latin typeface="EB Garamond"/>
                <a:ea typeface="EB Garamond"/>
                <a:cs typeface="EB Garamond"/>
                <a:sym typeface="EB Garamond"/>
              </a:defRPr>
            </a:lvl3pPr>
            <a:lvl4pPr marL="1828800" lvl="3" indent="-317500" rtl="0">
              <a:lnSpc>
                <a:spcPct val="115000"/>
              </a:lnSpc>
              <a:spcBef>
                <a:spcPts val="0"/>
              </a:spcBef>
              <a:spcAft>
                <a:spcPts val="0"/>
              </a:spcAft>
              <a:buClr>
                <a:srgbClr val="637528"/>
              </a:buClr>
              <a:buSzPts val="1400"/>
              <a:buFont typeface="EB Garamond"/>
              <a:buChar char="●"/>
              <a:defRPr>
                <a:solidFill>
                  <a:srgbClr val="637528"/>
                </a:solidFill>
                <a:latin typeface="EB Garamond"/>
                <a:ea typeface="EB Garamond"/>
                <a:cs typeface="EB Garamond"/>
                <a:sym typeface="EB Garamond"/>
              </a:defRPr>
            </a:lvl4pPr>
            <a:lvl5pPr marL="2286000" lvl="4" indent="-317500" rtl="0">
              <a:lnSpc>
                <a:spcPct val="115000"/>
              </a:lnSpc>
              <a:spcBef>
                <a:spcPts val="0"/>
              </a:spcBef>
              <a:spcAft>
                <a:spcPts val="0"/>
              </a:spcAft>
              <a:buClr>
                <a:srgbClr val="637528"/>
              </a:buClr>
              <a:buSzPts val="1400"/>
              <a:buFont typeface="EB Garamond"/>
              <a:buChar char="○"/>
              <a:defRPr>
                <a:solidFill>
                  <a:srgbClr val="637528"/>
                </a:solidFill>
                <a:latin typeface="EB Garamond"/>
                <a:ea typeface="EB Garamond"/>
                <a:cs typeface="EB Garamond"/>
                <a:sym typeface="EB Garamond"/>
              </a:defRPr>
            </a:lvl5pPr>
            <a:lvl6pPr marL="2743200" lvl="5" indent="-317500" rtl="0">
              <a:lnSpc>
                <a:spcPct val="115000"/>
              </a:lnSpc>
              <a:spcBef>
                <a:spcPts val="0"/>
              </a:spcBef>
              <a:spcAft>
                <a:spcPts val="0"/>
              </a:spcAft>
              <a:buClr>
                <a:srgbClr val="637528"/>
              </a:buClr>
              <a:buSzPts val="1400"/>
              <a:buFont typeface="EB Garamond"/>
              <a:buChar char="■"/>
              <a:defRPr>
                <a:solidFill>
                  <a:srgbClr val="637528"/>
                </a:solidFill>
                <a:latin typeface="EB Garamond"/>
                <a:ea typeface="EB Garamond"/>
                <a:cs typeface="EB Garamond"/>
                <a:sym typeface="EB Garamond"/>
              </a:defRPr>
            </a:lvl6pPr>
            <a:lvl7pPr marL="3200400" lvl="6" indent="-317500" rtl="0">
              <a:lnSpc>
                <a:spcPct val="115000"/>
              </a:lnSpc>
              <a:spcBef>
                <a:spcPts val="0"/>
              </a:spcBef>
              <a:spcAft>
                <a:spcPts val="0"/>
              </a:spcAft>
              <a:buClr>
                <a:srgbClr val="637528"/>
              </a:buClr>
              <a:buSzPts val="1400"/>
              <a:buFont typeface="EB Garamond"/>
              <a:buChar char="●"/>
              <a:defRPr>
                <a:solidFill>
                  <a:srgbClr val="637528"/>
                </a:solidFill>
                <a:latin typeface="EB Garamond"/>
                <a:ea typeface="EB Garamond"/>
                <a:cs typeface="EB Garamond"/>
                <a:sym typeface="EB Garamond"/>
              </a:defRPr>
            </a:lvl7pPr>
            <a:lvl8pPr marL="3657600" lvl="7" indent="-317500" rtl="0">
              <a:lnSpc>
                <a:spcPct val="115000"/>
              </a:lnSpc>
              <a:spcBef>
                <a:spcPts val="0"/>
              </a:spcBef>
              <a:spcAft>
                <a:spcPts val="0"/>
              </a:spcAft>
              <a:buClr>
                <a:srgbClr val="637528"/>
              </a:buClr>
              <a:buSzPts val="1400"/>
              <a:buFont typeface="EB Garamond"/>
              <a:buChar char="○"/>
              <a:defRPr>
                <a:solidFill>
                  <a:srgbClr val="637528"/>
                </a:solidFill>
                <a:latin typeface="EB Garamond"/>
                <a:ea typeface="EB Garamond"/>
                <a:cs typeface="EB Garamond"/>
                <a:sym typeface="EB Garamond"/>
              </a:defRPr>
            </a:lvl8pPr>
            <a:lvl9pPr marL="4114800" lvl="8" indent="-317500" rtl="0">
              <a:lnSpc>
                <a:spcPct val="115000"/>
              </a:lnSpc>
              <a:spcBef>
                <a:spcPts val="0"/>
              </a:spcBef>
              <a:spcAft>
                <a:spcPts val="0"/>
              </a:spcAft>
              <a:buClr>
                <a:srgbClr val="637528"/>
              </a:buClr>
              <a:buSzPts val="1400"/>
              <a:buFont typeface="EB Garamond"/>
              <a:buChar char="■"/>
              <a:defRPr>
                <a:solidFill>
                  <a:srgbClr val="637528"/>
                </a:solidFill>
                <a:latin typeface="EB Garamond"/>
                <a:ea typeface="EB Garamond"/>
                <a:cs typeface="EB Garamond"/>
                <a:sym typeface="EB Garamond"/>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3"/>
          <p:cNvPicPr preferRelativeResize="0"/>
          <p:nvPr/>
        </p:nvPicPr>
        <p:blipFill>
          <a:blip r:embed="rId14">
            <a:alphaModFix/>
          </a:blip>
          <a:stretch>
            <a:fillRect/>
          </a:stretch>
        </p:blipFill>
        <p:spPr>
          <a:xfrm>
            <a:off x="3683000" y="4377725"/>
            <a:ext cx="5352150" cy="6750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stearns@blc.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sharedprint.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haredprint.org/2021/06/08/member_meetin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wcmsPK6HMwGHfPngdgjRpt0vjTg27_TNDK807m70QU0/edi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r.ithaka.org/publications/2019-report-library-acquisition-pattern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wcmsPK6HMwGHfPngdgjRpt0vjTg27_TNDK807m70QU0/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mailto:sstearns@bl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6"/>
          <p:cNvSpPr txBox="1">
            <a:spLocks noGrp="1"/>
          </p:cNvSpPr>
          <p:nvPr>
            <p:ph type="ctrTitle"/>
          </p:nvPr>
        </p:nvSpPr>
        <p:spPr>
          <a:xfrm>
            <a:off x="311700" y="216000"/>
            <a:ext cx="8520600" cy="2416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000" dirty="0"/>
              <a:t>Partnership for Shared Book Collections: Ideas for a Research Agenda </a:t>
            </a:r>
            <a:br>
              <a:rPr lang="en" sz="4000" dirty="0"/>
            </a:br>
            <a:r>
              <a:rPr lang="en" sz="2400" dirty="0"/>
              <a:t>Susan Stearns, Project Director, Eastern Academic Scholars’ Trust (EAST)</a:t>
            </a:r>
            <a:endParaRPr sz="2400" dirty="0"/>
          </a:p>
        </p:txBody>
      </p:sp>
      <p:sp>
        <p:nvSpPr>
          <p:cNvPr id="104" name="Google Shape;104;p26"/>
          <p:cNvSpPr txBox="1">
            <a:spLocks noGrp="1"/>
          </p:cNvSpPr>
          <p:nvPr>
            <p:ph type="subTitle" idx="1"/>
          </p:nvPr>
        </p:nvSpPr>
        <p:spPr>
          <a:xfrm>
            <a:off x="193000" y="2855250"/>
            <a:ext cx="8520600" cy="1635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4600" b="1" dirty="0">
                <a:latin typeface="EB Garamond"/>
                <a:ea typeface="EB Garamond"/>
                <a:cs typeface="EB Garamond"/>
                <a:sym typeface="EB Garamond"/>
              </a:rPr>
              <a:t>Print Archive Network Forum</a:t>
            </a:r>
            <a:endParaRPr sz="4600" b="1" dirty="0">
              <a:latin typeface="EB Garamond"/>
              <a:ea typeface="EB Garamond"/>
              <a:cs typeface="EB Garamond"/>
              <a:sym typeface="EB Garamond"/>
            </a:endParaRPr>
          </a:p>
          <a:p>
            <a:pPr marL="0" lvl="0" indent="0" algn="ctr" rtl="0">
              <a:spcBef>
                <a:spcPts val="0"/>
              </a:spcBef>
              <a:spcAft>
                <a:spcPts val="0"/>
              </a:spcAft>
              <a:buNone/>
            </a:pPr>
            <a:r>
              <a:rPr lang="en" sz="3300" dirty="0"/>
              <a:t>June 25, 2021</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3C3C5D-03A6-5F44-B40F-82239920E7CB}"/>
              </a:ext>
            </a:extLst>
          </p:cNvPr>
          <p:cNvSpPr>
            <a:spLocks noGrp="1"/>
          </p:cNvSpPr>
          <p:nvPr>
            <p:ph type="ctrTitle"/>
          </p:nvPr>
        </p:nvSpPr>
        <p:spPr>
          <a:xfrm>
            <a:off x="311700" y="222061"/>
            <a:ext cx="8520600" cy="2052600"/>
          </a:xfrm>
        </p:spPr>
        <p:txBody>
          <a:bodyPr/>
          <a:lstStyle/>
          <a:p>
            <a:r>
              <a:rPr lang="en-US" dirty="0"/>
              <a:t>Thank you</a:t>
            </a:r>
          </a:p>
        </p:txBody>
      </p:sp>
      <p:sp>
        <p:nvSpPr>
          <p:cNvPr id="5" name="Subtitle 4">
            <a:extLst>
              <a:ext uri="{FF2B5EF4-FFF2-40B4-BE49-F238E27FC236}">
                <a16:creationId xmlns:a16="http://schemas.microsoft.com/office/drawing/2014/main" id="{6D0009C5-4DA2-5548-AA8B-5E89EDAA0024}"/>
              </a:ext>
            </a:extLst>
          </p:cNvPr>
          <p:cNvSpPr>
            <a:spLocks noGrp="1"/>
          </p:cNvSpPr>
          <p:nvPr>
            <p:ph type="subTitle" idx="1"/>
          </p:nvPr>
        </p:nvSpPr>
        <p:spPr>
          <a:xfrm>
            <a:off x="256593" y="2571750"/>
            <a:ext cx="8630814" cy="1148940"/>
          </a:xfrm>
        </p:spPr>
        <p:txBody>
          <a:bodyPr/>
          <a:lstStyle/>
          <a:p>
            <a:r>
              <a:rPr lang="en-US" dirty="0">
                <a:hlinkClick r:id="rId3"/>
              </a:rPr>
              <a:t>sstearns@blc.org</a:t>
            </a:r>
            <a:endParaRPr lang="en-US" dirty="0"/>
          </a:p>
          <a:p>
            <a:r>
              <a:rPr lang="en-US" dirty="0">
                <a:hlinkClick r:id="rId4"/>
              </a:rPr>
              <a:t>https://</a:t>
            </a:r>
            <a:r>
              <a:rPr lang="en-US" dirty="0" err="1">
                <a:hlinkClick r:id="rId4"/>
              </a:rPr>
              <a:t>sharedprint.org</a:t>
            </a:r>
            <a:r>
              <a:rPr lang="en-US" dirty="0">
                <a:hlinkClick r:id="rId4"/>
              </a:rPr>
              <a:t>/</a:t>
            </a:r>
            <a:endParaRPr lang="en-US" dirty="0"/>
          </a:p>
        </p:txBody>
      </p:sp>
    </p:spTree>
    <p:extLst>
      <p:ext uri="{BB962C8B-B14F-4D97-AF65-F5344CB8AC3E}">
        <p14:creationId xmlns:p14="http://schemas.microsoft.com/office/powerpoint/2010/main" val="149024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11700" y="445025"/>
            <a:ext cx="8520600" cy="79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300" dirty="0"/>
              <a:t>The Partnership for Shared Book Collections</a:t>
            </a:r>
            <a:endParaRPr sz="3300" dirty="0"/>
          </a:p>
        </p:txBody>
      </p:sp>
      <p:sp>
        <p:nvSpPr>
          <p:cNvPr id="110" name="Google Shape;110;p27"/>
          <p:cNvSpPr txBox="1">
            <a:spLocks noGrp="1"/>
          </p:cNvSpPr>
          <p:nvPr>
            <p:ph type="body" idx="1"/>
          </p:nvPr>
        </p:nvSpPr>
        <p:spPr>
          <a:xfrm>
            <a:off x="311700" y="1327600"/>
            <a:ext cx="8520600" cy="3004800"/>
          </a:xfrm>
          <a:prstGeom prst="rect">
            <a:avLst/>
          </a:prstGeom>
        </p:spPr>
        <p:txBody>
          <a:bodyPr spcFirstLastPara="1" wrap="square" lIns="91425" tIns="91425" rIns="91425" bIns="91425" anchor="t" anchorCtr="0">
            <a:noAutofit/>
          </a:bodyPr>
          <a:lstStyle/>
          <a:p>
            <a:pPr marL="342900">
              <a:spcAft>
                <a:spcPts val="1200"/>
              </a:spcAft>
            </a:pPr>
            <a:r>
              <a:rPr lang="en" sz="2000" dirty="0">
                <a:latin typeface="EB Garamond Regular"/>
                <a:ea typeface="EB Garamond Regular"/>
                <a:cs typeface="EB Garamond Regular"/>
                <a:sym typeface="EB Garamond Regular"/>
              </a:rPr>
              <a:t>A federation of 17 shared print programs in the U.S. and Canada</a:t>
            </a:r>
          </a:p>
          <a:p>
            <a:pPr marL="342900">
              <a:spcAft>
                <a:spcPts val="1200"/>
              </a:spcAft>
            </a:pPr>
            <a:r>
              <a:rPr lang="en" sz="2000" dirty="0">
                <a:latin typeface="EB Garamond Regular"/>
                <a:ea typeface="EB Garamond Regular"/>
                <a:cs typeface="EB Garamond Regular"/>
                <a:sym typeface="EB Garamond Regular"/>
              </a:rPr>
              <a:t>Mission: To coordinate collaboration across our programs by supporting cost-effective retention and access to our </a:t>
            </a:r>
            <a:r>
              <a:rPr lang="en" sz="2000" dirty="0" err="1">
                <a:latin typeface="EB Garamond Regular"/>
                <a:ea typeface="EB Garamond Regular"/>
                <a:cs typeface="EB Garamond Regular"/>
                <a:sym typeface="EB Garamond Regular"/>
              </a:rPr>
              <a:t>collectiv</a:t>
            </a:r>
            <a:r>
              <a:rPr lang="en-US" sz="2000" dirty="0">
                <a:latin typeface="EB Garamond Regular"/>
                <a:ea typeface="EB Garamond Regular"/>
                <a:cs typeface="EB Garamond Regular"/>
                <a:sym typeface="EB Garamond Regular"/>
              </a:rPr>
              <a:t>e</a:t>
            </a:r>
            <a:r>
              <a:rPr lang="en" sz="2000" dirty="0">
                <a:latin typeface="EB Garamond Regular"/>
                <a:ea typeface="EB Garamond Regular"/>
                <a:cs typeface="EB Garamond Regular"/>
                <a:sym typeface="EB Garamond Regular"/>
              </a:rPr>
              <a:t> monograph collections – more information at </a:t>
            </a:r>
            <a:r>
              <a:rPr lang="en-US" sz="2000" dirty="0">
                <a:latin typeface="EB Garamond Regular"/>
                <a:ea typeface="EB Garamond Regular"/>
                <a:cs typeface="EB Garamond Regular"/>
                <a:sym typeface="EB Garamond Regular"/>
                <a:hlinkClick r:id="rId3"/>
              </a:rPr>
              <a:t>https://</a:t>
            </a:r>
            <a:r>
              <a:rPr lang="en-US" sz="2000" dirty="0" err="1">
                <a:latin typeface="EB Garamond Regular"/>
                <a:ea typeface="EB Garamond Regular"/>
                <a:cs typeface="EB Garamond Regular"/>
                <a:sym typeface="EB Garamond Regular"/>
                <a:hlinkClick r:id="rId3"/>
              </a:rPr>
              <a:t>sharedprint.org</a:t>
            </a:r>
            <a:r>
              <a:rPr lang="en-US" sz="2000" dirty="0">
                <a:latin typeface="EB Garamond Regular"/>
                <a:ea typeface="EB Garamond Regular"/>
                <a:cs typeface="EB Garamond Regular"/>
                <a:sym typeface="EB Garamond Regular"/>
                <a:hlinkClick r:id="rId3"/>
              </a:rPr>
              <a:t>/2021/06/08/</a:t>
            </a:r>
            <a:r>
              <a:rPr lang="en-US" sz="2000" dirty="0" err="1">
                <a:latin typeface="EB Garamond Regular"/>
                <a:ea typeface="EB Garamond Regular"/>
                <a:cs typeface="EB Garamond Regular"/>
                <a:sym typeface="EB Garamond Regular"/>
                <a:hlinkClick r:id="rId3"/>
              </a:rPr>
              <a:t>member_meeting</a:t>
            </a:r>
            <a:r>
              <a:rPr lang="en-US" sz="2000" dirty="0">
                <a:latin typeface="EB Garamond Regular"/>
                <a:ea typeface="EB Garamond Regular"/>
                <a:cs typeface="EB Garamond Regular"/>
                <a:sym typeface="EB Garamond Regular"/>
                <a:hlinkClick r:id="rId3"/>
              </a:rPr>
              <a:t>/</a:t>
            </a:r>
            <a:endParaRPr lang="en" sz="2000" dirty="0">
              <a:latin typeface="EB Garamond Regular"/>
              <a:ea typeface="EB Garamond Regular"/>
              <a:cs typeface="EB Garamond Regular"/>
              <a:sym typeface="EB Garamond Regular"/>
            </a:endParaRPr>
          </a:p>
          <a:p>
            <a:pPr marL="342900">
              <a:spcAft>
                <a:spcPts val="1200"/>
              </a:spcAft>
            </a:pPr>
            <a:r>
              <a:rPr lang="en-US" sz="2000" dirty="0">
                <a:latin typeface="EB Garamond Regular"/>
                <a:ea typeface="EB Garamond Regular"/>
                <a:cs typeface="EB Garamond Regular"/>
                <a:sym typeface="EB Garamond Regular"/>
              </a:rPr>
              <a:t>Action plan includes a goal to develop and implement a research agenda focused on issues of importance to shared print</a:t>
            </a:r>
          </a:p>
          <a:p>
            <a:pPr marL="342900">
              <a:spcAft>
                <a:spcPts val="1200"/>
              </a:spcAft>
            </a:pPr>
            <a:r>
              <a:rPr lang="en-US" sz="2000" dirty="0">
                <a:latin typeface="EB Garamond Regular"/>
                <a:ea typeface="EB Garamond Regular"/>
                <a:cs typeface="EB Garamond Regular"/>
                <a:sym typeface="EB Garamond Regular"/>
              </a:rPr>
              <a:t>Task force: Ian Bogus, </a:t>
            </a:r>
            <a:r>
              <a:rPr lang="en-US" sz="2000" dirty="0" err="1">
                <a:latin typeface="EB Garamond Regular"/>
                <a:ea typeface="EB Garamond Regular"/>
                <a:cs typeface="EB Garamond Regular"/>
                <a:sym typeface="EB Garamond Regular"/>
              </a:rPr>
              <a:t>ReCAP</a:t>
            </a:r>
            <a:r>
              <a:rPr lang="en-US" sz="2000" dirty="0">
                <a:latin typeface="EB Garamond Regular"/>
                <a:ea typeface="EB Garamond Regular"/>
                <a:cs typeface="EB Garamond Regular"/>
                <a:sym typeface="EB Garamond Regular"/>
              </a:rPr>
              <a:t>; Peggy </a:t>
            </a:r>
            <a:r>
              <a:rPr lang="en-US" sz="2000" dirty="0" err="1">
                <a:latin typeface="EB Garamond Regular"/>
                <a:ea typeface="EB Garamond Regular"/>
                <a:cs typeface="EB Garamond Regular"/>
                <a:sym typeface="EB Garamond Regular"/>
              </a:rPr>
              <a:t>Seiden</a:t>
            </a:r>
            <a:r>
              <a:rPr lang="en-US" sz="2000" dirty="0">
                <a:latin typeface="EB Garamond Regular"/>
                <a:ea typeface="EB Garamond Regular"/>
                <a:cs typeface="EB Garamond Regular"/>
                <a:sym typeface="EB Garamond Regular"/>
              </a:rPr>
              <a:t>, Swarthmore College; Alison </a:t>
            </a:r>
            <a:r>
              <a:rPr lang="en-US" sz="2000" dirty="0" err="1">
                <a:latin typeface="EB Garamond Regular"/>
                <a:ea typeface="EB Garamond Regular"/>
                <a:cs typeface="EB Garamond Regular"/>
                <a:sym typeface="EB Garamond Regular"/>
              </a:rPr>
              <a:t>Wohlers</a:t>
            </a:r>
            <a:r>
              <a:rPr lang="en-US" sz="2000" dirty="0">
                <a:latin typeface="EB Garamond Regular"/>
                <a:ea typeface="EB Garamond Regular"/>
                <a:cs typeface="EB Garamond Regular"/>
                <a:sym typeface="EB Garamond Regular"/>
              </a:rPr>
              <a:t>, California Digital Library; Susan Stearns, EAST</a:t>
            </a:r>
            <a:endParaRPr sz="2000" dirty="0">
              <a:latin typeface="EB Garamond Regular"/>
              <a:ea typeface="EB Garamond Regular"/>
              <a:cs typeface="EB Garamond Regular"/>
              <a:sym typeface="EB Garamond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2F8A-8738-7445-B158-551E4CB52931}"/>
              </a:ext>
            </a:extLst>
          </p:cNvPr>
          <p:cNvSpPr>
            <a:spLocks noGrp="1"/>
          </p:cNvSpPr>
          <p:nvPr>
            <p:ph type="title"/>
          </p:nvPr>
        </p:nvSpPr>
        <p:spPr/>
        <p:txBody>
          <a:bodyPr/>
          <a:lstStyle/>
          <a:p>
            <a:r>
              <a:rPr lang="en-US" dirty="0"/>
              <a:t>Our goals in undertaking research</a:t>
            </a:r>
          </a:p>
        </p:txBody>
      </p:sp>
      <p:sp>
        <p:nvSpPr>
          <p:cNvPr id="3" name="Text Placeholder 2">
            <a:extLst>
              <a:ext uri="{FF2B5EF4-FFF2-40B4-BE49-F238E27FC236}">
                <a16:creationId xmlns:a16="http://schemas.microsoft.com/office/drawing/2014/main" id="{D9835578-E9D5-C147-A0BB-BAE124513C08}"/>
              </a:ext>
            </a:extLst>
          </p:cNvPr>
          <p:cNvSpPr>
            <a:spLocks noGrp="1"/>
          </p:cNvSpPr>
          <p:nvPr>
            <p:ph type="body" idx="1"/>
          </p:nvPr>
        </p:nvSpPr>
        <p:spPr/>
        <p:txBody>
          <a:bodyPr>
            <a:noAutofit/>
          </a:bodyPr>
          <a:lstStyle/>
          <a:p>
            <a:pPr fontAlgn="base"/>
            <a:r>
              <a:rPr lang="en-US" sz="2400" dirty="0"/>
              <a:t>An evidence-based approach for decision-making and best practices</a:t>
            </a:r>
          </a:p>
          <a:p>
            <a:pPr fontAlgn="base"/>
            <a:r>
              <a:rPr lang="en-US" sz="2400" dirty="0"/>
              <a:t>Support collaboration in providing cost-effective retention and access</a:t>
            </a:r>
          </a:p>
          <a:p>
            <a:pPr fontAlgn="base"/>
            <a:r>
              <a:rPr lang="en-US" sz="2400" dirty="0"/>
              <a:t>Support the preservation and long-term accessibility of print resources</a:t>
            </a:r>
          </a:p>
          <a:p>
            <a:pPr fontAlgn="base"/>
            <a:r>
              <a:rPr lang="en-US" sz="2400" dirty="0"/>
              <a:t>Expand the collective of shared print programs</a:t>
            </a:r>
            <a:br>
              <a:rPr lang="en-US" sz="2400" dirty="0"/>
            </a:br>
            <a:endParaRPr lang="en-US" sz="2400" dirty="0"/>
          </a:p>
        </p:txBody>
      </p:sp>
    </p:spTree>
    <p:extLst>
      <p:ext uri="{BB962C8B-B14F-4D97-AF65-F5344CB8AC3E}">
        <p14:creationId xmlns:p14="http://schemas.microsoft.com/office/powerpoint/2010/main" val="4300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D413-D8E8-5D41-9FDE-B9E3C60759B3}"/>
              </a:ext>
            </a:extLst>
          </p:cNvPr>
          <p:cNvSpPr>
            <a:spLocks noGrp="1"/>
          </p:cNvSpPr>
          <p:nvPr>
            <p:ph type="title"/>
          </p:nvPr>
        </p:nvSpPr>
        <p:spPr/>
        <p:txBody>
          <a:bodyPr/>
          <a:lstStyle/>
          <a:p>
            <a:r>
              <a:rPr lang="en-US" dirty="0"/>
              <a:t>Ideas for the research agenda</a:t>
            </a:r>
          </a:p>
        </p:txBody>
      </p:sp>
      <p:sp>
        <p:nvSpPr>
          <p:cNvPr id="3" name="Text Placeholder 2">
            <a:extLst>
              <a:ext uri="{FF2B5EF4-FFF2-40B4-BE49-F238E27FC236}">
                <a16:creationId xmlns:a16="http://schemas.microsoft.com/office/drawing/2014/main" id="{94154BB6-688E-3242-BCFC-C8596876B929}"/>
              </a:ext>
            </a:extLst>
          </p:cNvPr>
          <p:cNvSpPr>
            <a:spLocks noGrp="1"/>
          </p:cNvSpPr>
          <p:nvPr>
            <p:ph type="body" idx="1"/>
          </p:nvPr>
        </p:nvSpPr>
        <p:spPr/>
        <p:txBody>
          <a:bodyPr>
            <a:normAutofit/>
          </a:bodyPr>
          <a:lstStyle/>
          <a:p>
            <a:r>
              <a:rPr lang="en-US" sz="2400" dirty="0"/>
              <a:t>Tier one and tier two priorities</a:t>
            </a:r>
          </a:p>
          <a:p>
            <a:r>
              <a:rPr lang="en-US" sz="2400" dirty="0"/>
              <a:t>Ongoing work</a:t>
            </a:r>
          </a:p>
          <a:p>
            <a:r>
              <a:rPr lang="en-US" sz="2400" dirty="0"/>
              <a:t>For details and to provide comments and feedback: </a:t>
            </a:r>
            <a:r>
              <a:rPr lang="en-US" sz="2400" dirty="0">
                <a:hlinkClick r:id="rId3"/>
              </a:rPr>
              <a:t>https://docs.google.com/document/d/1wcmsPK6HMwGHfPngdgjRpt0vjTg27_TNDK807m70QU0/edit</a:t>
            </a:r>
            <a:endParaRPr lang="en-US" sz="2400" dirty="0"/>
          </a:p>
        </p:txBody>
      </p:sp>
    </p:spTree>
    <p:extLst>
      <p:ext uri="{BB962C8B-B14F-4D97-AF65-F5344CB8AC3E}">
        <p14:creationId xmlns:p14="http://schemas.microsoft.com/office/powerpoint/2010/main" val="33327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9EA6-68BB-DF45-92CA-F097596C6886}"/>
              </a:ext>
            </a:extLst>
          </p:cNvPr>
          <p:cNvSpPr>
            <a:spLocks noGrp="1"/>
          </p:cNvSpPr>
          <p:nvPr>
            <p:ph type="title"/>
          </p:nvPr>
        </p:nvSpPr>
        <p:spPr>
          <a:xfrm>
            <a:off x="311700" y="288275"/>
            <a:ext cx="8520600" cy="572700"/>
          </a:xfrm>
        </p:spPr>
        <p:txBody>
          <a:bodyPr/>
          <a:lstStyle/>
          <a:p>
            <a:r>
              <a:rPr lang="en-US" dirty="0"/>
              <a:t>Tier one priorities</a:t>
            </a:r>
          </a:p>
        </p:txBody>
      </p:sp>
      <p:sp>
        <p:nvSpPr>
          <p:cNvPr id="3" name="Text Placeholder 2">
            <a:extLst>
              <a:ext uri="{FF2B5EF4-FFF2-40B4-BE49-F238E27FC236}">
                <a16:creationId xmlns:a16="http://schemas.microsoft.com/office/drawing/2014/main" id="{DED45F8D-0CD5-2242-A0FF-CC4D8D0CC484}"/>
              </a:ext>
            </a:extLst>
          </p:cNvPr>
          <p:cNvSpPr>
            <a:spLocks noGrp="1"/>
          </p:cNvSpPr>
          <p:nvPr>
            <p:ph type="body" idx="1"/>
          </p:nvPr>
        </p:nvSpPr>
        <p:spPr>
          <a:xfrm>
            <a:off x="311700" y="1029811"/>
            <a:ext cx="8520600" cy="3416400"/>
          </a:xfrm>
        </p:spPr>
        <p:txBody>
          <a:bodyPr/>
          <a:lstStyle/>
          <a:p>
            <a:r>
              <a:rPr lang="en-US" sz="2000" dirty="0"/>
              <a:t>Completion of the risk model for optimal number of copies</a:t>
            </a:r>
          </a:p>
          <a:p>
            <a:pPr lvl="1"/>
            <a:r>
              <a:rPr lang="en-US" sz="1800" dirty="0"/>
              <a:t>Finalize model relating to numbers of copies in different conditions and storage environments</a:t>
            </a:r>
          </a:p>
          <a:p>
            <a:pPr lvl="1"/>
            <a:r>
              <a:rPr lang="en-US" sz="1800" dirty="0"/>
              <a:t>Impact of paper degradation curves on usability</a:t>
            </a:r>
          </a:p>
          <a:p>
            <a:r>
              <a:rPr lang="en-US" sz="2000" dirty="0"/>
              <a:t>Better understanding of the corpus of content to retain</a:t>
            </a:r>
          </a:p>
          <a:p>
            <a:pPr lvl="1"/>
            <a:r>
              <a:rPr lang="en-US" sz="1800" dirty="0"/>
              <a:t>Work with one or more vendors to determine unretained or under-retained materials</a:t>
            </a:r>
          </a:p>
          <a:p>
            <a:pPr lvl="1"/>
            <a:r>
              <a:rPr lang="en-US" sz="1800" dirty="0"/>
              <a:t>Analyze unretained materials through various lens – individual institutions, geography, DEI, …</a:t>
            </a:r>
          </a:p>
          <a:p>
            <a:pPr lvl="1"/>
            <a:r>
              <a:rPr lang="en-US" sz="1800" dirty="0"/>
              <a:t>Consider how best to protect the known “gaps” within the academy</a:t>
            </a:r>
          </a:p>
          <a:p>
            <a:pPr lvl="1"/>
            <a:r>
              <a:rPr lang="en-US" sz="1800" dirty="0"/>
              <a:t>Over-retention issues</a:t>
            </a:r>
          </a:p>
          <a:p>
            <a:endParaRPr lang="en-US" dirty="0"/>
          </a:p>
        </p:txBody>
      </p:sp>
    </p:spTree>
    <p:extLst>
      <p:ext uri="{BB962C8B-B14F-4D97-AF65-F5344CB8AC3E}">
        <p14:creationId xmlns:p14="http://schemas.microsoft.com/office/powerpoint/2010/main" val="207015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5A51-109F-AE4E-BAB0-C802409F9680}"/>
              </a:ext>
            </a:extLst>
          </p:cNvPr>
          <p:cNvSpPr>
            <a:spLocks noGrp="1"/>
          </p:cNvSpPr>
          <p:nvPr>
            <p:ph type="title"/>
          </p:nvPr>
        </p:nvSpPr>
        <p:spPr/>
        <p:txBody>
          <a:bodyPr/>
          <a:lstStyle/>
          <a:p>
            <a:r>
              <a:rPr lang="en-US" dirty="0"/>
              <a:t>Tier two priorities </a:t>
            </a:r>
          </a:p>
        </p:txBody>
      </p:sp>
      <p:sp>
        <p:nvSpPr>
          <p:cNvPr id="3" name="Text Placeholder 2">
            <a:extLst>
              <a:ext uri="{FF2B5EF4-FFF2-40B4-BE49-F238E27FC236}">
                <a16:creationId xmlns:a16="http://schemas.microsoft.com/office/drawing/2014/main" id="{DDD0B93B-1ED4-4941-AB96-DB5FFAB8554F}"/>
              </a:ext>
            </a:extLst>
          </p:cNvPr>
          <p:cNvSpPr>
            <a:spLocks noGrp="1"/>
          </p:cNvSpPr>
          <p:nvPr>
            <p:ph type="body" idx="1"/>
          </p:nvPr>
        </p:nvSpPr>
        <p:spPr/>
        <p:txBody>
          <a:bodyPr>
            <a:normAutofit/>
          </a:bodyPr>
          <a:lstStyle/>
          <a:p>
            <a:r>
              <a:rPr lang="en-US" sz="2000" dirty="0"/>
              <a:t>What is the “right” period for retention of titles?  </a:t>
            </a:r>
          </a:p>
          <a:p>
            <a:pPr lvl="1"/>
            <a:r>
              <a:rPr lang="en-US" sz="1600" dirty="0"/>
              <a:t>How to best synchronize retention periods across programs</a:t>
            </a:r>
          </a:p>
          <a:p>
            <a:r>
              <a:rPr lang="en-US" sz="2000" dirty="0"/>
              <a:t>With a growing emphasis on access, how does an individual library as well as a shared print program best identify candidates for digitization to further protect the print and to expand access options?</a:t>
            </a:r>
          </a:p>
          <a:p>
            <a:pPr lvl="1"/>
            <a:r>
              <a:rPr lang="en-US" sz="1600" dirty="0"/>
              <a:t>Role of shared print in digitization at scale</a:t>
            </a:r>
          </a:p>
          <a:p>
            <a:pPr lvl="1"/>
            <a:r>
              <a:rPr lang="en-US" sz="1600" dirty="0"/>
              <a:t>Support for controlled digital lending</a:t>
            </a:r>
          </a:p>
        </p:txBody>
      </p:sp>
    </p:spTree>
    <p:extLst>
      <p:ext uri="{BB962C8B-B14F-4D97-AF65-F5344CB8AC3E}">
        <p14:creationId xmlns:p14="http://schemas.microsoft.com/office/powerpoint/2010/main" val="364624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5A51-109F-AE4E-BAB0-C802409F9680}"/>
              </a:ext>
            </a:extLst>
          </p:cNvPr>
          <p:cNvSpPr>
            <a:spLocks noGrp="1"/>
          </p:cNvSpPr>
          <p:nvPr>
            <p:ph type="title"/>
          </p:nvPr>
        </p:nvSpPr>
        <p:spPr/>
        <p:txBody>
          <a:bodyPr/>
          <a:lstStyle/>
          <a:p>
            <a:r>
              <a:rPr lang="en-US" dirty="0"/>
              <a:t>Tier two priorities (</a:t>
            </a:r>
            <a:r>
              <a:rPr lang="en-US" dirty="0" err="1"/>
              <a:t>con’t</a:t>
            </a:r>
            <a:r>
              <a:rPr lang="en-US" dirty="0"/>
              <a:t>) </a:t>
            </a:r>
          </a:p>
        </p:txBody>
      </p:sp>
      <p:sp>
        <p:nvSpPr>
          <p:cNvPr id="3" name="Text Placeholder 2">
            <a:extLst>
              <a:ext uri="{FF2B5EF4-FFF2-40B4-BE49-F238E27FC236}">
                <a16:creationId xmlns:a16="http://schemas.microsoft.com/office/drawing/2014/main" id="{DDD0B93B-1ED4-4941-AB96-DB5FFAB8554F}"/>
              </a:ext>
            </a:extLst>
          </p:cNvPr>
          <p:cNvSpPr>
            <a:spLocks noGrp="1"/>
          </p:cNvSpPr>
          <p:nvPr>
            <p:ph type="body" idx="1"/>
          </p:nvPr>
        </p:nvSpPr>
        <p:spPr/>
        <p:txBody>
          <a:bodyPr>
            <a:normAutofit/>
          </a:bodyPr>
          <a:lstStyle/>
          <a:p>
            <a:r>
              <a:rPr lang="en-US" sz="2000" dirty="0"/>
              <a:t>The relationship between shared print and special collections?</a:t>
            </a:r>
          </a:p>
          <a:p>
            <a:pPr lvl="1"/>
            <a:r>
              <a:rPr lang="en-US" sz="1600" dirty="0"/>
              <a:t>Overlap of titles in both circulating and special collections</a:t>
            </a:r>
          </a:p>
          <a:p>
            <a:pPr lvl="1"/>
            <a:r>
              <a:rPr lang="en-US" sz="1600" dirty="0"/>
              <a:t>What role should special collections play in shared print programs</a:t>
            </a:r>
          </a:p>
          <a:p>
            <a:r>
              <a:rPr lang="en-US" sz="2000" dirty="0"/>
              <a:t>Library spending between print and e monographs (trend lines) and implications for prioritizing prospective projects</a:t>
            </a:r>
          </a:p>
          <a:p>
            <a:pPr lvl="1"/>
            <a:r>
              <a:rPr lang="en-US" sz="1600" dirty="0"/>
              <a:t>Review the 2019 Ithaka S&amp;R </a:t>
            </a:r>
            <a:r>
              <a:rPr lang="en-US" sz="1600" dirty="0">
                <a:hlinkClick r:id="rId3"/>
              </a:rPr>
              <a:t>Library Acquisitions Patterns </a:t>
            </a:r>
            <a:r>
              <a:rPr lang="en-US" sz="1600" dirty="0"/>
              <a:t>project</a:t>
            </a:r>
          </a:p>
          <a:p>
            <a:pPr lvl="1"/>
            <a:r>
              <a:rPr lang="en-US" sz="1600" dirty="0"/>
              <a:t>Implications for the future of shared print</a:t>
            </a:r>
          </a:p>
        </p:txBody>
      </p:sp>
    </p:spTree>
    <p:extLst>
      <p:ext uri="{BB962C8B-B14F-4D97-AF65-F5344CB8AC3E}">
        <p14:creationId xmlns:p14="http://schemas.microsoft.com/office/powerpoint/2010/main" val="304337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CF5A-80BC-A840-971F-548317245132}"/>
              </a:ext>
            </a:extLst>
          </p:cNvPr>
          <p:cNvSpPr>
            <a:spLocks noGrp="1"/>
          </p:cNvSpPr>
          <p:nvPr>
            <p:ph type="title"/>
          </p:nvPr>
        </p:nvSpPr>
        <p:spPr/>
        <p:txBody>
          <a:bodyPr/>
          <a:lstStyle/>
          <a:p>
            <a:r>
              <a:rPr lang="en-US" dirty="0"/>
              <a:t>Ongoing work – Research &amp; Network Level WG</a:t>
            </a:r>
          </a:p>
        </p:txBody>
      </p:sp>
      <p:sp>
        <p:nvSpPr>
          <p:cNvPr id="3" name="Text Placeholder 2">
            <a:extLst>
              <a:ext uri="{FF2B5EF4-FFF2-40B4-BE49-F238E27FC236}">
                <a16:creationId xmlns:a16="http://schemas.microsoft.com/office/drawing/2014/main" id="{01D05F11-3367-454A-AE7C-E30ADC478913}"/>
              </a:ext>
            </a:extLst>
          </p:cNvPr>
          <p:cNvSpPr>
            <a:spLocks noGrp="1"/>
          </p:cNvSpPr>
          <p:nvPr>
            <p:ph type="body" idx="1"/>
          </p:nvPr>
        </p:nvSpPr>
        <p:spPr/>
        <p:txBody>
          <a:bodyPr>
            <a:normAutofit/>
          </a:bodyPr>
          <a:lstStyle/>
          <a:p>
            <a:r>
              <a:rPr lang="en-US" sz="2400" dirty="0"/>
              <a:t>The value of shared print and return on investment</a:t>
            </a:r>
          </a:p>
          <a:p>
            <a:pPr lvl="1"/>
            <a:r>
              <a:rPr lang="en-US" sz="2000" dirty="0"/>
              <a:t>Literature review completed</a:t>
            </a:r>
          </a:p>
          <a:p>
            <a:pPr lvl="1"/>
            <a:r>
              <a:rPr lang="en-US" sz="2000" dirty="0"/>
              <a:t>Data collection from programs and libraries to be done</a:t>
            </a:r>
          </a:p>
          <a:p>
            <a:r>
              <a:rPr lang="en-US" sz="2400" dirty="0"/>
              <a:t>The impact of shared print on resource sharing and how shared print programs support or could better support discovery and delivery</a:t>
            </a:r>
          </a:p>
        </p:txBody>
      </p:sp>
    </p:spTree>
    <p:extLst>
      <p:ext uri="{BB962C8B-B14F-4D97-AF65-F5344CB8AC3E}">
        <p14:creationId xmlns:p14="http://schemas.microsoft.com/office/powerpoint/2010/main" val="321371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59F2-C48F-F34C-AEDD-15897DF2122F}"/>
              </a:ext>
            </a:extLst>
          </p:cNvPr>
          <p:cNvSpPr>
            <a:spLocks noGrp="1"/>
          </p:cNvSpPr>
          <p:nvPr>
            <p:ph type="title"/>
          </p:nvPr>
        </p:nvSpPr>
        <p:spPr/>
        <p:txBody>
          <a:bodyPr/>
          <a:lstStyle/>
          <a:p>
            <a:r>
              <a:rPr lang="en-US" dirty="0"/>
              <a:t>Questions for you</a:t>
            </a:r>
          </a:p>
        </p:txBody>
      </p:sp>
      <p:sp>
        <p:nvSpPr>
          <p:cNvPr id="3" name="Text Placeholder 2">
            <a:extLst>
              <a:ext uri="{FF2B5EF4-FFF2-40B4-BE49-F238E27FC236}">
                <a16:creationId xmlns:a16="http://schemas.microsoft.com/office/drawing/2014/main" id="{C1809729-115C-7342-B7FC-B0B3CC3A8E55}"/>
              </a:ext>
            </a:extLst>
          </p:cNvPr>
          <p:cNvSpPr>
            <a:spLocks noGrp="1"/>
          </p:cNvSpPr>
          <p:nvPr>
            <p:ph type="body" idx="1"/>
          </p:nvPr>
        </p:nvSpPr>
        <p:spPr/>
        <p:txBody>
          <a:bodyPr/>
          <a:lstStyle/>
          <a:p>
            <a:pPr marL="114300" indent="0">
              <a:buNone/>
            </a:pPr>
            <a:r>
              <a:rPr lang="en-US" sz="2000" dirty="0"/>
              <a:t>Please comment in the document - </a:t>
            </a:r>
            <a:r>
              <a:rPr lang="en-US" sz="2000" dirty="0">
                <a:hlinkClick r:id="rId3"/>
              </a:rPr>
              <a:t>https://</a:t>
            </a:r>
            <a:r>
              <a:rPr lang="en-US" sz="2000" dirty="0" err="1">
                <a:hlinkClick r:id="rId3"/>
              </a:rPr>
              <a:t>docs.google.com</a:t>
            </a:r>
            <a:r>
              <a:rPr lang="en-US" sz="2000" dirty="0">
                <a:hlinkClick r:id="rId3"/>
              </a:rPr>
              <a:t>/document/d/1wcmsPK6HMwGHfPngdgjRpt0vjTg27_TNDK807m70QU0/</a:t>
            </a:r>
            <a:r>
              <a:rPr lang="en-US" sz="2000" dirty="0" err="1">
                <a:hlinkClick r:id="rId3"/>
              </a:rPr>
              <a:t>edit?usp</a:t>
            </a:r>
            <a:r>
              <a:rPr lang="en-US" sz="2000" dirty="0">
                <a:hlinkClick r:id="rId3"/>
              </a:rPr>
              <a:t>=sharing</a:t>
            </a:r>
            <a:endParaRPr lang="en-US" sz="2000" dirty="0"/>
          </a:p>
          <a:p>
            <a:pPr marL="114300" indent="0">
              <a:buNone/>
            </a:pPr>
            <a:r>
              <a:rPr lang="en-US" sz="2000" dirty="0"/>
              <a:t>… or send your feedback to </a:t>
            </a:r>
            <a:r>
              <a:rPr lang="en-US" sz="2000" dirty="0">
                <a:hlinkClick r:id="rId4"/>
              </a:rPr>
              <a:t>sstearns@blc.org</a:t>
            </a:r>
            <a:endParaRPr lang="en-US" sz="2000" dirty="0"/>
          </a:p>
          <a:p>
            <a:r>
              <a:rPr lang="en-US" sz="2000" dirty="0"/>
              <a:t>What resonates with you?</a:t>
            </a:r>
          </a:p>
          <a:p>
            <a:r>
              <a:rPr lang="en-US" sz="2000" dirty="0"/>
              <a:t>What is missing that is of equal or greater importance?</a:t>
            </a:r>
          </a:p>
          <a:p>
            <a:r>
              <a:rPr lang="en-US" sz="2000" dirty="0"/>
              <a:t>Are the priorities correct?</a:t>
            </a:r>
          </a:p>
          <a:p>
            <a:r>
              <a:rPr lang="en-US" sz="2000" dirty="0"/>
              <a:t>Would you or your institution have any interest in participation in or support for the research into any of these topics?</a:t>
            </a:r>
          </a:p>
          <a:p>
            <a:r>
              <a:rPr lang="en-US" sz="2000" dirty="0"/>
              <a:t> What might you add?</a:t>
            </a:r>
          </a:p>
          <a:p>
            <a:pPr marL="114300" indent="0">
              <a:buNone/>
            </a:pPr>
            <a:br>
              <a:rPr lang="en-US" dirty="0"/>
            </a:br>
            <a:endParaRPr lang="en-US" dirty="0"/>
          </a:p>
        </p:txBody>
      </p:sp>
    </p:spTree>
    <p:extLst>
      <p:ext uri="{BB962C8B-B14F-4D97-AF65-F5344CB8AC3E}">
        <p14:creationId xmlns:p14="http://schemas.microsoft.com/office/powerpoint/2010/main" val="18213990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11323</TotalTime>
  <Words>2940</Words>
  <Application>Microsoft Macintosh PowerPoint</Application>
  <PresentationFormat>On-screen Show (16:9)</PresentationFormat>
  <Paragraphs>98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EB Garamond Regular</vt:lpstr>
      <vt:lpstr>EB Garamond</vt:lpstr>
      <vt:lpstr>Arial</vt:lpstr>
      <vt:lpstr>Simple Light</vt:lpstr>
      <vt:lpstr>Partnership for Shared Book Collections: Ideas for a Research Agenda  Susan Stearns, Project Director, Eastern Academic Scholars’ Trust (EAST)</vt:lpstr>
      <vt:lpstr>The Partnership for Shared Book Collections</vt:lpstr>
      <vt:lpstr>Our goals in undertaking research</vt:lpstr>
      <vt:lpstr>Ideas for the research agenda</vt:lpstr>
      <vt:lpstr>Tier one priorities</vt:lpstr>
      <vt:lpstr>Tier two priorities </vt:lpstr>
      <vt:lpstr>Tier two priorities (con’t) </vt:lpstr>
      <vt:lpstr>Ongoing work – Research &amp; Network Level WG</vt:lpstr>
      <vt:lpstr>Questions for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for Shared Book Collections </dc:title>
  <cp:lastModifiedBy>Susan Stearns</cp:lastModifiedBy>
  <cp:revision>23</cp:revision>
  <cp:lastPrinted>2021-06-18T15:39:57Z</cp:lastPrinted>
  <dcterms:modified xsi:type="dcterms:W3CDTF">2021-06-22T14:11:57Z</dcterms:modified>
</cp:coreProperties>
</file>