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5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4" r:id="rId12"/>
    <p:sldId id="262" r:id="rId13"/>
  </p:sldIdLst>
  <p:sldSz cx="12192000" cy="6858000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32" d="100"/>
          <a:sy n="32" d="100"/>
        </p:scale>
        <p:origin x="11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80BB-6681-4A03-A2E8-1E5E2F0BE0DC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255AB-15BC-43B8-AD9D-24D3E6255F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09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41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4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27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96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1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2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59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97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7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49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82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35F9-5520-4A79-88AD-1ACC33EF6A7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49DA-1763-4C06-8B7B-79845173ED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99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sz@ur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ub.culturegraph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90174" y="1864895"/>
            <a:ext cx="9144000" cy="3832057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Shared</a:t>
            </a:r>
            <a:r>
              <a:rPr lang="de-DE" dirty="0"/>
              <a:t> </a:t>
            </a:r>
            <a:r>
              <a:rPr lang="de-DE" dirty="0" err="1"/>
              <a:t>Archiving</a:t>
            </a:r>
            <a:r>
              <a:rPr lang="de-DE" dirty="0"/>
              <a:t> in Germany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3100" dirty="0" err="1"/>
              <a:t>Dr</a:t>
            </a:r>
            <a:r>
              <a:rPr lang="de-DE" sz="3100" dirty="0"/>
              <a:t> André Schüller-Zwierlein</a:t>
            </a:r>
            <a:br>
              <a:rPr lang="de-DE" sz="3100" dirty="0"/>
            </a:br>
            <a:r>
              <a:rPr lang="de-DE" sz="3100" dirty="0"/>
              <a:t>Regensburg University Library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sz="3100" dirty="0"/>
          </a:p>
        </p:txBody>
      </p:sp>
    </p:spTree>
    <p:extLst>
      <p:ext uri="{BB962C8B-B14F-4D97-AF65-F5344CB8AC3E}">
        <p14:creationId xmlns:p14="http://schemas.microsoft.com/office/powerpoint/2010/main" val="306453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821F8-CD9B-48FA-A66C-427C5064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/>
              <a:t>Concluding</a:t>
            </a:r>
            <a:r>
              <a:rPr lang="de-DE" sz="2800" dirty="0"/>
              <a:t> </a:t>
            </a:r>
            <a:r>
              <a:rPr lang="de-DE" sz="2800" dirty="0" err="1"/>
              <a:t>Recommendations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D653F7-D778-4DAA-8CEF-C7E967DD0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</p:spPr>
        <p:txBody>
          <a:bodyPr>
            <a:normAutofit/>
          </a:bodyPr>
          <a:lstStyle/>
          <a:p>
            <a:pPr algn="just"/>
            <a:r>
              <a:rPr lang="de-DE" sz="2200" dirty="0">
                <a:latin typeface="+mj-lt"/>
              </a:rPr>
              <a:t>In </a:t>
            </a:r>
            <a:r>
              <a:rPr lang="de-DE" sz="2200" dirty="0" err="1">
                <a:latin typeface="+mj-lt"/>
              </a:rPr>
              <a:t>connection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with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working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group‘s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efforts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have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seen</a:t>
            </a:r>
            <a:r>
              <a:rPr lang="de-DE" sz="2200" dirty="0">
                <a:latin typeface="+mj-lt"/>
              </a:rPr>
              <a:t> a </a:t>
            </a:r>
            <a:r>
              <a:rPr lang="de-DE" sz="2200" dirty="0" err="1">
                <a:latin typeface="+mj-lt"/>
              </a:rPr>
              <a:t>series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promising </a:t>
            </a:r>
            <a:r>
              <a:rPr lang="de-DE" sz="2200" dirty="0" err="1">
                <a:latin typeface="+mj-lt"/>
              </a:rPr>
              <a:t>projects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field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shared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archiving</a:t>
            </a:r>
            <a:r>
              <a:rPr lang="de-DE" sz="2200" dirty="0">
                <a:latin typeface="+mj-lt"/>
              </a:rPr>
              <a:t> in Germany, such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implementation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MARC 583 in all </a:t>
            </a:r>
            <a:r>
              <a:rPr lang="de-DE" sz="2200" dirty="0" err="1">
                <a:latin typeface="+mj-lt"/>
              </a:rPr>
              <a:t>catalogues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state-wide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analysis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project</a:t>
            </a:r>
            <a:r>
              <a:rPr lang="de-DE" sz="2200" dirty="0">
                <a:latin typeface="+mj-lt"/>
              </a:rPr>
              <a:t> in Baden-Württemberg, and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nation-wide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decision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regional </a:t>
            </a:r>
            <a:r>
              <a:rPr lang="de-DE" sz="2200" dirty="0" err="1">
                <a:latin typeface="+mj-lt"/>
              </a:rPr>
              <a:t>copyright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libraries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start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recording</a:t>
            </a:r>
            <a:r>
              <a:rPr lang="de-DE" sz="2200" dirty="0">
                <a:latin typeface="+mj-lt"/>
              </a:rPr>
              <a:t> Retention </a:t>
            </a:r>
            <a:r>
              <a:rPr lang="de-DE" sz="2200" dirty="0" err="1">
                <a:latin typeface="+mj-lt"/>
              </a:rPr>
              <a:t>Commitments</a:t>
            </a:r>
            <a:r>
              <a:rPr lang="de-DE" sz="2200" dirty="0">
                <a:latin typeface="+mj-lt"/>
              </a:rPr>
              <a:t>. In </a:t>
            </a:r>
            <a:r>
              <a:rPr lang="de-DE" sz="2200" dirty="0" err="1">
                <a:latin typeface="+mj-lt"/>
              </a:rPr>
              <a:t>addition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funding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print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significantly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increased</a:t>
            </a:r>
            <a:r>
              <a:rPr lang="de-DE" sz="2200" dirty="0">
                <a:latin typeface="+mj-lt"/>
              </a:rPr>
              <a:t> due </a:t>
            </a:r>
            <a:r>
              <a:rPr lang="de-DE" sz="2200" dirty="0" err="1">
                <a:latin typeface="+mj-lt"/>
              </a:rPr>
              <a:t>to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political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agency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KEK. </a:t>
            </a:r>
          </a:p>
          <a:p>
            <a:r>
              <a:rPr lang="de-DE" sz="2200" dirty="0" err="1">
                <a:latin typeface="+mj-lt"/>
              </a:rPr>
              <a:t>It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now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crucial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keep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momentum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make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decisive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technical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practical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steps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analysis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comparison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automatic</a:t>
            </a:r>
            <a:r>
              <a:rPr lang="de-DE" sz="2200" dirty="0">
                <a:latin typeface="+mj-lt"/>
              </a:rPr>
              <a:t> mark-</a:t>
            </a:r>
            <a:r>
              <a:rPr lang="de-DE" sz="2200" dirty="0" err="1">
                <a:latin typeface="+mj-lt"/>
              </a:rPr>
              <a:t>up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recording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retention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commitments</a:t>
            </a:r>
            <a:r>
              <a:rPr lang="de-DE" sz="2200" dirty="0">
                <a:latin typeface="+mj-lt"/>
              </a:rPr>
              <a:t>.</a:t>
            </a:r>
          </a:p>
          <a:p>
            <a:r>
              <a:rPr lang="en-US" sz="2200" dirty="0">
                <a:latin typeface="+mj-lt"/>
              </a:rPr>
              <a:t>„The present generation of […] librarians will make consequential and irreversible decisions on the maintenance and disposition of an unparalleled legacy of research materials and historical evidence […]. Those decisions must rest upon a solid foundation of information and commitment.” </a:t>
            </a:r>
            <a:br>
              <a:rPr lang="en-US" sz="2200" dirty="0">
                <a:latin typeface="+mj-lt"/>
              </a:rPr>
            </a:br>
            <a:r>
              <a:rPr lang="en-US" sz="2200" dirty="0">
                <a:latin typeface="+mj-lt"/>
              </a:rPr>
              <a:t>(B.F. Reilly Jr, 2017)</a:t>
            </a:r>
          </a:p>
          <a:p>
            <a:endParaRPr lang="de-DE" sz="2200" dirty="0">
              <a:latin typeface="+mj-lt"/>
            </a:endParaRPr>
          </a:p>
          <a:p>
            <a:pPr marL="457200" lvl="1" indent="0">
              <a:buNone/>
            </a:pPr>
            <a:endParaRPr lang="de-DE" sz="2200" dirty="0">
              <a:latin typeface="+mj-lt"/>
            </a:endParaRPr>
          </a:p>
          <a:p>
            <a:pPr lvl="1"/>
            <a:endParaRPr lang="de-D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75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84E5E6-5EA1-43F6-BADA-CF8DA29D3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2372"/>
            <a:ext cx="10515600" cy="62671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3600" dirty="0">
                <a:latin typeface="+mj-lt"/>
              </a:rPr>
              <a:t>So </a:t>
            </a:r>
            <a:r>
              <a:rPr lang="de-DE" sz="3600" dirty="0" err="1">
                <a:latin typeface="+mj-lt"/>
              </a:rPr>
              <a:t>what</a:t>
            </a:r>
            <a:r>
              <a:rPr lang="de-DE" sz="3600" dirty="0">
                <a:latin typeface="+mj-lt"/>
              </a:rPr>
              <a:t> </a:t>
            </a:r>
            <a:r>
              <a:rPr lang="de-DE" sz="3600" dirty="0" err="1">
                <a:latin typeface="+mj-lt"/>
              </a:rPr>
              <a:t>happened</a:t>
            </a:r>
            <a:r>
              <a:rPr lang="de-DE" sz="3600" dirty="0">
                <a:latin typeface="+mj-lt"/>
              </a:rPr>
              <a:t> </a:t>
            </a:r>
            <a:r>
              <a:rPr lang="de-DE" sz="3600" dirty="0" err="1">
                <a:latin typeface="+mj-lt"/>
              </a:rPr>
              <a:t>afterwards</a:t>
            </a:r>
            <a:r>
              <a:rPr lang="de-DE" sz="3600" dirty="0">
                <a:latin typeface="+mj-lt"/>
              </a:rPr>
              <a:t>?...</a:t>
            </a:r>
          </a:p>
          <a:p>
            <a:pPr marL="0" indent="0">
              <a:buNone/>
            </a:pPr>
            <a:endParaRPr lang="de-DE" sz="2600" dirty="0">
              <a:latin typeface="+mj-lt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3100" dirty="0">
                <a:latin typeface="+mj-lt"/>
              </a:rPr>
              <a:t>…The National Assembly </a:t>
            </a:r>
            <a:r>
              <a:rPr lang="de-DE" sz="3100" dirty="0" err="1">
                <a:latin typeface="+mj-lt"/>
              </a:rPr>
              <a:t>of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Scholarly</a:t>
            </a:r>
            <a:r>
              <a:rPr lang="de-DE" sz="3100" dirty="0">
                <a:latin typeface="+mj-lt"/>
              </a:rPr>
              <a:t> Libraries </a:t>
            </a:r>
            <a:r>
              <a:rPr lang="de-DE" sz="3100" dirty="0" err="1">
                <a:latin typeface="+mj-lt"/>
              </a:rPr>
              <a:t>declared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our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recommendations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to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be</a:t>
            </a:r>
            <a:r>
              <a:rPr lang="de-DE" sz="3100" dirty="0">
                <a:latin typeface="+mj-lt"/>
              </a:rPr>
              <a:t> an </a:t>
            </a:r>
            <a:r>
              <a:rPr lang="de-DE" sz="3100" dirty="0" err="1">
                <a:latin typeface="+mj-lt"/>
              </a:rPr>
              <a:t>important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basis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for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further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work</a:t>
            </a:r>
            <a:r>
              <a:rPr lang="de-DE" sz="3100" dirty="0">
                <a:latin typeface="+mj-lt"/>
              </a:rPr>
              <a:t> in </a:t>
            </a:r>
            <a:r>
              <a:rPr lang="de-DE" sz="3100" dirty="0" err="1">
                <a:latin typeface="+mj-lt"/>
              </a:rPr>
              <a:t>shared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archiving</a:t>
            </a:r>
            <a:r>
              <a:rPr lang="de-DE" sz="3100" dirty="0">
                <a:latin typeface="+mj-lt"/>
              </a:rPr>
              <a:t> and </a:t>
            </a:r>
            <a:r>
              <a:rPr lang="de-DE" sz="3100" dirty="0" err="1">
                <a:latin typeface="+mj-lt"/>
              </a:rPr>
              <a:t>officially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decided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to</a:t>
            </a:r>
            <a:r>
              <a:rPr lang="de-DE" sz="3100" dirty="0">
                <a:latin typeface="+mj-lt"/>
              </a:rPr>
              <a:t> support </a:t>
            </a:r>
            <a:r>
              <a:rPr lang="de-DE" sz="3100" dirty="0" err="1">
                <a:latin typeface="+mj-lt"/>
              </a:rPr>
              <a:t>the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following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actions</a:t>
            </a:r>
            <a:r>
              <a:rPr lang="de-DE" sz="3100" dirty="0">
                <a:latin typeface="+mj-lt"/>
              </a:rPr>
              <a:t>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de-DE" sz="3100" dirty="0">
                <a:latin typeface="+mj-lt"/>
              </a:rPr>
              <a:t>The Regional </a:t>
            </a:r>
            <a:r>
              <a:rPr lang="de-DE" sz="3100" dirty="0" err="1">
                <a:latin typeface="+mj-lt"/>
              </a:rPr>
              <a:t>Catalogues</a:t>
            </a:r>
            <a:r>
              <a:rPr lang="de-DE" sz="3100" dirty="0">
                <a:latin typeface="+mj-lt"/>
              </a:rPr>
              <a:t> Working Group </a:t>
            </a:r>
            <a:r>
              <a:rPr lang="de-DE" sz="3100" dirty="0" err="1">
                <a:latin typeface="+mj-lt"/>
              </a:rPr>
              <a:t>is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asked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to</a:t>
            </a:r>
            <a:endParaRPr lang="de-DE" sz="3100" dirty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3100" dirty="0" err="1">
                <a:latin typeface="+mj-lt"/>
              </a:rPr>
              <a:t>Develop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technical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solutions</a:t>
            </a:r>
            <a:r>
              <a:rPr lang="de-DE" sz="3100" dirty="0">
                <a:latin typeface="+mj-lt"/>
              </a:rPr>
              <a:t> and end-user </a:t>
            </a:r>
            <a:r>
              <a:rPr lang="de-DE" sz="3100" dirty="0" err="1">
                <a:latin typeface="+mj-lt"/>
              </a:rPr>
              <a:t>tools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for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collection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analysis</a:t>
            </a:r>
            <a:r>
              <a:rPr lang="de-DE" sz="3100" dirty="0">
                <a:latin typeface="+mj-lt"/>
              </a:rPr>
              <a:t>, </a:t>
            </a:r>
            <a:r>
              <a:rPr lang="de-DE" sz="3100" dirty="0" err="1">
                <a:latin typeface="+mj-lt"/>
              </a:rPr>
              <a:t>focusing</a:t>
            </a:r>
            <a:r>
              <a:rPr lang="de-DE" sz="3100" dirty="0">
                <a:latin typeface="+mj-lt"/>
              </a:rPr>
              <a:t> on </a:t>
            </a:r>
            <a:r>
              <a:rPr lang="de-DE" sz="3100" dirty="0" err="1">
                <a:latin typeface="+mj-lt"/>
              </a:rPr>
              <a:t>mechanisms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that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allow</a:t>
            </a:r>
            <a:r>
              <a:rPr lang="de-DE" sz="3100" dirty="0">
                <a:latin typeface="+mj-lt"/>
              </a:rPr>
              <a:t> a </a:t>
            </a:r>
            <a:r>
              <a:rPr lang="de-DE" sz="3100" dirty="0" err="1">
                <a:latin typeface="+mj-lt"/>
              </a:rPr>
              <a:t>single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library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to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quickly</a:t>
            </a:r>
            <a:r>
              <a:rPr lang="de-DE" sz="3100" dirty="0">
                <a:latin typeface="+mj-lt"/>
              </a:rPr>
              <a:t> and </a:t>
            </a:r>
            <a:r>
              <a:rPr lang="de-DE" sz="3100" dirty="0" err="1">
                <a:latin typeface="+mj-lt"/>
              </a:rPr>
              <a:t>efficiently</a:t>
            </a:r>
            <a:r>
              <a:rPr lang="de-DE" sz="3100" dirty="0">
                <a:latin typeface="+mj-lt"/>
              </a:rPr>
              <a:t> check </a:t>
            </a:r>
            <a:r>
              <a:rPr lang="de-DE" sz="3100" dirty="0" err="1">
                <a:latin typeface="+mj-lt"/>
              </a:rPr>
              <a:t>their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holdings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against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the</a:t>
            </a:r>
            <a:r>
              <a:rPr lang="de-DE" sz="3100" dirty="0">
                <a:latin typeface="+mj-lt"/>
              </a:rPr>
              <a:t> regional and national </a:t>
            </a:r>
            <a:r>
              <a:rPr lang="de-DE" sz="3100" dirty="0" err="1">
                <a:latin typeface="+mj-lt"/>
              </a:rPr>
              <a:t>holdings</a:t>
            </a:r>
            <a:r>
              <a:rPr lang="de-DE" sz="3100" dirty="0">
                <a:latin typeface="+mj-lt"/>
              </a:rPr>
              <a:t>. In </a:t>
            </a:r>
            <a:r>
              <a:rPr lang="de-DE" sz="3100" dirty="0" err="1">
                <a:latin typeface="+mj-lt"/>
              </a:rPr>
              <a:t>addition</a:t>
            </a:r>
            <a:r>
              <a:rPr lang="de-DE" sz="3100" dirty="0">
                <a:latin typeface="+mj-lt"/>
              </a:rPr>
              <a:t>, </a:t>
            </a:r>
            <a:r>
              <a:rPr lang="de-DE" sz="3100" dirty="0" err="1">
                <a:latin typeface="+mj-lt"/>
              </a:rPr>
              <a:t>the</a:t>
            </a:r>
            <a:r>
              <a:rPr lang="de-DE" sz="3100" dirty="0">
                <a:latin typeface="+mj-lt"/>
              </a:rPr>
              <a:t> Working Group </a:t>
            </a:r>
            <a:r>
              <a:rPr lang="de-DE" sz="3100" dirty="0" err="1">
                <a:latin typeface="+mj-lt"/>
              </a:rPr>
              <a:t>is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to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develop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mechanisms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for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the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region</a:t>
            </a:r>
            <a:r>
              <a:rPr lang="de-DE" sz="3100" dirty="0">
                <a:latin typeface="+mj-lt"/>
              </a:rPr>
              <a:t>- and </a:t>
            </a:r>
            <a:r>
              <a:rPr lang="de-DE" sz="3100" dirty="0" err="1">
                <a:latin typeface="+mj-lt"/>
              </a:rPr>
              <a:t>nation-wide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statistical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analysis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of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library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holdings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well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for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automatic</a:t>
            </a:r>
            <a:r>
              <a:rPr lang="de-DE" sz="3100" dirty="0">
                <a:latin typeface="+mj-lt"/>
              </a:rPr>
              <a:t> mark-</a:t>
            </a:r>
            <a:r>
              <a:rPr lang="de-DE" sz="3100" dirty="0" err="1">
                <a:latin typeface="+mj-lt"/>
              </a:rPr>
              <a:t>up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of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potentially</a:t>
            </a:r>
            <a:r>
              <a:rPr lang="de-DE" sz="3100" dirty="0">
                <a:latin typeface="+mj-lt"/>
              </a:rPr>
              <a:t> rare </a:t>
            </a:r>
            <a:r>
              <a:rPr lang="de-DE" sz="3100" dirty="0" err="1">
                <a:latin typeface="+mj-lt"/>
              </a:rPr>
              <a:t>holdings</a:t>
            </a:r>
            <a:r>
              <a:rPr lang="de-DE" sz="3100" dirty="0">
                <a:latin typeface="+mj-lt"/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3100" dirty="0">
                <a:latin typeface="+mj-lt"/>
              </a:rPr>
              <a:t>Create </a:t>
            </a:r>
            <a:r>
              <a:rPr lang="de-DE" sz="3100" dirty="0" err="1">
                <a:latin typeface="+mj-lt"/>
              </a:rPr>
              <a:t>technical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mechanisms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that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enable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libraries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to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automatically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record</a:t>
            </a:r>
            <a:r>
              <a:rPr lang="de-DE" sz="3100" dirty="0">
                <a:latin typeface="+mj-lt"/>
              </a:rPr>
              <a:t> Retention </a:t>
            </a:r>
            <a:r>
              <a:rPr lang="de-DE" sz="3100" dirty="0" err="1">
                <a:latin typeface="+mj-lt"/>
              </a:rPr>
              <a:t>Commitments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for</a:t>
            </a:r>
            <a:r>
              <a:rPr lang="de-DE" sz="3100" dirty="0">
                <a:latin typeface="+mj-lt"/>
              </a:rPr>
              <a:t> larger </a:t>
            </a:r>
            <a:r>
              <a:rPr lang="de-DE" sz="3100" dirty="0" err="1">
                <a:latin typeface="+mj-lt"/>
              </a:rPr>
              <a:t>collections</a:t>
            </a:r>
            <a:r>
              <a:rPr lang="de-DE" sz="3100" dirty="0">
                <a:latin typeface="+mj-lt"/>
              </a:rPr>
              <a:t> and </a:t>
            </a:r>
            <a:r>
              <a:rPr lang="de-DE" sz="3100" dirty="0" err="1">
                <a:latin typeface="+mj-lt"/>
              </a:rPr>
              <a:t>holdings</a:t>
            </a:r>
            <a:r>
              <a:rPr lang="de-DE" sz="3100" dirty="0">
                <a:latin typeface="+mj-lt"/>
              </a:rPr>
              <a:t>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de-DE" sz="3100" dirty="0">
                <a:latin typeface="+mj-lt"/>
              </a:rPr>
              <a:t>The National Assembly </a:t>
            </a:r>
            <a:r>
              <a:rPr lang="de-DE" sz="3100" dirty="0" err="1">
                <a:latin typeface="+mj-lt"/>
              </a:rPr>
              <a:t>of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Scholarly</a:t>
            </a:r>
            <a:r>
              <a:rPr lang="de-DE" sz="3100" dirty="0">
                <a:latin typeface="+mj-lt"/>
              </a:rPr>
              <a:t> Libraries </a:t>
            </a:r>
            <a:r>
              <a:rPr lang="de-DE" sz="3100" dirty="0" err="1">
                <a:latin typeface="+mj-lt"/>
              </a:rPr>
              <a:t>recommends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to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its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member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libraries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to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use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existing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mechanisms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for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declaring</a:t>
            </a:r>
            <a:r>
              <a:rPr lang="de-DE" sz="3100" dirty="0">
                <a:latin typeface="+mj-lt"/>
              </a:rPr>
              <a:t> Retention </a:t>
            </a:r>
            <a:r>
              <a:rPr lang="de-DE" sz="3100" dirty="0" err="1">
                <a:latin typeface="+mj-lt"/>
              </a:rPr>
              <a:t>Commitments</a:t>
            </a:r>
            <a:r>
              <a:rPr lang="de-DE" sz="3100" dirty="0">
                <a:latin typeface="+mj-lt"/>
              </a:rPr>
              <a:t>, </a:t>
            </a:r>
            <a:r>
              <a:rPr lang="de-DE" sz="3100" dirty="0" err="1">
                <a:latin typeface="+mj-lt"/>
              </a:rPr>
              <a:t>especially</a:t>
            </a:r>
            <a:r>
              <a:rPr lang="de-DE" sz="3100" dirty="0">
                <a:latin typeface="+mj-lt"/>
              </a:rPr>
              <a:t> MARC 583.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latin typeface="+mj-lt"/>
              </a:rPr>
              <a:t>The National Assembly of Scholarly Libraries asks its Board of Directors to contact the Coordination Office for the Preservation of Written Cultural Heritage (KEK)</a:t>
            </a:r>
            <a:r>
              <a:rPr lang="de-DE" sz="3100" dirty="0">
                <a:latin typeface="+mj-lt"/>
              </a:rPr>
              <a:t>, </a:t>
            </a:r>
            <a:r>
              <a:rPr lang="de-DE" sz="3100" dirty="0" err="1">
                <a:latin typeface="+mj-lt"/>
              </a:rPr>
              <a:t>focusing</a:t>
            </a:r>
            <a:r>
              <a:rPr lang="de-DE" sz="3100" dirty="0">
                <a:latin typeface="+mj-lt"/>
              </a:rPr>
              <a:t> on </a:t>
            </a:r>
            <a:r>
              <a:rPr lang="de-DE" sz="3100" dirty="0" err="1">
                <a:latin typeface="+mj-lt"/>
              </a:rPr>
              <a:t>interfaces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between</a:t>
            </a:r>
            <a:r>
              <a:rPr lang="de-DE" sz="3100" dirty="0">
                <a:latin typeface="+mj-lt"/>
              </a:rPr>
              <a:t> classic </a:t>
            </a:r>
            <a:r>
              <a:rPr lang="de-DE" sz="3100" dirty="0" err="1">
                <a:latin typeface="+mj-lt"/>
              </a:rPr>
              <a:t>preservation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activities</a:t>
            </a:r>
            <a:r>
              <a:rPr lang="de-DE" sz="3100" dirty="0">
                <a:latin typeface="+mj-lt"/>
              </a:rPr>
              <a:t> and </a:t>
            </a:r>
            <a:r>
              <a:rPr lang="de-DE" sz="3100" dirty="0" err="1">
                <a:latin typeface="+mj-lt"/>
              </a:rPr>
              <a:t>shared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archiving</a:t>
            </a:r>
            <a:r>
              <a:rPr lang="de-DE" sz="3100" dirty="0">
                <a:latin typeface="+mj-lt"/>
              </a:rPr>
              <a:t>, on possible links </a:t>
            </a:r>
            <a:r>
              <a:rPr lang="de-DE" sz="3100" dirty="0" err="1">
                <a:latin typeface="+mj-lt"/>
              </a:rPr>
              <a:t>between</a:t>
            </a:r>
            <a:r>
              <a:rPr lang="de-DE" sz="3100" dirty="0">
                <a:latin typeface="+mj-lt"/>
              </a:rPr>
              <a:t> external </a:t>
            </a:r>
            <a:r>
              <a:rPr lang="de-DE" sz="3100" dirty="0" err="1">
                <a:latin typeface="+mj-lt"/>
              </a:rPr>
              <a:t>funding</a:t>
            </a:r>
            <a:r>
              <a:rPr lang="de-DE" sz="3100" dirty="0">
                <a:latin typeface="+mj-lt"/>
              </a:rPr>
              <a:t> and </a:t>
            </a:r>
            <a:r>
              <a:rPr lang="de-DE" sz="3100" dirty="0" err="1">
                <a:latin typeface="+mj-lt"/>
              </a:rPr>
              <a:t>shared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archiving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well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as</a:t>
            </a:r>
            <a:r>
              <a:rPr lang="de-DE" sz="3100" dirty="0">
                <a:latin typeface="+mj-lt"/>
              </a:rPr>
              <a:t> on </a:t>
            </a:r>
            <a:r>
              <a:rPr lang="de-DE" sz="3100" dirty="0" err="1">
                <a:latin typeface="+mj-lt"/>
              </a:rPr>
              <a:t>questions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of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political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communication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concerning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shared</a:t>
            </a:r>
            <a:r>
              <a:rPr lang="de-DE" sz="3100" dirty="0">
                <a:latin typeface="+mj-lt"/>
              </a:rPr>
              <a:t> </a:t>
            </a:r>
            <a:r>
              <a:rPr lang="de-DE" sz="3100" dirty="0" err="1">
                <a:latin typeface="+mj-lt"/>
              </a:rPr>
              <a:t>archiving</a:t>
            </a:r>
            <a:r>
              <a:rPr lang="de-DE" sz="3100" dirty="0">
                <a:latin typeface="+mj-lt"/>
              </a:rPr>
              <a:t>.</a:t>
            </a:r>
          </a:p>
          <a:p>
            <a:endParaRPr lang="de-DE" sz="3100" dirty="0"/>
          </a:p>
        </p:txBody>
      </p:sp>
    </p:spTree>
    <p:extLst>
      <p:ext uri="{BB962C8B-B14F-4D97-AF65-F5344CB8AC3E}">
        <p14:creationId xmlns:p14="http://schemas.microsoft.com/office/powerpoint/2010/main" val="93881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78510" y="3058864"/>
            <a:ext cx="7387390" cy="688975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de-DE" dirty="0" err="1">
                <a:latin typeface="+mj-lt"/>
              </a:rPr>
              <a:t>Thank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you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very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much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for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listening</a:t>
            </a:r>
            <a:r>
              <a:rPr lang="de-DE" dirty="0">
                <a:latin typeface="+mj-lt"/>
              </a:rPr>
              <a:t>!</a:t>
            </a:r>
            <a:br>
              <a:rPr lang="de-DE" dirty="0">
                <a:latin typeface="+mj-lt"/>
              </a:rPr>
            </a:br>
            <a:r>
              <a:rPr lang="de-DE" dirty="0">
                <a:latin typeface="+mj-lt"/>
                <a:hlinkClick r:id="rId2"/>
              </a:rPr>
              <a:t>asz@ur.de</a:t>
            </a:r>
            <a:r>
              <a:rPr lang="de-DE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55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A236AC-1ADB-4127-A34F-BF5ABF342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036"/>
            <a:ext cx="10515600" cy="5354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>
                <a:latin typeface="+mj-lt"/>
              </a:rPr>
              <a:t>Germany </a:t>
            </a:r>
            <a:r>
              <a:rPr lang="de-DE" dirty="0" err="1">
                <a:latin typeface="+mj-lt"/>
              </a:rPr>
              <a:t>has</a:t>
            </a:r>
            <a:r>
              <a:rPr lang="de-DE" dirty="0">
                <a:latin typeface="+mj-lt"/>
              </a:rPr>
              <a:t> a </a:t>
            </a:r>
            <a:r>
              <a:rPr lang="de-DE" dirty="0" err="1">
                <a:latin typeface="+mj-lt"/>
              </a:rPr>
              <a:t>tradition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of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shared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collections</a:t>
            </a:r>
            <a:r>
              <a:rPr lang="de-DE" dirty="0">
                <a:latin typeface="+mj-lt"/>
              </a:rPr>
              <a:t> and </a:t>
            </a:r>
            <a:r>
              <a:rPr lang="de-DE" dirty="0" err="1">
                <a:latin typeface="+mj-lt"/>
              </a:rPr>
              <a:t>archiving</a:t>
            </a:r>
            <a:r>
              <a:rPr lang="de-DE" dirty="0">
                <a:latin typeface="+mj-lt"/>
              </a:rPr>
              <a:t>:</a:t>
            </a:r>
          </a:p>
          <a:p>
            <a:endParaRPr lang="de-DE" dirty="0">
              <a:latin typeface="+mj-lt"/>
            </a:endParaRPr>
          </a:p>
          <a:p>
            <a:pPr lvl="1">
              <a:spcAft>
                <a:spcPts val="600"/>
              </a:spcAft>
            </a:pPr>
            <a:r>
              <a:rPr lang="de-DE" sz="2200" dirty="0" err="1">
                <a:latin typeface="+mj-lt"/>
              </a:rPr>
              <a:t>No</a:t>
            </a:r>
            <a:r>
              <a:rPr lang="de-DE" sz="2200" dirty="0">
                <a:latin typeface="+mj-lt"/>
              </a:rPr>
              <a:t> national </a:t>
            </a:r>
            <a:r>
              <a:rPr lang="de-DE" sz="2200" dirty="0" err="1">
                <a:latin typeface="+mj-lt"/>
              </a:rPr>
              <a:t>library</a:t>
            </a:r>
            <a:r>
              <a:rPr lang="de-DE" sz="2200" dirty="0">
                <a:latin typeface="+mj-lt"/>
              </a:rPr>
              <a:t>, but ‚Collection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German Prints‘ (6 </a:t>
            </a:r>
            <a:r>
              <a:rPr lang="de-DE" sz="2200" dirty="0" err="1">
                <a:latin typeface="+mj-lt"/>
              </a:rPr>
              <a:t>libraries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with</a:t>
            </a:r>
            <a:r>
              <a:rPr lang="de-DE" sz="2200" dirty="0">
                <a:latin typeface="+mj-lt"/>
              </a:rPr>
              <a:t> a </a:t>
            </a:r>
            <a:r>
              <a:rPr lang="de-DE" sz="2200" dirty="0" err="1">
                <a:latin typeface="+mj-lt"/>
              </a:rPr>
              <a:t>cooperative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with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each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specialising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one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period</a:t>
            </a:r>
            <a:r>
              <a:rPr lang="de-DE" sz="2200" dirty="0">
                <a:latin typeface="+mj-lt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de-DE" sz="2200" dirty="0">
                <a:latin typeface="+mj-lt"/>
              </a:rPr>
              <a:t>Copyright </a:t>
            </a:r>
            <a:r>
              <a:rPr lang="de-DE" sz="2200" dirty="0" err="1">
                <a:latin typeface="+mj-lt"/>
              </a:rPr>
              <a:t>libraries</a:t>
            </a:r>
            <a:r>
              <a:rPr lang="de-DE" sz="2200" dirty="0">
                <a:latin typeface="+mj-lt"/>
              </a:rPr>
              <a:t> &amp; </a:t>
            </a:r>
            <a:r>
              <a:rPr lang="de-DE" sz="2200" dirty="0" err="1">
                <a:latin typeface="+mj-lt"/>
              </a:rPr>
              <a:t>laws</a:t>
            </a:r>
            <a:r>
              <a:rPr lang="de-DE" sz="2200" dirty="0">
                <a:latin typeface="+mj-lt"/>
              </a:rPr>
              <a:t> (national and regional) </a:t>
            </a:r>
          </a:p>
          <a:p>
            <a:pPr lvl="1">
              <a:spcAft>
                <a:spcPts val="600"/>
              </a:spcAft>
            </a:pPr>
            <a:r>
              <a:rPr lang="de-DE" sz="2200" dirty="0" err="1">
                <a:latin typeface="+mj-lt"/>
              </a:rPr>
              <a:t>Until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2010s: 5 </a:t>
            </a:r>
            <a:r>
              <a:rPr lang="de-DE" sz="2200" dirty="0" err="1">
                <a:latin typeface="+mj-lt"/>
              </a:rPr>
              <a:t>decades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coordinated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acquisition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funded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German Research </a:t>
            </a:r>
            <a:r>
              <a:rPr lang="de-DE" sz="2200" dirty="0" err="1">
                <a:latin typeface="+mj-lt"/>
              </a:rPr>
              <a:t>Foundation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with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one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library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every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scholarly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subject</a:t>
            </a:r>
            <a:endParaRPr lang="de-DE" sz="2200" dirty="0">
              <a:latin typeface="+mj-lt"/>
            </a:endParaRPr>
          </a:p>
          <a:p>
            <a:pPr lvl="1">
              <a:spcAft>
                <a:spcPts val="600"/>
              </a:spcAft>
            </a:pPr>
            <a:r>
              <a:rPr lang="de-DE" sz="2200" dirty="0" err="1">
                <a:latin typeface="+mj-lt"/>
              </a:rPr>
              <a:t>Coordination</a:t>
            </a:r>
            <a:r>
              <a:rPr lang="de-DE" sz="2200" dirty="0">
                <a:latin typeface="+mj-lt"/>
              </a:rPr>
              <a:t> Office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Written</a:t>
            </a:r>
            <a:r>
              <a:rPr lang="de-DE" sz="2200" dirty="0">
                <a:latin typeface="+mj-lt"/>
              </a:rPr>
              <a:t> Cultural Heritage (KEK) – </a:t>
            </a:r>
            <a:r>
              <a:rPr lang="de-DE" sz="2200" dirty="0" err="1">
                <a:latin typeface="+mj-lt"/>
              </a:rPr>
              <a:t>focusing</a:t>
            </a:r>
            <a:r>
              <a:rPr lang="de-DE" sz="2200" dirty="0">
                <a:latin typeface="+mj-lt"/>
              </a:rPr>
              <a:t> on classic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measures</a:t>
            </a:r>
            <a:r>
              <a:rPr lang="de-DE" sz="2200" dirty="0">
                <a:latin typeface="+mj-lt"/>
              </a:rPr>
              <a:t> such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deacidification</a:t>
            </a:r>
            <a:r>
              <a:rPr lang="de-DE" sz="2200" dirty="0">
                <a:latin typeface="+mj-lt"/>
              </a:rPr>
              <a:t>.</a:t>
            </a:r>
          </a:p>
          <a:p>
            <a:pPr marL="0" lvl="1" indent="0">
              <a:buNone/>
            </a:pPr>
            <a:endParaRPr lang="de-DE" dirty="0">
              <a:latin typeface="+mj-lt"/>
            </a:endParaRPr>
          </a:p>
          <a:p>
            <a:pPr marL="0" lvl="1" indent="0">
              <a:buNone/>
            </a:pPr>
            <a:r>
              <a:rPr lang="de-DE" sz="2800" dirty="0" err="1">
                <a:latin typeface="+mj-lt"/>
              </a:rPr>
              <a:t>That</a:t>
            </a:r>
            <a:r>
              <a:rPr lang="de-DE" sz="2800" dirty="0">
                <a:latin typeface="+mj-lt"/>
              </a:rPr>
              <a:t> </a:t>
            </a:r>
            <a:r>
              <a:rPr lang="de-DE" sz="2800" dirty="0" err="1">
                <a:latin typeface="+mj-lt"/>
              </a:rPr>
              <a:t>might</a:t>
            </a:r>
            <a:r>
              <a:rPr lang="de-DE" sz="2800" dirty="0">
                <a:latin typeface="+mj-lt"/>
              </a:rPr>
              <a:t> </a:t>
            </a:r>
            <a:r>
              <a:rPr lang="de-DE" sz="2800" dirty="0" err="1">
                <a:latin typeface="+mj-lt"/>
              </a:rPr>
              <a:t>sound</a:t>
            </a:r>
            <a:r>
              <a:rPr lang="de-DE" sz="2800" dirty="0">
                <a:latin typeface="+mj-lt"/>
              </a:rPr>
              <a:t> </a:t>
            </a:r>
            <a:r>
              <a:rPr lang="de-DE" sz="2800" dirty="0" err="1">
                <a:latin typeface="+mj-lt"/>
              </a:rPr>
              <a:t>good</a:t>
            </a:r>
            <a:r>
              <a:rPr lang="de-DE" sz="2800" dirty="0">
                <a:latin typeface="+mj-lt"/>
              </a:rPr>
              <a:t>…..</a:t>
            </a:r>
          </a:p>
          <a:p>
            <a:pPr marL="457200" lvl="1" indent="0">
              <a:buNone/>
            </a:pPr>
            <a:endParaRPr lang="de-DE" dirty="0">
              <a:latin typeface="+mj-lt"/>
            </a:endParaRPr>
          </a:p>
          <a:p>
            <a:pPr lvl="1"/>
            <a:r>
              <a:rPr lang="de-DE" sz="2200" dirty="0">
                <a:latin typeface="+mj-lt"/>
              </a:rPr>
              <a:t>…BUT: </a:t>
            </a:r>
            <a:r>
              <a:rPr lang="de-DE" sz="2200" dirty="0" err="1">
                <a:latin typeface="+mj-lt"/>
              </a:rPr>
              <a:t>too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much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un-coordinated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deacquisitioning</a:t>
            </a:r>
            <a:r>
              <a:rPr lang="de-DE" sz="2200" dirty="0">
                <a:latin typeface="+mj-lt"/>
              </a:rPr>
              <a:t>! </a:t>
            </a:r>
            <a:br>
              <a:rPr lang="de-DE" sz="2200" dirty="0">
                <a:latin typeface="+mj-lt"/>
              </a:rPr>
            </a:br>
            <a:r>
              <a:rPr lang="de-DE" sz="2200" dirty="0">
                <a:latin typeface="+mj-lt"/>
              </a:rPr>
              <a:t>(20 </a:t>
            </a:r>
            <a:r>
              <a:rPr lang="de-DE" sz="2200" dirty="0" err="1">
                <a:latin typeface="+mj-lt"/>
              </a:rPr>
              <a:t>million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volumes</a:t>
            </a:r>
            <a:r>
              <a:rPr lang="de-DE" sz="2200" dirty="0">
                <a:latin typeface="+mj-lt"/>
              </a:rPr>
              <a:t> 2009-2019)</a:t>
            </a:r>
          </a:p>
        </p:txBody>
      </p:sp>
    </p:spTree>
    <p:extLst>
      <p:ext uri="{BB962C8B-B14F-4D97-AF65-F5344CB8AC3E}">
        <p14:creationId xmlns:p14="http://schemas.microsoft.com/office/powerpoint/2010/main" val="22940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59567" y="709863"/>
            <a:ext cx="9280723" cy="587566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de-DE" sz="3000" dirty="0">
                <a:latin typeface="+mj-lt"/>
              </a:rPr>
              <a:t>National Assembly </a:t>
            </a:r>
            <a:r>
              <a:rPr lang="de-DE" sz="3000" dirty="0" err="1">
                <a:latin typeface="+mj-lt"/>
              </a:rPr>
              <a:t>of</a:t>
            </a:r>
            <a:r>
              <a:rPr lang="de-DE" sz="3000" dirty="0">
                <a:latin typeface="+mj-lt"/>
              </a:rPr>
              <a:t> </a:t>
            </a:r>
            <a:r>
              <a:rPr lang="de-DE" sz="3000" dirty="0" err="1">
                <a:latin typeface="+mj-lt"/>
              </a:rPr>
              <a:t>Scholarly</a:t>
            </a:r>
            <a:r>
              <a:rPr lang="de-DE" sz="3000" dirty="0">
                <a:latin typeface="+mj-lt"/>
              </a:rPr>
              <a:t> Libraries: Working Group (2017-2020), 9 </a:t>
            </a:r>
            <a:r>
              <a:rPr lang="de-DE" sz="3000" dirty="0" err="1">
                <a:latin typeface="+mj-lt"/>
              </a:rPr>
              <a:t>members</a:t>
            </a:r>
            <a:r>
              <a:rPr lang="de-DE" sz="3000" dirty="0">
                <a:latin typeface="+mj-lt"/>
              </a:rPr>
              <a:t> </a:t>
            </a:r>
            <a:r>
              <a:rPr lang="de-DE" sz="3000" dirty="0" err="1">
                <a:latin typeface="+mj-lt"/>
              </a:rPr>
              <a:t>from</a:t>
            </a:r>
            <a:r>
              <a:rPr lang="de-DE" sz="3000" dirty="0">
                <a:latin typeface="+mj-lt"/>
              </a:rPr>
              <a:t> different </a:t>
            </a:r>
            <a:r>
              <a:rPr lang="de-DE" sz="3000" dirty="0" err="1">
                <a:latin typeface="+mj-lt"/>
              </a:rPr>
              <a:t>types</a:t>
            </a:r>
            <a:r>
              <a:rPr lang="de-DE" sz="3000" dirty="0">
                <a:latin typeface="+mj-lt"/>
              </a:rPr>
              <a:t> </a:t>
            </a:r>
            <a:r>
              <a:rPr lang="de-DE" sz="3000" dirty="0" err="1">
                <a:latin typeface="+mj-lt"/>
              </a:rPr>
              <a:t>of</a:t>
            </a:r>
            <a:r>
              <a:rPr lang="de-DE" sz="3000" dirty="0">
                <a:latin typeface="+mj-lt"/>
              </a:rPr>
              <a:t> </a:t>
            </a:r>
            <a:r>
              <a:rPr lang="de-DE" sz="3000" dirty="0" err="1">
                <a:latin typeface="+mj-lt"/>
              </a:rPr>
              <a:t>libraries</a:t>
            </a:r>
            <a:endParaRPr lang="de-DE" sz="3000" dirty="0">
              <a:latin typeface="+mj-lt"/>
            </a:endParaRPr>
          </a:p>
          <a:p>
            <a:pPr marL="0" lv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de-DE" sz="2400" dirty="0">
                <a:latin typeface="+mj-lt"/>
              </a:rPr>
              <a:t>Mission: </a:t>
            </a:r>
            <a:r>
              <a:rPr lang="de-DE" sz="2400" dirty="0" err="1">
                <a:latin typeface="+mj-lt"/>
              </a:rPr>
              <a:t>To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identify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solutions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for</a:t>
            </a:r>
            <a:r>
              <a:rPr lang="de-DE" sz="2400" dirty="0">
                <a:latin typeface="+mj-lt"/>
              </a:rPr>
              <a:t> a </a:t>
            </a:r>
            <a:r>
              <a:rPr lang="de-DE" sz="2400" dirty="0" err="1">
                <a:latin typeface="+mj-lt"/>
              </a:rPr>
              <a:t>better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coordination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of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print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preservation</a:t>
            </a:r>
            <a:endParaRPr lang="de-DE" sz="2400" dirty="0">
              <a:latin typeface="+mj-lt"/>
            </a:endParaRPr>
          </a:p>
          <a:p>
            <a:pPr marL="0" lvl="0" indent="0" algn="just">
              <a:lnSpc>
                <a:spcPct val="114000"/>
              </a:lnSpc>
              <a:spcAft>
                <a:spcPts val="600"/>
              </a:spcAft>
              <a:buNone/>
            </a:pPr>
            <a:r>
              <a:rPr lang="de-DE" sz="2400" dirty="0" err="1">
                <a:latin typeface="+mj-lt"/>
              </a:rPr>
              <a:t>ToDos</a:t>
            </a:r>
            <a:r>
              <a:rPr lang="de-DE" sz="2400" dirty="0">
                <a:latin typeface="+mj-lt"/>
              </a:rPr>
              <a:t>: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>
                <a:latin typeface="+mj-lt"/>
              </a:rPr>
              <a:t>Analyse </a:t>
            </a:r>
            <a:r>
              <a:rPr lang="de-DE" dirty="0" err="1">
                <a:latin typeface="+mj-lt"/>
              </a:rPr>
              <a:t>the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literature</a:t>
            </a:r>
            <a:endParaRPr lang="de-DE" dirty="0">
              <a:latin typeface="+mj-lt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 err="1">
                <a:latin typeface="+mj-lt"/>
              </a:rPr>
              <a:t>Collect</a:t>
            </a:r>
            <a:r>
              <a:rPr lang="de-DE" dirty="0">
                <a:latin typeface="+mj-lt"/>
              </a:rPr>
              <a:t> and </a:t>
            </a:r>
            <a:r>
              <a:rPr lang="de-DE" dirty="0" err="1">
                <a:latin typeface="+mj-lt"/>
              </a:rPr>
              <a:t>analyse</a:t>
            </a:r>
            <a:r>
              <a:rPr lang="de-DE" dirty="0">
                <a:latin typeface="+mj-lt"/>
              </a:rPr>
              <a:t> legal </a:t>
            </a:r>
            <a:r>
              <a:rPr lang="de-DE" dirty="0" err="1">
                <a:latin typeface="+mj-lt"/>
              </a:rPr>
              <a:t>bases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of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print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preservation</a:t>
            </a:r>
            <a:r>
              <a:rPr lang="de-DE" dirty="0">
                <a:latin typeface="+mj-lt"/>
              </a:rPr>
              <a:t> (regional </a:t>
            </a:r>
            <a:r>
              <a:rPr lang="de-DE" dirty="0" err="1">
                <a:latin typeface="+mj-lt"/>
              </a:rPr>
              <a:t>guidelines</a:t>
            </a:r>
            <a:r>
              <a:rPr lang="de-DE" dirty="0">
                <a:latin typeface="+mj-lt"/>
              </a:rPr>
              <a:t>, </a:t>
            </a:r>
            <a:r>
              <a:rPr lang="de-DE" dirty="0" err="1">
                <a:latin typeface="+mj-lt"/>
              </a:rPr>
              <a:t>laws</a:t>
            </a:r>
            <a:r>
              <a:rPr lang="de-DE" dirty="0">
                <a:latin typeface="+mj-lt"/>
              </a:rPr>
              <a:t> etc.)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 err="1">
                <a:latin typeface="+mj-lt"/>
              </a:rPr>
              <a:t>Collect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shared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archiving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models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that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can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serve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as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reference</a:t>
            </a:r>
            <a:endParaRPr lang="de-DE" dirty="0">
              <a:latin typeface="+mj-lt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de-DE" dirty="0">
                <a:latin typeface="+mj-lt"/>
              </a:rPr>
              <a:t>Analyse </a:t>
            </a:r>
            <a:r>
              <a:rPr lang="de-DE" dirty="0" err="1">
                <a:latin typeface="+mj-lt"/>
              </a:rPr>
              <a:t>metadata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quality</a:t>
            </a:r>
            <a:r>
              <a:rPr lang="de-DE" dirty="0">
                <a:latin typeface="+mj-lt"/>
              </a:rPr>
              <a:t>, </a:t>
            </a:r>
            <a:r>
              <a:rPr lang="de-DE" dirty="0" err="1">
                <a:latin typeface="+mj-lt"/>
              </a:rPr>
              <a:t>methods</a:t>
            </a:r>
            <a:r>
              <a:rPr lang="de-DE" dirty="0">
                <a:latin typeface="+mj-lt"/>
              </a:rPr>
              <a:t> and </a:t>
            </a:r>
            <a:r>
              <a:rPr lang="de-DE" dirty="0" err="1">
                <a:latin typeface="+mj-lt"/>
              </a:rPr>
              <a:t>tools</a:t>
            </a:r>
            <a:endParaRPr lang="de-DE" dirty="0">
              <a:latin typeface="+mj-lt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de-DE" dirty="0" err="1">
                <a:latin typeface="+mj-lt"/>
              </a:rPr>
              <a:t>Consult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with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stakeholders</a:t>
            </a:r>
            <a:endParaRPr lang="de-DE" dirty="0">
              <a:latin typeface="+mj-lt"/>
            </a:endParaRP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ü"/>
            </a:pPr>
            <a:endParaRPr lang="de-DE" b="1" dirty="0">
              <a:latin typeface="+mj-lt"/>
            </a:endParaRPr>
          </a:p>
          <a:p>
            <a:pPr marL="0" lvl="1" indent="0">
              <a:lnSpc>
                <a:spcPct val="114000"/>
              </a:lnSpc>
              <a:buNone/>
            </a:pPr>
            <a:r>
              <a:rPr lang="de-DE" dirty="0" err="1">
                <a:latin typeface="+mj-lt"/>
              </a:rPr>
              <a:t>Result</a:t>
            </a:r>
            <a:r>
              <a:rPr lang="de-DE" dirty="0">
                <a:latin typeface="+mj-lt"/>
              </a:rPr>
              <a:t>: </a:t>
            </a:r>
            <a:r>
              <a:rPr lang="de-DE" dirty="0" err="1">
                <a:latin typeface="+mj-lt"/>
              </a:rPr>
              <a:t>Recommendations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for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the</a:t>
            </a:r>
            <a:r>
              <a:rPr lang="de-DE" dirty="0">
                <a:latin typeface="+mj-lt"/>
              </a:rPr>
              <a:t> National Assembly </a:t>
            </a:r>
            <a:r>
              <a:rPr lang="de-DE" dirty="0" err="1">
                <a:latin typeface="+mj-lt"/>
              </a:rPr>
              <a:t>of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Scholarly</a:t>
            </a:r>
            <a:r>
              <a:rPr lang="de-DE" dirty="0">
                <a:latin typeface="+mj-lt"/>
              </a:rPr>
              <a:t> Libraries (2020)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ü"/>
            </a:pP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333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E65598-4A9C-46DC-BB4F-F43C69C8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535"/>
            <a:ext cx="10515600" cy="595092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de-DE" dirty="0">
                <a:latin typeface="+mj-lt"/>
              </a:rPr>
              <a:t>Legal Bases</a:t>
            </a:r>
          </a:p>
          <a:p>
            <a:pPr algn="just">
              <a:spcAft>
                <a:spcPts val="600"/>
              </a:spcAft>
            </a:pPr>
            <a:r>
              <a:rPr lang="de-DE" sz="2200" dirty="0">
                <a:latin typeface="+mj-lt"/>
              </a:rPr>
              <a:t>The legal </a:t>
            </a:r>
            <a:r>
              <a:rPr lang="de-DE" sz="2200" dirty="0" err="1">
                <a:latin typeface="+mj-lt"/>
              </a:rPr>
              <a:t>bases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securing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print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in Germany </a:t>
            </a:r>
            <a:r>
              <a:rPr lang="de-DE" sz="2200" dirty="0" err="1">
                <a:latin typeface="+mj-lt"/>
              </a:rPr>
              <a:t>are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insufficient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heterogeneous</a:t>
            </a:r>
            <a:r>
              <a:rPr lang="de-DE" sz="2200" dirty="0">
                <a:latin typeface="+mj-lt"/>
              </a:rPr>
              <a:t>: </a:t>
            </a:r>
          </a:p>
          <a:p>
            <a:pPr lvl="1" algn="just">
              <a:spcAft>
                <a:spcPts val="600"/>
              </a:spcAft>
            </a:pPr>
            <a:r>
              <a:rPr lang="de-DE" sz="2200" dirty="0">
                <a:latin typeface="+mj-lt"/>
              </a:rPr>
              <a:t>Copyright </a:t>
            </a:r>
            <a:r>
              <a:rPr lang="de-DE" sz="2200" dirty="0" err="1">
                <a:latin typeface="+mj-lt"/>
              </a:rPr>
              <a:t>laws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very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heterogeneous</a:t>
            </a:r>
            <a:r>
              <a:rPr lang="de-DE" sz="2200" dirty="0">
                <a:latin typeface="+mj-lt"/>
              </a:rPr>
              <a:t>, in </a:t>
            </a:r>
            <a:r>
              <a:rPr lang="de-DE" sz="2200" dirty="0" err="1">
                <a:latin typeface="+mj-lt"/>
              </a:rPr>
              <a:t>terminology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scope</a:t>
            </a:r>
            <a:r>
              <a:rPr lang="de-DE" sz="2200" dirty="0">
                <a:latin typeface="+mj-lt"/>
              </a:rPr>
              <a:t>. </a:t>
            </a:r>
          </a:p>
          <a:p>
            <a:pPr lvl="1" algn="just">
              <a:spcAft>
                <a:spcPts val="600"/>
              </a:spcAft>
            </a:pPr>
            <a:r>
              <a:rPr lang="de-DE" sz="2200" dirty="0">
                <a:latin typeface="+mj-lt"/>
              </a:rPr>
              <a:t>Library </a:t>
            </a:r>
            <a:r>
              <a:rPr lang="de-DE" sz="2200" dirty="0" err="1">
                <a:latin typeface="+mj-lt"/>
              </a:rPr>
              <a:t>laws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deacquisitioning</a:t>
            </a:r>
            <a:r>
              <a:rPr lang="de-DE" sz="2200" dirty="0">
                <a:latin typeface="+mj-lt"/>
              </a:rPr>
              <a:t>/</a:t>
            </a:r>
            <a:r>
              <a:rPr lang="de-DE" sz="2200" dirty="0" err="1">
                <a:latin typeface="+mj-lt"/>
              </a:rPr>
              <a:t>archiving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regulations</a:t>
            </a:r>
            <a:r>
              <a:rPr lang="de-DE" sz="2200" dirty="0">
                <a:latin typeface="+mj-lt"/>
              </a:rPr>
              <a:t> do not </a:t>
            </a:r>
            <a:r>
              <a:rPr lang="de-DE" sz="2200" dirty="0" err="1">
                <a:latin typeface="+mj-lt"/>
              </a:rPr>
              <a:t>exist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every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region</a:t>
            </a:r>
            <a:r>
              <a:rPr lang="de-DE" sz="2200" dirty="0">
                <a:latin typeface="+mj-lt"/>
              </a:rPr>
              <a:t>; </a:t>
            </a:r>
            <a:r>
              <a:rPr lang="de-DE" sz="2200" dirty="0" err="1">
                <a:latin typeface="+mj-lt"/>
              </a:rPr>
              <a:t>they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mostly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speak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vaguely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collections</a:t>
            </a:r>
            <a:r>
              <a:rPr lang="de-DE" sz="2200" dirty="0">
                <a:latin typeface="+mj-lt"/>
              </a:rPr>
              <a:t> ‚</a:t>
            </a:r>
            <a:r>
              <a:rPr lang="de-DE" sz="2200" dirty="0" err="1">
                <a:latin typeface="+mj-lt"/>
              </a:rPr>
              <a:t>with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historical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cultural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value</a:t>
            </a:r>
            <a:r>
              <a:rPr lang="de-DE" sz="2200" dirty="0">
                <a:latin typeface="+mj-lt"/>
              </a:rPr>
              <a:t>‘.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specialised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foreign-language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scholarly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literature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hardly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any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written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regulations</a:t>
            </a:r>
            <a:r>
              <a:rPr lang="de-DE" sz="2200" dirty="0">
                <a:latin typeface="+mj-lt"/>
              </a:rPr>
              <a:t>. The </a:t>
            </a:r>
            <a:r>
              <a:rPr lang="de-DE" sz="2200" dirty="0" err="1">
                <a:latin typeface="+mj-lt"/>
              </a:rPr>
              <a:t>terminological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variety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diversity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scope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equally</a:t>
            </a:r>
            <a:r>
              <a:rPr lang="de-DE" sz="2200" dirty="0">
                <a:latin typeface="+mj-lt"/>
              </a:rPr>
              <a:t> high.</a:t>
            </a:r>
          </a:p>
          <a:p>
            <a:pPr lvl="1" algn="just">
              <a:spcAft>
                <a:spcPts val="600"/>
              </a:spcAft>
            </a:pPr>
            <a:r>
              <a:rPr lang="de-DE" sz="2200" dirty="0" err="1">
                <a:latin typeface="+mj-lt"/>
              </a:rPr>
              <a:t>Regulations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single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institutions</a:t>
            </a:r>
            <a:r>
              <a:rPr lang="de-DE" sz="2200" dirty="0">
                <a:latin typeface="+mj-lt"/>
              </a:rPr>
              <a:t>, such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University Libraries, </a:t>
            </a:r>
            <a:r>
              <a:rPr lang="de-DE" sz="2200" dirty="0" err="1">
                <a:latin typeface="+mj-lt"/>
              </a:rPr>
              <a:t>rarely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point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(</a:t>
            </a:r>
            <a:r>
              <a:rPr lang="de-DE" sz="2200" dirty="0" err="1">
                <a:latin typeface="+mj-lt"/>
              </a:rPr>
              <a:t>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cooperative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)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a </a:t>
            </a:r>
            <a:r>
              <a:rPr lang="de-DE" sz="2200" dirty="0" err="1">
                <a:latin typeface="+mj-lt"/>
              </a:rPr>
              <a:t>function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local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library</a:t>
            </a:r>
            <a:r>
              <a:rPr lang="de-DE" sz="2200" dirty="0">
                <a:latin typeface="+mj-lt"/>
              </a:rPr>
              <a:t>. </a:t>
            </a:r>
            <a:r>
              <a:rPr lang="de-DE" sz="2200" dirty="0" err="1">
                <a:latin typeface="+mj-lt"/>
              </a:rPr>
              <a:t>Deacquisition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guidelines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detailed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principles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policies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single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institutions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are</a:t>
            </a:r>
            <a:r>
              <a:rPr lang="de-DE" sz="2200" dirty="0">
                <a:latin typeface="+mj-lt"/>
              </a:rPr>
              <a:t> rare.</a:t>
            </a:r>
          </a:p>
          <a:p>
            <a:pPr marL="228600" lvl="1" algn="just">
              <a:spcAft>
                <a:spcPts val="600"/>
              </a:spcAft>
            </a:pPr>
            <a:r>
              <a:rPr lang="de-DE" sz="2200" dirty="0">
                <a:latin typeface="+mj-lt"/>
              </a:rPr>
              <a:t>Thus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existing</a:t>
            </a:r>
            <a:r>
              <a:rPr lang="de-DE" sz="2200" dirty="0">
                <a:latin typeface="+mj-lt"/>
              </a:rPr>
              <a:t> legal </a:t>
            </a:r>
            <a:r>
              <a:rPr lang="de-DE" sz="2200" dirty="0" err="1">
                <a:latin typeface="+mj-lt"/>
              </a:rPr>
              <a:t>bases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hardly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allow</a:t>
            </a:r>
            <a:r>
              <a:rPr lang="de-DE" sz="2200" dirty="0">
                <a:latin typeface="+mj-lt"/>
              </a:rPr>
              <a:t> a </a:t>
            </a:r>
            <a:r>
              <a:rPr lang="de-DE" sz="2200" dirty="0" err="1">
                <a:latin typeface="+mj-lt"/>
              </a:rPr>
              <a:t>precise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overview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who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what</a:t>
            </a:r>
            <a:r>
              <a:rPr lang="de-DE" sz="2200" dirty="0">
                <a:latin typeface="+mj-lt"/>
              </a:rPr>
              <a:t> (Retention </a:t>
            </a:r>
            <a:r>
              <a:rPr lang="de-DE" sz="2200" dirty="0" err="1">
                <a:latin typeface="+mj-lt"/>
              </a:rPr>
              <a:t>Commitments</a:t>
            </a:r>
            <a:r>
              <a:rPr lang="de-DE" sz="2200" dirty="0">
                <a:latin typeface="+mj-lt"/>
              </a:rPr>
              <a:t>).</a:t>
            </a: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94370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D1FA28-471C-4B61-B43D-E3EEE35C4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692728"/>
            <a:ext cx="10763848" cy="5915106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e-DE" dirty="0" err="1">
                <a:latin typeface="+mj-lt"/>
              </a:rPr>
              <a:t>Metadata</a:t>
            </a:r>
            <a:r>
              <a:rPr lang="de-DE" dirty="0">
                <a:latin typeface="+mj-lt"/>
              </a:rPr>
              <a:t> and Tools</a:t>
            </a:r>
          </a:p>
          <a:p>
            <a:pPr>
              <a:spcAft>
                <a:spcPts val="600"/>
              </a:spcAft>
            </a:pPr>
            <a:r>
              <a:rPr lang="de-DE" sz="2000" dirty="0" err="1">
                <a:latin typeface="+mj-lt"/>
              </a:rPr>
              <a:t>Metadata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are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crucial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for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shared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archiving</a:t>
            </a:r>
            <a:r>
              <a:rPr lang="de-DE" sz="2000" dirty="0">
                <a:latin typeface="+mj-lt"/>
              </a:rPr>
              <a:t> – </a:t>
            </a:r>
            <a:r>
              <a:rPr lang="de-DE" sz="2000" dirty="0" err="1">
                <a:latin typeface="+mj-lt"/>
              </a:rPr>
              <a:t>only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through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metadata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we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can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answer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the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two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main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questions</a:t>
            </a:r>
            <a:r>
              <a:rPr lang="de-DE" sz="2000" dirty="0">
                <a:latin typeface="+mj-lt"/>
              </a:rPr>
              <a:t>: 1. </a:t>
            </a:r>
            <a:r>
              <a:rPr lang="de-DE" sz="2000" dirty="0" err="1">
                <a:latin typeface="+mj-lt"/>
              </a:rPr>
              <a:t>What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is</a:t>
            </a:r>
            <a:r>
              <a:rPr lang="de-DE" sz="2000" dirty="0">
                <a:latin typeface="+mj-lt"/>
              </a:rPr>
              <a:t> rare? (Collection Analysis) 2. </a:t>
            </a:r>
            <a:r>
              <a:rPr lang="de-DE" sz="2000" dirty="0" err="1">
                <a:latin typeface="+mj-lt"/>
              </a:rPr>
              <a:t>How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can</a:t>
            </a:r>
            <a:r>
              <a:rPr lang="de-DE" sz="2000" dirty="0">
                <a:latin typeface="+mj-lt"/>
              </a:rPr>
              <a:t> Retention </a:t>
            </a:r>
            <a:r>
              <a:rPr lang="de-DE" sz="2000" dirty="0" err="1">
                <a:latin typeface="+mj-lt"/>
              </a:rPr>
              <a:t>Commitments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be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recorded</a:t>
            </a:r>
            <a:r>
              <a:rPr lang="de-DE" sz="2000" dirty="0">
                <a:latin typeface="+mj-lt"/>
              </a:rPr>
              <a:t> and </a:t>
            </a:r>
            <a:r>
              <a:rPr lang="de-DE" sz="2000" dirty="0" err="1">
                <a:latin typeface="+mj-lt"/>
              </a:rPr>
              <a:t>thus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preservation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action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be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coordinated</a:t>
            </a:r>
            <a:r>
              <a:rPr lang="de-DE" sz="2000" dirty="0">
                <a:latin typeface="+mj-lt"/>
              </a:rPr>
              <a:t>? </a:t>
            </a:r>
          </a:p>
          <a:p>
            <a:pPr>
              <a:spcAft>
                <a:spcPts val="600"/>
              </a:spcAft>
            </a:pPr>
            <a:r>
              <a:rPr lang="de-DE" sz="2000" dirty="0">
                <a:latin typeface="+mj-lt"/>
              </a:rPr>
              <a:t>In Germany </a:t>
            </a:r>
            <a:r>
              <a:rPr lang="de-DE" sz="2000" dirty="0" err="1">
                <a:latin typeface="+mj-lt"/>
              </a:rPr>
              <a:t>there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no</a:t>
            </a:r>
            <a:r>
              <a:rPr lang="de-DE" sz="2000" dirty="0">
                <a:latin typeface="+mj-lt"/>
              </a:rPr>
              <a:t> national </a:t>
            </a:r>
            <a:r>
              <a:rPr lang="de-DE" sz="2000" dirty="0" err="1">
                <a:latin typeface="+mj-lt"/>
              </a:rPr>
              <a:t>catalogue</a:t>
            </a:r>
            <a:r>
              <a:rPr lang="de-DE" sz="2000" dirty="0">
                <a:latin typeface="+mj-lt"/>
              </a:rPr>
              <a:t>. All 6 regional </a:t>
            </a:r>
            <a:r>
              <a:rPr lang="de-DE" sz="2000" dirty="0" err="1">
                <a:latin typeface="+mj-lt"/>
              </a:rPr>
              <a:t>catalogues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however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have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implemented</a:t>
            </a:r>
            <a:r>
              <a:rPr lang="de-DE" sz="2000" dirty="0">
                <a:latin typeface="+mj-lt"/>
              </a:rPr>
              <a:t> MARC 583 Action Notes in 2019 </a:t>
            </a:r>
            <a:r>
              <a:rPr lang="de-DE" sz="2000" dirty="0" err="1">
                <a:latin typeface="+mj-lt"/>
              </a:rPr>
              <a:t>with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specific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preservation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coding</a:t>
            </a:r>
            <a:r>
              <a:rPr lang="de-DE" sz="2000" dirty="0">
                <a:latin typeface="+mj-lt"/>
              </a:rPr>
              <a:t>, so Retention </a:t>
            </a:r>
            <a:r>
              <a:rPr lang="de-DE" sz="2000" dirty="0" err="1">
                <a:latin typeface="+mj-lt"/>
              </a:rPr>
              <a:t>Com­mit­ments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can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now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be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recorded</a:t>
            </a:r>
            <a:r>
              <a:rPr lang="de-DE" sz="2000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de-DE" sz="2000" dirty="0" err="1">
                <a:latin typeface="+mj-lt"/>
              </a:rPr>
              <a:t>There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is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however</a:t>
            </a:r>
            <a:r>
              <a:rPr lang="de-DE" sz="2000" dirty="0">
                <a:latin typeface="+mj-lt"/>
              </a:rPr>
              <a:t>, a </a:t>
            </a:r>
            <a:r>
              <a:rPr lang="de-DE" sz="2000" dirty="0" err="1">
                <a:latin typeface="+mj-lt"/>
              </a:rPr>
              <a:t>nation-wide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journals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database</a:t>
            </a:r>
            <a:r>
              <a:rPr lang="de-DE" sz="2000" dirty="0">
                <a:latin typeface="+mj-lt"/>
              </a:rPr>
              <a:t>. </a:t>
            </a:r>
            <a:r>
              <a:rPr lang="de-DE" sz="2000" dirty="0" err="1">
                <a:latin typeface="+mj-lt"/>
              </a:rPr>
              <a:t>While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the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quality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of</a:t>
            </a:r>
            <a:r>
              <a:rPr lang="de-DE" sz="2000" dirty="0">
                <a:latin typeface="+mj-lt"/>
              </a:rPr>
              <a:t> title </a:t>
            </a:r>
            <a:r>
              <a:rPr lang="de-DE" sz="2000" dirty="0" err="1">
                <a:latin typeface="+mj-lt"/>
              </a:rPr>
              <a:t>metadata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very</a:t>
            </a:r>
            <a:r>
              <a:rPr lang="de-DE" sz="2000" dirty="0">
                <a:latin typeface="+mj-lt"/>
              </a:rPr>
              <a:t> high, </a:t>
            </a:r>
            <a:r>
              <a:rPr lang="de-DE" sz="2000" dirty="0" err="1">
                <a:latin typeface="+mj-lt"/>
              </a:rPr>
              <a:t>the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quality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of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holdings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data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is</a:t>
            </a:r>
            <a:r>
              <a:rPr lang="de-DE" sz="2000" dirty="0">
                <a:latin typeface="+mj-lt"/>
              </a:rPr>
              <a:t> not </a:t>
            </a:r>
            <a:r>
              <a:rPr lang="de-DE" sz="2000" dirty="0" err="1">
                <a:latin typeface="+mj-lt"/>
              </a:rPr>
              <a:t>always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sufficient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which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makes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automatic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collection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analysis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harder</a:t>
            </a:r>
            <a:r>
              <a:rPr lang="de-DE" sz="2000" dirty="0">
                <a:latin typeface="+mj-lt"/>
              </a:rPr>
              <a:t>. The </a:t>
            </a:r>
            <a:r>
              <a:rPr lang="de-DE" sz="2000" dirty="0" err="1">
                <a:latin typeface="+mj-lt"/>
              </a:rPr>
              <a:t>journals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database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has</a:t>
            </a:r>
            <a:r>
              <a:rPr lang="de-DE" sz="2000" dirty="0">
                <a:latin typeface="+mj-lt"/>
              </a:rPr>
              <a:t> also </a:t>
            </a:r>
            <a:r>
              <a:rPr lang="de-DE" sz="2000" dirty="0" err="1">
                <a:latin typeface="+mj-lt"/>
              </a:rPr>
              <a:t>implemented</a:t>
            </a:r>
            <a:r>
              <a:rPr lang="de-DE" sz="2000" dirty="0">
                <a:latin typeface="+mj-lt"/>
              </a:rPr>
              <a:t> MARC 583 in 2019.</a:t>
            </a:r>
          </a:p>
          <a:p>
            <a:pPr>
              <a:spcAft>
                <a:spcPts val="600"/>
              </a:spcAft>
            </a:pPr>
            <a:r>
              <a:rPr lang="de-DE" sz="2000" dirty="0" err="1">
                <a:latin typeface="+mj-lt"/>
              </a:rPr>
              <a:t>With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Culturegraph</a:t>
            </a:r>
            <a:r>
              <a:rPr lang="de-DE" sz="2000" b="1" dirty="0">
                <a:latin typeface="+mj-lt"/>
              </a:rPr>
              <a:t> </a:t>
            </a:r>
            <a:r>
              <a:rPr lang="de-DE" sz="2000" dirty="0">
                <a:latin typeface="+mj-lt"/>
              </a:rPr>
              <a:t>(</a:t>
            </a:r>
            <a:r>
              <a:rPr lang="de-DE" sz="2000" u="sng" dirty="0">
                <a:latin typeface="+mj-lt"/>
                <a:hlinkClick r:id="rId2"/>
              </a:rPr>
              <a:t>http://hub.culturegraph.org/</a:t>
            </a:r>
            <a:r>
              <a:rPr lang="de-DE" sz="2000" dirty="0">
                <a:latin typeface="+mj-lt"/>
              </a:rPr>
              <a:t>), a meta-</a:t>
            </a:r>
            <a:r>
              <a:rPr lang="de-DE" sz="2000" dirty="0" err="1">
                <a:latin typeface="+mj-lt"/>
              </a:rPr>
              <a:t>repository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for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data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from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the</a:t>
            </a:r>
            <a:r>
              <a:rPr lang="de-DE" sz="2000" dirty="0">
                <a:latin typeface="+mj-lt"/>
              </a:rPr>
              <a:t> regional </a:t>
            </a:r>
            <a:r>
              <a:rPr lang="de-DE" sz="2000" dirty="0" err="1">
                <a:latin typeface="+mj-lt"/>
              </a:rPr>
              <a:t>catalogues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we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have</a:t>
            </a:r>
            <a:r>
              <a:rPr lang="de-DE" sz="2000" dirty="0">
                <a:latin typeface="+mj-lt"/>
              </a:rPr>
              <a:t> a promising </a:t>
            </a:r>
            <a:r>
              <a:rPr lang="de-DE" sz="2000" dirty="0" err="1">
                <a:latin typeface="+mj-lt"/>
              </a:rPr>
              <a:t>instrument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for</a:t>
            </a:r>
            <a:r>
              <a:rPr lang="de-DE" sz="2000" dirty="0">
                <a:latin typeface="+mj-lt"/>
              </a:rPr>
              <a:t> national </a:t>
            </a:r>
            <a:r>
              <a:rPr lang="de-DE" sz="2000" dirty="0" err="1">
                <a:latin typeface="+mj-lt"/>
              </a:rPr>
              <a:t>collection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analysis</a:t>
            </a:r>
            <a:r>
              <a:rPr lang="de-DE" sz="2000" dirty="0">
                <a:latin typeface="+mj-lt"/>
              </a:rPr>
              <a:t> (</a:t>
            </a:r>
            <a:r>
              <a:rPr lang="de-DE" sz="2000" dirty="0" err="1">
                <a:latin typeface="+mj-lt"/>
              </a:rPr>
              <a:t>including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clustering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algorithms</a:t>
            </a:r>
            <a:r>
              <a:rPr lang="de-DE" sz="2000" dirty="0">
                <a:latin typeface="+mj-lt"/>
              </a:rPr>
              <a:t>). </a:t>
            </a:r>
          </a:p>
          <a:p>
            <a:pPr>
              <a:spcAft>
                <a:spcPts val="600"/>
              </a:spcAft>
            </a:pPr>
            <a:r>
              <a:rPr lang="de-DE" sz="2000" dirty="0" err="1">
                <a:latin typeface="+mj-lt"/>
              </a:rPr>
              <a:t>We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need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tools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however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that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allow</a:t>
            </a:r>
            <a:r>
              <a:rPr lang="de-DE" sz="2000" dirty="0">
                <a:latin typeface="+mj-lt"/>
              </a:rPr>
              <a:t> a </a:t>
            </a:r>
            <a:r>
              <a:rPr lang="de-DE" sz="2000" dirty="0" err="1">
                <a:latin typeface="+mj-lt"/>
              </a:rPr>
              <a:t>single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library</a:t>
            </a:r>
            <a:r>
              <a:rPr lang="de-DE" sz="2000" dirty="0">
                <a:latin typeface="+mj-lt"/>
              </a:rPr>
              <a:t> in a </a:t>
            </a:r>
            <a:r>
              <a:rPr lang="de-DE" sz="2000" dirty="0" err="1">
                <a:latin typeface="+mj-lt"/>
              </a:rPr>
              <a:t>short</a:t>
            </a:r>
            <a:r>
              <a:rPr lang="de-DE" sz="2000" dirty="0">
                <a:latin typeface="+mj-lt"/>
              </a:rPr>
              <a:t>-term </a:t>
            </a:r>
            <a:r>
              <a:rPr lang="de-DE" sz="2000" dirty="0" err="1">
                <a:latin typeface="+mj-lt"/>
              </a:rPr>
              <a:t>deacquisitioning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situation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to</a:t>
            </a:r>
            <a:r>
              <a:rPr lang="de-DE" sz="2000" dirty="0">
                <a:latin typeface="+mj-lt"/>
              </a:rPr>
              <a:t> check </a:t>
            </a:r>
            <a:r>
              <a:rPr lang="de-DE" sz="2000" dirty="0" err="1">
                <a:latin typeface="+mj-lt"/>
              </a:rPr>
              <a:t>their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holdings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against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the</a:t>
            </a:r>
            <a:r>
              <a:rPr lang="de-DE" sz="2000" dirty="0">
                <a:latin typeface="+mj-lt"/>
              </a:rPr>
              <a:t> national </a:t>
            </a:r>
            <a:r>
              <a:rPr lang="de-DE" sz="2000" dirty="0" err="1">
                <a:latin typeface="+mj-lt"/>
              </a:rPr>
              <a:t>holdings</a:t>
            </a:r>
            <a:r>
              <a:rPr lang="de-DE" sz="2000" dirty="0">
                <a:latin typeface="+mj-lt"/>
              </a:rPr>
              <a:t> (such </a:t>
            </a:r>
            <a:r>
              <a:rPr lang="de-DE" sz="2000" dirty="0" err="1">
                <a:latin typeface="+mj-lt"/>
              </a:rPr>
              <a:t>as</a:t>
            </a:r>
            <a:r>
              <a:rPr lang="de-DE" sz="2000" dirty="0">
                <a:latin typeface="+mj-lt"/>
              </a:rPr>
              <a:t> Library Hub </a:t>
            </a:r>
            <a:r>
              <a:rPr lang="de-DE" sz="2000" dirty="0" err="1">
                <a:latin typeface="+mj-lt"/>
              </a:rPr>
              <a:t>Compare</a:t>
            </a:r>
            <a:r>
              <a:rPr lang="de-DE" sz="2000" dirty="0">
                <a:latin typeface="+mj-lt"/>
              </a:rPr>
              <a:t> (JISC) </a:t>
            </a:r>
            <a:r>
              <a:rPr lang="de-DE" sz="2000" dirty="0" err="1">
                <a:latin typeface="+mj-lt"/>
              </a:rPr>
              <a:t>or</a:t>
            </a:r>
            <a:r>
              <a:rPr lang="de-DE" sz="2000" dirty="0">
                <a:latin typeface="+mj-lt"/>
              </a:rPr>
              <a:t> OCLC </a:t>
            </a:r>
            <a:r>
              <a:rPr lang="de-DE" sz="2000" dirty="0" err="1">
                <a:latin typeface="+mj-lt"/>
              </a:rPr>
              <a:t>Greenglass</a:t>
            </a:r>
            <a:r>
              <a:rPr lang="de-DE" sz="2000" dirty="0">
                <a:latin typeface="+mj-lt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9472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1E56E-E40F-4264-B926-7F4D00DE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Reference </a:t>
            </a:r>
            <a:r>
              <a:rPr lang="de-DE" sz="2800" dirty="0" err="1"/>
              <a:t>models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D1FA28-471C-4B61-B43D-E3EEE35C4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Autofit/>
          </a:bodyPr>
          <a:lstStyle/>
          <a:p>
            <a:r>
              <a:rPr lang="de-DE" sz="2200" dirty="0">
                <a:latin typeface="+mj-lt"/>
              </a:rPr>
              <a:t>National: </a:t>
            </a:r>
          </a:p>
          <a:p>
            <a:pPr lvl="1"/>
            <a:r>
              <a:rPr lang="de-DE" sz="2200" dirty="0">
                <a:latin typeface="+mj-lt"/>
              </a:rPr>
              <a:t>‚Speicherverbund Nord‘ (6 </a:t>
            </a:r>
            <a:r>
              <a:rPr lang="de-DE" sz="2200" dirty="0" err="1">
                <a:latin typeface="+mj-lt"/>
              </a:rPr>
              <a:t>libraries</a:t>
            </a:r>
            <a:r>
              <a:rPr lang="de-DE" sz="2200" dirty="0">
                <a:latin typeface="+mj-lt"/>
              </a:rPr>
              <a:t> in northern Germany)</a:t>
            </a:r>
          </a:p>
          <a:p>
            <a:pPr lvl="1"/>
            <a:r>
              <a:rPr lang="de-DE" sz="2200" dirty="0">
                <a:latin typeface="+mj-lt"/>
              </a:rPr>
              <a:t>AGMB (</a:t>
            </a:r>
            <a:r>
              <a:rPr lang="de-DE" sz="2200" dirty="0" err="1">
                <a:latin typeface="+mj-lt"/>
              </a:rPr>
              <a:t>Association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medical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libraries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Bavarian</a:t>
            </a:r>
            <a:r>
              <a:rPr lang="de-DE" sz="2200" dirty="0">
                <a:latin typeface="+mj-lt"/>
              </a:rPr>
              <a:t> State Library)</a:t>
            </a:r>
          </a:p>
          <a:p>
            <a:pPr lvl="1"/>
            <a:r>
              <a:rPr lang="de-DE" sz="2200" dirty="0" err="1">
                <a:latin typeface="+mj-lt"/>
              </a:rPr>
              <a:t>bwLastCopies</a:t>
            </a:r>
            <a:r>
              <a:rPr lang="de-DE" sz="2200" dirty="0">
                <a:latin typeface="+mj-lt"/>
              </a:rPr>
              <a:t> (Collection Analysis </a:t>
            </a:r>
            <a:r>
              <a:rPr lang="de-DE" sz="2200" dirty="0" err="1">
                <a:latin typeface="+mj-lt"/>
              </a:rPr>
              <a:t>project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state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Baden-Württemberg)</a:t>
            </a:r>
          </a:p>
          <a:p>
            <a:pPr lvl="1"/>
            <a:endParaRPr lang="de-DE" sz="2200" dirty="0">
              <a:latin typeface="+mj-lt"/>
            </a:endParaRPr>
          </a:p>
          <a:p>
            <a:pPr marL="228600" lvl="1"/>
            <a:r>
              <a:rPr lang="de-DE" sz="2200" dirty="0">
                <a:latin typeface="+mj-lt"/>
              </a:rPr>
              <a:t>International:</a:t>
            </a:r>
          </a:p>
          <a:p>
            <a:pPr marL="685800" lvl="2"/>
            <a:r>
              <a:rPr lang="de-DE" sz="2200" dirty="0" err="1">
                <a:latin typeface="+mj-lt"/>
              </a:rPr>
              <a:t>Centre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technique</a:t>
            </a:r>
            <a:r>
              <a:rPr lang="de-DE" sz="2200" dirty="0">
                <a:latin typeface="+mj-lt"/>
              </a:rPr>
              <a:t> du </a:t>
            </a:r>
            <a:r>
              <a:rPr lang="de-DE" sz="2200" dirty="0" err="1">
                <a:latin typeface="+mj-lt"/>
              </a:rPr>
              <a:t>livre</a:t>
            </a:r>
            <a:r>
              <a:rPr lang="de-DE" sz="2200" dirty="0">
                <a:latin typeface="+mj-lt"/>
              </a:rPr>
              <a:t> de </a:t>
            </a:r>
            <a:r>
              <a:rPr lang="de-DE" sz="2200" dirty="0" err="1">
                <a:latin typeface="+mj-lt"/>
              </a:rPr>
              <a:t>l’enseignement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supérieur</a:t>
            </a:r>
            <a:r>
              <a:rPr lang="de-DE" sz="2200" dirty="0">
                <a:latin typeface="+mj-lt"/>
              </a:rPr>
              <a:t> (</a:t>
            </a:r>
            <a:r>
              <a:rPr lang="de-DE" sz="2200" dirty="0" err="1">
                <a:latin typeface="+mj-lt"/>
              </a:rPr>
              <a:t>CTLes</a:t>
            </a:r>
            <a:r>
              <a:rPr lang="de-DE" sz="2200" dirty="0">
                <a:latin typeface="+mj-lt"/>
              </a:rPr>
              <a:t>)</a:t>
            </a:r>
          </a:p>
          <a:p>
            <a:pPr marL="685800" lvl="2"/>
            <a:r>
              <a:rPr lang="de-DE" sz="2200" dirty="0">
                <a:latin typeface="+mj-lt"/>
              </a:rPr>
              <a:t>UK Research Reserve (UKRR)</a:t>
            </a:r>
          </a:p>
          <a:p>
            <a:pPr marL="685800" lvl="2"/>
            <a:r>
              <a:rPr lang="de-DE" sz="2200" dirty="0" err="1">
                <a:latin typeface="+mj-lt"/>
              </a:rPr>
              <a:t>Shared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Archiving</a:t>
            </a:r>
            <a:r>
              <a:rPr lang="de-DE" sz="2200" dirty="0">
                <a:latin typeface="+mj-lt"/>
              </a:rPr>
              <a:t> Project Austrian University Libraries (Journals)</a:t>
            </a:r>
          </a:p>
          <a:p>
            <a:pPr marL="685800" lvl="2"/>
            <a:r>
              <a:rPr lang="de-DE" sz="2200" dirty="0" err="1">
                <a:latin typeface="+mj-lt"/>
              </a:rPr>
              <a:t>Shared</a:t>
            </a:r>
            <a:r>
              <a:rPr lang="de-DE" sz="2200" dirty="0">
                <a:latin typeface="+mj-lt"/>
              </a:rPr>
              <a:t> Print </a:t>
            </a:r>
            <a:r>
              <a:rPr lang="de-DE" sz="2200" dirty="0" err="1">
                <a:latin typeface="+mj-lt"/>
              </a:rPr>
              <a:t>Archiving</a:t>
            </a:r>
            <a:r>
              <a:rPr lang="de-DE" sz="2200" dirty="0">
                <a:latin typeface="+mj-lt"/>
              </a:rPr>
              <a:t> in Swiss Libraries (Journals)</a:t>
            </a:r>
          </a:p>
          <a:p>
            <a:pPr marL="685800" lvl="2"/>
            <a:r>
              <a:rPr lang="de-DE" sz="2200" dirty="0" err="1">
                <a:latin typeface="+mj-lt"/>
              </a:rPr>
              <a:t>Rose­mont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Shared</a:t>
            </a:r>
            <a:r>
              <a:rPr lang="de-DE" sz="2200" dirty="0">
                <a:latin typeface="+mj-lt"/>
              </a:rPr>
              <a:t> Print Alliance</a:t>
            </a:r>
          </a:p>
          <a:p>
            <a:pPr marL="685800" lvl="2"/>
            <a:r>
              <a:rPr lang="de-DE" sz="2200" dirty="0">
                <a:latin typeface="+mj-lt"/>
              </a:rPr>
              <a:t>Part­nership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Shared</a:t>
            </a:r>
            <a:r>
              <a:rPr lang="de-DE" sz="2200" dirty="0">
                <a:latin typeface="+mj-lt"/>
              </a:rPr>
              <a:t> Book Col­lections</a:t>
            </a:r>
          </a:p>
          <a:p>
            <a:pPr marL="685800" lvl="2"/>
            <a:r>
              <a:rPr lang="de-DE" sz="2200" dirty="0" err="1">
                <a:latin typeface="+mj-lt"/>
              </a:rPr>
              <a:t>HathiTrust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Shared</a:t>
            </a:r>
            <a:r>
              <a:rPr lang="de-DE" sz="2200" dirty="0">
                <a:latin typeface="+mj-lt"/>
              </a:rPr>
              <a:t> Print </a:t>
            </a:r>
            <a:r>
              <a:rPr lang="de-DE" sz="2200" dirty="0" err="1">
                <a:latin typeface="+mj-lt"/>
              </a:rPr>
              <a:t>Program</a:t>
            </a:r>
            <a:r>
              <a:rPr lang="de-DE" sz="22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822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1E56E-E40F-4264-B926-7F4D00DE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Guidelines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D1FA28-471C-4B61-B43D-E3EEE35C4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709"/>
            <a:ext cx="10515600" cy="490025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de-DE" sz="2200" dirty="0">
                <a:latin typeface="+mj-lt"/>
              </a:rPr>
              <a:t>Libraries </a:t>
            </a:r>
            <a:r>
              <a:rPr lang="de-DE" sz="2200" dirty="0" err="1">
                <a:latin typeface="+mj-lt"/>
              </a:rPr>
              <a:t>continue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responsible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cultural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heritage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digital </a:t>
            </a:r>
            <a:r>
              <a:rPr lang="de-DE" sz="2200" dirty="0" err="1">
                <a:latin typeface="+mj-lt"/>
              </a:rPr>
              <a:t>age</a:t>
            </a:r>
            <a:r>
              <a:rPr lang="de-DE" sz="2200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de-DE" sz="2200" dirty="0">
                <a:latin typeface="+mj-lt"/>
              </a:rPr>
              <a:t>This </a:t>
            </a:r>
            <a:r>
              <a:rPr lang="de-DE" sz="2200" dirty="0" err="1">
                <a:latin typeface="+mj-lt"/>
              </a:rPr>
              <a:t>responsibility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shared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by</a:t>
            </a:r>
            <a:r>
              <a:rPr lang="de-DE" sz="2200" dirty="0">
                <a:latin typeface="+mj-lt"/>
              </a:rPr>
              <a:t> </a:t>
            </a:r>
            <a:r>
              <a:rPr lang="de-DE" sz="2200" i="1" dirty="0">
                <a:latin typeface="+mj-lt"/>
              </a:rPr>
              <a:t>all </a:t>
            </a:r>
            <a:r>
              <a:rPr lang="de-DE" sz="2200" dirty="0" err="1">
                <a:latin typeface="+mj-lt"/>
              </a:rPr>
              <a:t>scholarly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libraries</a:t>
            </a:r>
            <a:r>
              <a:rPr lang="de-DE" sz="2200" dirty="0">
                <a:latin typeface="+mj-lt"/>
              </a:rPr>
              <a:t>, not just a </a:t>
            </a:r>
            <a:r>
              <a:rPr lang="de-DE" sz="2200" dirty="0" err="1">
                <a:latin typeface="+mj-lt"/>
              </a:rPr>
              <a:t>few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big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ones</a:t>
            </a:r>
            <a:r>
              <a:rPr lang="de-DE" sz="2200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de-DE" sz="2200" dirty="0">
                <a:latin typeface="+mj-lt"/>
              </a:rPr>
              <a:t>Permanent </a:t>
            </a:r>
            <a:r>
              <a:rPr lang="de-DE" sz="2200" dirty="0" err="1">
                <a:latin typeface="+mj-lt"/>
              </a:rPr>
              <a:t>accessibility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information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relies</a:t>
            </a:r>
            <a:r>
              <a:rPr lang="de-DE" sz="2200" dirty="0">
                <a:latin typeface="+mj-lt"/>
              </a:rPr>
              <a:t> on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permanent </a:t>
            </a:r>
            <a:r>
              <a:rPr lang="de-DE" sz="2200" dirty="0" err="1">
                <a:latin typeface="+mj-lt"/>
              </a:rPr>
              <a:t>existence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physical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originals</a:t>
            </a:r>
            <a:r>
              <a:rPr lang="de-DE" sz="2200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de-DE" sz="2200" dirty="0" err="1">
                <a:latin typeface="+mj-lt"/>
              </a:rPr>
              <a:t>Effective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can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only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achieved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cooperatively</a:t>
            </a:r>
            <a:r>
              <a:rPr lang="de-DE" sz="2200" dirty="0">
                <a:latin typeface="+mj-lt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de-DE" sz="2200" dirty="0" err="1">
                <a:latin typeface="+mj-lt"/>
              </a:rPr>
              <a:t>Cooperative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only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works</a:t>
            </a:r>
            <a:r>
              <a:rPr lang="de-DE" sz="2200" dirty="0">
                <a:latin typeface="+mj-lt"/>
              </a:rPr>
              <a:t> on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basis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precisely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documented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responsibilities</a:t>
            </a:r>
            <a:r>
              <a:rPr lang="de-DE" sz="2200" dirty="0">
                <a:latin typeface="+mj-lt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de-DE" sz="2200" dirty="0" err="1">
                <a:latin typeface="+mj-lt"/>
              </a:rPr>
              <a:t>Cooperative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only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works</a:t>
            </a:r>
            <a:r>
              <a:rPr lang="de-DE" sz="2200" dirty="0">
                <a:latin typeface="+mj-lt"/>
              </a:rPr>
              <a:t> on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basis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consistent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complete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metadata</a:t>
            </a:r>
            <a:r>
              <a:rPr lang="de-DE" sz="2200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de-DE" sz="2200" dirty="0" err="1">
                <a:latin typeface="+mj-lt"/>
              </a:rPr>
              <a:t>Cooperative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collecting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necessary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deacquisitioning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complement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each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other</a:t>
            </a:r>
            <a:r>
              <a:rPr lang="de-DE" sz="2200" dirty="0">
                <a:latin typeface="+mj-lt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de-DE" sz="2200" dirty="0">
                <a:latin typeface="+mj-lt"/>
              </a:rPr>
              <a:t>Digital and </a:t>
            </a:r>
            <a:r>
              <a:rPr lang="de-DE" sz="2200" dirty="0" err="1">
                <a:latin typeface="+mj-lt"/>
              </a:rPr>
              <a:t>print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need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thought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together</a:t>
            </a:r>
            <a:r>
              <a:rPr lang="de-DE" sz="2200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de-DE" sz="2200" dirty="0">
                <a:latin typeface="+mj-lt"/>
              </a:rPr>
              <a:t>The time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is</a:t>
            </a:r>
            <a:r>
              <a:rPr lang="de-DE" sz="2200" dirty="0">
                <a:latin typeface="+mj-lt"/>
              </a:rPr>
              <a:t> </a:t>
            </a:r>
            <a:r>
              <a:rPr lang="de-DE" sz="2200" i="1" dirty="0" err="1">
                <a:latin typeface="+mj-lt"/>
              </a:rPr>
              <a:t>now</a:t>
            </a:r>
            <a:r>
              <a:rPr lang="de-DE" sz="2200" dirty="0"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536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A5324-CFC4-49FC-A178-C29E217E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Technical </a:t>
            </a:r>
            <a:r>
              <a:rPr lang="de-DE" sz="2800" dirty="0" err="1"/>
              <a:t>Recommendations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28A313-431A-4ED3-B12D-32AE2A868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</p:spPr>
        <p:txBody>
          <a:bodyPr>
            <a:noAutofit/>
          </a:bodyPr>
          <a:lstStyle/>
          <a:p>
            <a:r>
              <a:rPr lang="de-DE" sz="2200" dirty="0">
                <a:latin typeface="+mj-lt"/>
              </a:rPr>
              <a:t>Urgent </a:t>
            </a:r>
            <a:r>
              <a:rPr lang="de-DE" sz="2200" dirty="0" err="1">
                <a:latin typeface="+mj-lt"/>
              </a:rPr>
              <a:t>need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regarding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technical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basis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analysis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automatized</a:t>
            </a:r>
            <a:r>
              <a:rPr lang="de-DE" sz="2200" dirty="0">
                <a:latin typeface="+mj-lt"/>
              </a:rPr>
              <a:t> mark-</a:t>
            </a:r>
            <a:r>
              <a:rPr lang="de-DE" sz="2200" dirty="0" err="1">
                <a:latin typeface="+mj-lt"/>
              </a:rPr>
              <a:t>up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holdings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data</a:t>
            </a:r>
            <a:r>
              <a:rPr lang="de-DE" sz="2200" dirty="0">
                <a:latin typeface="+mj-lt"/>
              </a:rPr>
              <a:t>, and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recording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Retention </a:t>
            </a:r>
            <a:r>
              <a:rPr lang="de-DE" sz="2200" dirty="0" err="1">
                <a:latin typeface="+mj-lt"/>
              </a:rPr>
              <a:t>Commit­ments</a:t>
            </a:r>
            <a:r>
              <a:rPr lang="de-DE" sz="2200" dirty="0">
                <a:latin typeface="+mj-lt"/>
              </a:rPr>
              <a:t>.</a:t>
            </a:r>
          </a:p>
          <a:p>
            <a:r>
              <a:rPr lang="de-DE" sz="2200" dirty="0">
                <a:latin typeface="+mj-lt"/>
              </a:rPr>
              <a:t>Further </a:t>
            </a:r>
            <a:r>
              <a:rPr lang="de-DE" sz="2200" dirty="0" err="1">
                <a:latin typeface="+mj-lt"/>
              </a:rPr>
              <a:t>development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Culturegraph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towards</a:t>
            </a:r>
            <a:r>
              <a:rPr lang="de-DE" sz="2200" dirty="0">
                <a:latin typeface="+mj-lt"/>
              </a:rPr>
              <a:t> end-user </a:t>
            </a:r>
            <a:r>
              <a:rPr lang="de-DE" sz="2200" dirty="0" err="1">
                <a:latin typeface="+mj-lt"/>
              </a:rPr>
              <a:t>tools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analysis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comparison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well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mechanisms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automatized</a:t>
            </a:r>
            <a:r>
              <a:rPr lang="de-DE" sz="2200" dirty="0">
                <a:latin typeface="+mj-lt"/>
              </a:rPr>
              <a:t> mark-</a:t>
            </a:r>
            <a:r>
              <a:rPr lang="de-DE" sz="2200" dirty="0" err="1">
                <a:latin typeface="+mj-lt"/>
              </a:rPr>
              <a:t>up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potentially</a:t>
            </a:r>
            <a:r>
              <a:rPr lang="de-DE" sz="2200" dirty="0">
                <a:latin typeface="+mj-lt"/>
              </a:rPr>
              <a:t> rare </a:t>
            </a:r>
            <a:r>
              <a:rPr lang="de-DE" sz="2200" dirty="0" err="1">
                <a:latin typeface="+mj-lt"/>
              </a:rPr>
              <a:t>holdings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automatized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recording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copy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quantities</a:t>
            </a:r>
            <a:r>
              <a:rPr lang="de-DE" sz="2200" dirty="0">
                <a:latin typeface="+mj-lt"/>
              </a:rPr>
              <a:t>. </a:t>
            </a:r>
          </a:p>
          <a:p>
            <a:r>
              <a:rPr lang="de-DE" sz="2200" dirty="0">
                <a:latin typeface="+mj-lt"/>
              </a:rPr>
              <a:t>Nation-</a:t>
            </a:r>
            <a:r>
              <a:rPr lang="de-DE" sz="2200" dirty="0" err="1">
                <a:latin typeface="+mj-lt"/>
              </a:rPr>
              <a:t>wide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use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MARC 583 Action Notes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entire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range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activities</a:t>
            </a:r>
            <a:endParaRPr lang="de-DE" sz="2200" dirty="0">
              <a:latin typeface="+mj-lt"/>
            </a:endParaRPr>
          </a:p>
          <a:p>
            <a:r>
              <a:rPr lang="de-DE" sz="2200" dirty="0" err="1">
                <a:latin typeface="+mj-lt"/>
              </a:rPr>
              <a:t>Creation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tools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automatized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recording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retention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commitment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data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collections</a:t>
            </a:r>
            <a:endParaRPr lang="de-DE" sz="2200" dirty="0">
              <a:latin typeface="+mj-lt"/>
            </a:endParaRPr>
          </a:p>
          <a:p>
            <a:r>
              <a:rPr lang="de-DE" sz="2200" dirty="0" err="1">
                <a:latin typeface="+mj-lt"/>
              </a:rPr>
              <a:t>Creation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communication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tools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tools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comparison</a:t>
            </a:r>
            <a:r>
              <a:rPr lang="de-DE" sz="2200" dirty="0">
                <a:latin typeface="+mj-lt"/>
              </a:rPr>
              <a:t> (e.g. ‚</a:t>
            </a:r>
            <a:r>
              <a:rPr lang="de-DE" sz="2200" dirty="0" err="1">
                <a:latin typeface="+mj-lt"/>
              </a:rPr>
              <a:t>best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holdings</a:t>
            </a:r>
            <a:r>
              <a:rPr lang="de-DE" sz="2200" dirty="0">
                <a:latin typeface="+mj-lt"/>
              </a:rPr>
              <a:t>‘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journals</a:t>
            </a:r>
            <a:r>
              <a:rPr lang="de-DE" sz="2200" dirty="0">
                <a:latin typeface="+mj-lt"/>
              </a:rPr>
              <a:t>), such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PAPR, AGUA, or Library Hub Compare.</a:t>
            </a:r>
            <a:endParaRPr lang="de-DE" sz="2200" dirty="0">
              <a:latin typeface="+mj-lt"/>
            </a:endParaRPr>
          </a:p>
          <a:p>
            <a:r>
              <a:rPr lang="de-DE" sz="2200" dirty="0" err="1">
                <a:latin typeface="+mj-lt"/>
              </a:rPr>
              <a:t>Creation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IT-</a:t>
            </a:r>
            <a:r>
              <a:rPr lang="de-DE" sz="2200" dirty="0" err="1">
                <a:latin typeface="+mj-lt"/>
              </a:rPr>
              <a:t>based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methods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recording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contexts</a:t>
            </a:r>
            <a:r>
              <a:rPr lang="de-DE" sz="2200" dirty="0">
                <a:latin typeface="+mj-lt"/>
              </a:rPr>
              <a:t> (such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collection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history</a:t>
            </a:r>
            <a:r>
              <a:rPr lang="de-DE" sz="2200" dirty="0">
                <a:latin typeface="+mj-lt"/>
              </a:rPr>
              <a:t>) and </a:t>
            </a:r>
            <a:r>
              <a:rPr lang="de-DE" sz="2200" dirty="0" err="1">
                <a:latin typeface="+mj-lt"/>
              </a:rPr>
              <a:t>state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.</a:t>
            </a:r>
          </a:p>
          <a:p>
            <a:r>
              <a:rPr lang="de-DE" sz="2200" dirty="0">
                <a:latin typeface="+mj-lt"/>
              </a:rPr>
              <a:t>Constant </a:t>
            </a:r>
            <a:r>
              <a:rPr lang="de-DE" sz="2200" dirty="0" err="1">
                <a:latin typeface="+mj-lt"/>
              </a:rPr>
              <a:t>enhancement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metadata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quality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linking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print</a:t>
            </a:r>
            <a:r>
              <a:rPr lang="de-DE" sz="2200" dirty="0">
                <a:latin typeface="+mj-lt"/>
              </a:rPr>
              <a:t> and digital </a:t>
            </a:r>
            <a:r>
              <a:rPr lang="de-DE" sz="2200" dirty="0" err="1">
                <a:latin typeface="+mj-lt"/>
              </a:rPr>
              <a:t>copies</a:t>
            </a:r>
            <a:r>
              <a:rPr lang="de-DE" sz="2200" dirty="0">
                <a:latin typeface="+mj-lt"/>
              </a:rPr>
              <a:t>.</a:t>
            </a:r>
          </a:p>
          <a:p>
            <a:r>
              <a:rPr lang="de-DE" sz="2200" dirty="0">
                <a:latin typeface="+mj-lt"/>
              </a:rPr>
              <a:t>A </a:t>
            </a:r>
            <a:r>
              <a:rPr lang="de-DE" sz="2200" dirty="0" err="1">
                <a:latin typeface="+mj-lt"/>
              </a:rPr>
              <a:t>renewed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focus</a:t>
            </a:r>
            <a:r>
              <a:rPr lang="de-DE" sz="2200" dirty="0">
                <a:latin typeface="+mj-lt"/>
              </a:rPr>
              <a:t> on </a:t>
            </a:r>
            <a:r>
              <a:rPr lang="de-DE" sz="2200" dirty="0" err="1">
                <a:latin typeface="+mj-lt"/>
              </a:rPr>
              <a:t>metadata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library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training</a:t>
            </a:r>
            <a:r>
              <a:rPr lang="de-DE" sz="2200" dirty="0">
                <a:latin typeface="+mj-lt"/>
              </a:rPr>
              <a:t>.</a:t>
            </a:r>
          </a:p>
          <a:p>
            <a:endParaRPr lang="de-DE" sz="2000" dirty="0">
              <a:latin typeface="+mj-lt"/>
            </a:endParaRPr>
          </a:p>
          <a:p>
            <a:endParaRPr lang="de-D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49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A5324-CFC4-49FC-A178-C29E217E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General </a:t>
            </a:r>
            <a:r>
              <a:rPr lang="de-DE" sz="2800" dirty="0" err="1"/>
              <a:t>recommendations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28A313-431A-4ED3-B12D-32AE2A868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842"/>
            <a:ext cx="10882745" cy="4857121"/>
          </a:xfrm>
        </p:spPr>
        <p:txBody>
          <a:bodyPr>
            <a:noAutofit/>
          </a:bodyPr>
          <a:lstStyle/>
          <a:p>
            <a:r>
              <a:rPr lang="de-DE" sz="2200" dirty="0" err="1">
                <a:latin typeface="+mj-lt"/>
              </a:rPr>
              <a:t>Proceed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step-by-step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voluntarily</a:t>
            </a:r>
            <a:r>
              <a:rPr lang="de-DE" sz="2200" dirty="0">
                <a:latin typeface="+mj-lt"/>
              </a:rPr>
              <a:t> &amp; </a:t>
            </a:r>
            <a:r>
              <a:rPr lang="de-DE" sz="2200" dirty="0" err="1">
                <a:latin typeface="+mj-lt"/>
              </a:rPr>
              <a:t>build</a:t>
            </a:r>
            <a:r>
              <a:rPr lang="de-DE" sz="2200" dirty="0">
                <a:latin typeface="+mj-lt"/>
              </a:rPr>
              <a:t> on </a:t>
            </a:r>
            <a:r>
              <a:rPr lang="de-DE" sz="2200" dirty="0" err="1">
                <a:latin typeface="+mj-lt"/>
              </a:rPr>
              <a:t>existing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structures</a:t>
            </a:r>
            <a:endParaRPr lang="de-DE" sz="2200" dirty="0">
              <a:latin typeface="+mj-lt"/>
            </a:endParaRPr>
          </a:p>
          <a:p>
            <a:r>
              <a:rPr lang="de-DE" sz="2200" dirty="0" err="1">
                <a:latin typeface="+mj-lt"/>
              </a:rPr>
              <a:t>Build</a:t>
            </a:r>
            <a:r>
              <a:rPr lang="de-DE" sz="2200" dirty="0">
                <a:latin typeface="+mj-lt"/>
              </a:rPr>
              <a:t> additional </a:t>
            </a:r>
            <a:r>
              <a:rPr lang="de-DE" sz="2200" dirty="0" err="1">
                <a:latin typeface="+mj-lt"/>
              </a:rPr>
              <a:t>safety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nets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through</a:t>
            </a:r>
            <a:r>
              <a:rPr lang="de-DE" sz="2200" dirty="0">
                <a:latin typeface="+mj-lt"/>
              </a:rPr>
              <a:t> regional, </a:t>
            </a:r>
            <a:r>
              <a:rPr lang="de-DE" sz="2200" dirty="0" err="1">
                <a:latin typeface="+mj-lt"/>
              </a:rPr>
              <a:t>subject</a:t>
            </a:r>
            <a:r>
              <a:rPr lang="de-DE" sz="2200" dirty="0">
                <a:latin typeface="+mj-lt"/>
              </a:rPr>
              <a:t>- </a:t>
            </a:r>
            <a:r>
              <a:rPr lang="de-DE" sz="2200" dirty="0" err="1">
                <a:latin typeface="+mj-lt"/>
              </a:rPr>
              <a:t>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object-based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cooperations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with</a:t>
            </a:r>
            <a:r>
              <a:rPr lang="de-DE" sz="2200" dirty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role definitions and commitment levels </a:t>
            </a:r>
            <a:r>
              <a:rPr lang="de-DE" sz="2200" dirty="0">
                <a:latin typeface="+mj-lt"/>
              </a:rPr>
              <a:t>and/</a:t>
            </a:r>
            <a:r>
              <a:rPr lang="de-DE" sz="2200" dirty="0" err="1">
                <a:latin typeface="+mj-lt"/>
              </a:rPr>
              <a:t>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through</a:t>
            </a:r>
            <a:r>
              <a:rPr lang="de-DE" sz="2200" dirty="0">
                <a:latin typeface="+mj-lt"/>
              </a:rPr>
              <a:t> regional </a:t>
            </a:r>
            <a:r>
              <a:rPr lang="de-DE" sz="2200" dirty="0" err="1">
                <a:latin typeface="+mj-lt"/>
              </a:rPr>
              <a:t>principles</a:t>
            </a:r>
            <a:r>
              <a:rPr lang="de-DE" sz="2200" dirty="0">
                <a:latin typeface="+mj-lt"/>
              </a:rPr>
              <a:t> (e.g. Last Copy </a:t>
            </a:r>
            <a:r>
              <a:rPr lang="de-DE" sz="2200" dirty="0" err="1">
                <a:latin typeface="+mj-lt"/>
              </a:rPr>
              <a:t>Principle</a:t>
            </a:r>
            <a:r>
              <a:rPr lang="de-DE" sz="2200" dirty="0">
                <a:latin typeface="+mj-lt"/>
              </a:rPr>
              <a:t>)</a:t>
            </a:r>
          </a:p>
          <a:p>
            <a:r>
              <a:rPr lang="de-DE" sz="2200" dirty="0">
                <a:latin typeface="+mj-lt"/>
              </a:rPr>
              <a:t>Begin </a:t>
            </a:r>
            <a:r>
              <a:rPr lang="de-DE" sz="2200" dirty="0" err="1">
                <a:latin typeface="+mj-lt"/>
              </a:rPr>
              <a:t>systematic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recording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Retention </a:t>
            </a:r>
            <a:r>
              <a:rPr lang="de-DE" sz="2200" dirty="0" err="1">
                <a:latin typeface="+mj-lt"/>
              </a:rPr>
              <a:t>Commitments</a:t>
            </a:r>
            <a:r>
              <a:rPr lang="de-DE" sz="2200" dirty="0">
                <a:latin typeface="+mj-lt"/>
              </a:rPr>
              <a:t> – </a:t>
            </a:r>
            <a:r>
              <a:rPr lang="de-DE" sz="2200" dirty="0" err="1">
                <a:latin typeface="+mj-lt"/>
              </a:rPr>
              <a:t>starting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with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holdings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where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libraries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already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have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defined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responsibilities</a:t>
            </a:r>
            <a:r>
              <a:rPr lang="de-DE" sz="2200" dirty="0">
                <a:latin typeface="+mj-lt"/>
              </a:rPr>
              <a:t> (such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copyright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libraries</a:t>
            </a:r>
            <a:r>
              <a:rPr lang="de-DE" sz="2200" dirty="0">
                <a:latin typeface="+mj-lt"/>
              </a:rPr>
              <a:t>)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well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last </a:t>
            </a:r>
            <a:r>
              <a:rPr lang="de-DE" sz="2200" dirty="0" err="1">
                <a:latin typeface="+mj-lt"/>
              </a:rPr>
              <a:t>copies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unique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objects</a:t>
            </a:r>
            <a:r>
              <a:rPr lang="de-DE" sz="2200" dirty="0">
                <a:latin typeface="+mj-lt"/>
              </a:rPr>
              <a:t>.</a:t>
            </a:r>
          </a:p>
          <a:p>
            <a:r>
              <a:rPr lang="de-DE" sz="2200" dirty="0">
                <a:latin typeface="+mj-lt"/>
              </a:rPr>
              <a:t>Combine Retention </a:t>
            </a:r>
            <a:r>
              <a:rPr lang="de-DE" sz="2200" dirty="0" err="1">
                <a:latin typeface="+mj-lt"/>
              </a:rPr>
              <a:t>Commitments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with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other</a:t>
            </a:r>
            <a:r>
              <a:rPr lang="de-DE" sz="2200" dirty="0">
                <a:latin typeface="+mj-lt"/>
              </a:rPr>
              <a:t> Action Notes (e.g. </a:t>
            </a:r>
            <a:r>
              <a:rPr lang="de-DE" sz="2200" dirty="0" err="1">
                <a:latin typeface="+mj-lt"/>
              </a:rPr>
              <a:t>concerning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digitization</a:t>
            </a:r>
            <a:r>
              <a:rPr lang="de-DE" sz="2200" dirty="0">
                <a:latin typeface="+mj-lt"/>
              </a:rPr>
              <a:t>, digital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deacidification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etc</a:t>
            </a:r>
            <a:r>
              <a:rPr lang="de-DE" sz="2200" dirty="0">
                <a:latin typeface="+mj-lt"/>
              </a:rPr>
              <a:t>).</a:t>
            </a:r>
          </a:p>
          <a:p>
            <a:r>
              <a:rPr lang="de-DE" sz="2200" dirty="0" err="1">
                <a:latin typeface="+mj-lt"/>
              </a:rPr>
              <a:t>Make</a:t>
            </a:r>
            <a:r>
              <a:rPr lang="de-DE" sz="2200" dirty="0">
                <a:latin typeface="+mj-lt"/>
              </a:rPr>
              <a:t> Retention </a:t>
            </a:r>
            <a:r>
              <a:rPr lang="de-DE" sz="2200" dirty="0" err="1">
                <a:latin typeface="+mj-lt"/>
              </a:rPr>
              <a:t>Commitments</a:t>
            </a:r>
            <a:r>
              <a:rPr lang="de-DE" sz="2200" dirty="0">
                <a:latin typeface="+mj-lt"/>
              </a:rPr>
              <a:t> a </a:t>
            </a:r>
            <a:r>
              <a:rPr lang="de-DE" sz="2200" dirty="0" err="1">
                <a:latin typeface="+mj-lt"/>
              </a:rPr>
              <a:t>requirement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the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granting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external </a:t>
            </a:r>
            <a:r>
              <a:rPr lang="de-DE" sz="2200" dirty="0" err="1">
                <a:latin typeface="+mj-lt"/>
              </a:rPr>
              <a:t>funding</a:t>
            </a:r>
            <a:endParaRPr lang="de-DE" sz="2200" dirty="0">
              <a:latin typeface="+mj-lt"/>
            </a:endParaRPr>
          </a:p>
          <a:p>
            <a:r>
              <a:rPr lang="de-DE" sz="2200" dirty="0">
                <a:latin typeface="+mj-lt"/>
              </a:rPr>
              <a:t>Create </a:t>
            </a:r>
            <a:r>
              <a:rPr lang="de-DE" sz="2200" dirty="0" err="1">
                <a:latin typeface="+mj-lt"/>
              </a:rPr>
              <a:t>defined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profiles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for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libraries</a:t>
            </a:r>
            <a:endParaRPr lang="de-DE" sz="2200" dirty="0">
              <a:latin typeface="+mj-lt"/>
            </a:endParaRPr>
          </a:p>
          <a:p>
            <a:r>
              <a:rPr lang="de-DE" sz="2200" dirty="0" err="1">
                <a:latin typeface="+mj-lt"/>
              </a:rPr>
              <a:t>Automatize</a:t>
            </a:r>
            <a:r>
              <a:rPr lang="de-DE" sz="2200" dirty="0">
                <a:latin typeface="+mj-lt"/>
              </a:rPr>
              <a:t> mark-</a:t>
            </a:r>
            <a:r>
              <a:rPr lang="de-DE" sz="2200" dirty="0" err="1">
                <a:latin typeface="+mj-lt"/>
              </a:rPr>
              <a:t>up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potentially</a:t>
            </a:r>
            <a:r>
              <a:rPr lang="de-DE" sz="2200" dirty="0">
                <a:latin typeface="+mj-lt"/>
              </a:rPr>
              <a:t> rare </a:t>
            </a:r>
            <a:r>
              <a:rPr lang="de-DE" sz="2200" dirty="0" err="1">
                <a:latin typeface="+mj-lt"/>
              </a:rPr>
              <a:t>holdings</a:t>
            </a:r>
            <a:r>
              <a:rPr lang="de-DE" sz="2200" dirty="0">
                <a:latin typeface="+mj-lt"/>
              </a:rPr>
              <a:t> in regional </a:t>
            </a:r>
            <a:r>
              <a:rPr lang="de-DE" sz="2200" dirty="0" err="1">
                <a:latin typeface="+mj-lt"/>
              </a:rPr>
              <a:t>catalogues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journals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database</a:t>
            </a:r>
            <a:endParaRPr lang="de-DE" sz="2200" dirty="0">
              <a:latin typeface="+mj-lt"/>
            </a:endParaRPr>
          </a:p>
          <a:p>
            <a:r>
              <a:rPr lang="de-DE" sz="2200" dirty="0" err="1">
                <a:latin typeface="+mj-lt"/>
              </a:rPr>
              <a:t>Coordinate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print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cooperatives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nationally</a:t>
            </a:r>
            <a:r>
              <a:rPr lang="de-DE" sz="2200" dirty="0">
                <a:latin typeface="+mj-lt"/>
              </a:rPr>
              <a:t>.</a:t>
            </a:r>
          </a:p>
          <a:p>
            <a:r>
              <a:rPr lang="de-DE" sz="2200" dirty="0" err="1">
                <a:latin typeface="+mj-lt"/>
              </a:rPr>
              <a:t>Coordinate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Shared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Archiving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Preservation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Digitization</a:t>
            </a:r>
            <a:r>
              <a:rPr lang="de-DE" sz="2200" dirty="0">
                <a:latin typeface="+mj-lt"/>
              </a:rPr>
              <a:t> and Digital </a:t>
            </a:r>
            <a:r>
              <a:rPr lang="de-DE" sz="2200" dirty="0" err="1">
                <a:latin typeface="+mj-lt"/>
              </a:rPr>
              <a:t>Preservation</a:t>
            </a:r>
            <a:endParaRPr lang="de-DE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033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1365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    Shared Archiving in Germany  Dr André Schüller-Zwierlein Regensburg University Library  </vt:lpstr>
      <vt:lpstr>PowerPoint Presentation</vt:lpstr>
      <vt:lpstr>PowerPoint Presentation</vt:lpstr>
      <vt:lpstr>PowerPoint Presentation</vt:lpstr>
      <vt:lpstr>PowerPoint Presentation</vt:lpstr>
      <vt:lpstr>Reference models</vt:lpstr>
      <vt:lpstr>Guidelines</vt:lpstr>
      <vt:lpstr>Technical Recommendations</vt:lpstr>
      <vt:lpstr>General recommendations</vt:lpstr>
      <vt:lpstr>Concluding Recommendations</vt:lpstr>
      <vt:lpstr>PowerPoint Presentation</vt:lpstr>
      <vt:lpstr>PowerPoint Presentation</vt:lpstr>
    </vt:vector>
  </TitlesOfParts>
  <Company>Universität Regensburg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 der Ad-hoc-AG Kooperative Überlieferung  in der Sektion 4 im dbv</dc:title>
  <dc:creator>Andre Schueller-Zwierlein</dc:creator>
  <cp:lastModifiedBy>Matthew Revitt</cp:lastModifiedBy>
  <cp:revision>132</cp:revision>
  <cp:lastPrinted>2019-03-12T11:15:28Z</cp:lastPrinted>
  <dcterms:created xsi:type="dcterms:W3CDTF">2018-11-05T10:01:24Z</dcterms:created>
  <dcterms:modified xsi:type="dcterms:W3CDTF">2021-01-20T15:24:45Z</dcterms:modified>
</cp:coreProperties>
</file>