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34eab00c1c_2_1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Rick</a:t>
            </a:r>
            <a:endParaRPr/>
          </a:p>
        </p:txBody>
      </p:sp>
      <p:sp>
        <p:nvSpPr>
          <p:cNvPr id="157" name="Google Shape;157;g134eab00c1c_2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34eab00c1c_2_5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g134eab00c1c_2_5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29" name="Google Shape;229;g134eab00c1c_2_5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34eab00c1c_2_5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134eab00c1c_2_5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37" name="Google Shape;237;g134eab00c1c_2_57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34eab00c1c_2_5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g134eab00c1c_2_57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45" name="Google Shape;245;g134eab00c1c_2_57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34eab00c1c_2_5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g134eab00c1c_2_58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53" name="Google Shape;253;g134eab00c1c_2_58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34eab00c1c_2_5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0" name="Google Shape;260;g134eab00c1c_2_5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61" name="Google Shape;261;g134eab00c1c_2_59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34eab00c1c_2_5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8" name="Google Shape;268;g134eab00c1c_2_5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69" name="Google Shape;269;g134eab00c1c_2_5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34eab00c1c_2_6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6" name="Google Shape;276;g134eab00c1c_2_60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77" name="Google Shape;277;g134eab00c1c_2_60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34eab00c1c_2_6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4" name="Google Shape;284;g134eab00c1c_2_6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85" name="Google Shape;285;g134eab00c1c_2_6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34eab00c1c_2_6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2" name="Google Shape;292;g134eab00c1c_2_6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93" name="Google Shape;293;g134eab00c1c_2_6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34eab00c1c_2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0" name="Google Shape;300;g134eab00c1c_2_6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301" name="Google Shape;301;g134eab00c1c_2_6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34eab00c1c_2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134eab00c1c_2_2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134eab00c1c_2_2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1360064a6c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8" name="Google Shape;308;g1360064a6ca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309" name="Google Shape;309;g1360064a6ca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34eab00c1c_2_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134eab00c1c_2_4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742950" lvl="1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173" name="Google Shape;173;g134eab00c1c_2_49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34eab00c1c_2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134eab00c1c_2_5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742950" lvl="1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181" name="Google Shape;181;g134eab00c1c_2_50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34eab00c1c_2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134eab00c1c_2_5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/>
          </a:p>
        </p:txBody>
      </p:sp>
      <p:sp>
        <p:nvSpPr>
          <p:cNvPr id="189" name="Google Shape;189;g134eab00c1c_2_5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34eab00c1c_2_5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134eab00c1c_2_5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/>
          </a:p>
        </p:txBody>
      </p:sp>
      <p:sp>
        <p:nvSpPr>
          <p:cNvPr id="197" name="Google Shape;197;g134eab00c1c_2_5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34eab00c1c_2_5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134eab00c1c_2_5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05" name="Google Shape;205;g134eab00c1c_2_5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34eab00c1c_2_5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g134eab00c1c_2_5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13" name="Google Shape;213;g134eab00c1c_2_5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34eab00c1c_2_5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g134eab00c1c_2_5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/>
          </a:p>
        </p:txBody>
      </p:sp>
      <p:sp>
        <p:nvSpPr>
          <p:cNvPr id="221" name="Google Shape;221;g134eab00c1c_2_55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hkrdgzin@gmail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hyperlink" Target="https://scelc.org/libraries/shared-print" TargetMode="External"/><Relationship Id="rId4" Type="http://schemas.openxmlformats.org/officeDocument/2006/relationships/hyperlink" Target="mailto:linda@scelc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>
            <a:spLocks noGrp="1"/>
          </p:cNvSpPr>
          <p:nvPr>
            <p:ph type="ctrTitle"/>
          </p:nvPr>
        </p:nvSpPr>
        <p:spPr>
          <a:xfrm>
            <a:off x="1524000" y="1122375"/>
            <a:ext cx="95655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SCELC</a:t>
            </a:r>
            <a:br>
              <a:rPr lang="en-US"/>
            </a:br>
            <a:r>
              <a:rPr lang="en-US"/>
              <a:t>Five-Year Program Assessment</a:t>
            </a:r>
            <a:br>
              <a:rPr lang="en-US"/>
            </a:br>
            <a:r>
              <a:rPr lang="en-US"/>
              <a:t>2021-2022</a:t>
            </a:r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subTitle" idx="1"/>
          </p:nvPr>
        </p:nvSpPr>
        <p:spPr>
          <a:xfrm>
            <a:off x="1145406" y="3869356"/>
            <a:ext cx="10116300" cy="28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400"/>
              <a:t>Bob Kieft, Consultant</a:t>
            </a:r>
            <a:endParaRPr sz="34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400"/>
              <a:t>June 24, 2022</a:t>
            </a:r>
            <a:endParaRPr sz="34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400"/>
              <a:t>Print Archive Network</a:t>
            </a:r>
            <a:endParaRPr sz="4200"/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159844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Three Surveys</a:t>
            </a:r>
            <a:endParaRPr/>
          </a:p>
        </p:txBody>
      </p:sp>
      <p:sp>
        <p:nvSpPr>
          <p:cNvPr id="232" name="Google Shape;232;p34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Participants–activities undertaken? changes to operations?</a:t>
            </a:r>
            <a:endParaRPr sz="3200"/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Participants–future directions/emphases</a:t>
            </a:r>
            <a:endParaRPr sz="3200"/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Non-participants–potential value of program; reasons for not joining</a:t>
            </a:r>
            <a:endParaRPr sz="3200"/>
          </a:p>
        </p:txBody>
      </p:sp>
      <p:pic>
        <p:nvPicPr>
          <p:cNvPr id="233" name="Google Shape;233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Cross-Survey Results – Over the years</a:t>
            </a:r>
            <a:endParaRPr/>
          </a:p>
        </p:txBody>
      </p:sp>
      <p:sp>
        <p:nvSpPr>
          <p:cNvPr id="240" name="Google Shape;240;p35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200"/>
              <a:t>Value Propositions that Members Rank Highly</a:t>
            </a:r>
            <a:endParaRPr sz="320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800"/>
              <a:t>Protecting unique materials</a:t>
            </a:r>
            <a:endParaRPr sz="280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800"/>
              <a:t>Ensuring future access</a:t>
            </a:r>
            <a:endParaRPr sz="280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800"/>
              <a:t>“Weeding with confidence” against known retention commitments</a:t>
            </a:r>
            <a:endParaRPr sz="280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800"/>
              <a:t>Shared responsibility for stewardship</a:t>
            </a:r>
            <a:endParaRPr sz="280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800"/>
              <a:t>Gaining knowledge of the local collection for improved collection development/management</a:t>
            </a:r>
            <a:endParaRPr sz="3200"/>
          </a:p>
        </p:txBody>
      </p:sp>
      <p:pic>
        <p:nvPicPr>
          <p:cNvPr id="241" name="Google Shape;241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Participants – Activities (1)</a:t>
            </a:r>
            <a:endParaRPr/>
          </a:p>
        </p:txBody>
      </p:sp>
      <p:sp>
        <p:nvSpPr>
          <p:cNvPr id="248" name="Google Shape;248;p36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Fifteen questions</a:t>
            </a:r>
            <a:endParaRPr sz="2700"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What have you done? (i.e weeded, digitized)</a:t>
            </a:r>
            <a:endParaRPr sz="280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With clarifying questions, e.g., “How many volumes have you weeded?”</a:t>
            </a:r>
            <a:endParaRPr sz="2600"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Has participation changed your operations?</a:t>
            </a:r>
            <a:endParaRPr sz="2800"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Future plans related to current activities</a:t>
            </a:r>
            <a:endParaRPr sz="2800"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Including “would you agree to retain new books” 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800"/>
              <a:t>Value of program to your institution</a:t>
            </a:r>
            <a:endParaRPr sz="3200"/>
          </a:p>
        </p:txBody>
      </p:sp>
      <p:pic>
        <p:nvPicPr>
          <p:cNvPr id="249" name="Google Shape;249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Participants – Activities (2)</a:t>
            </a:r>
            <a:endParaRPr/>
          </a:p>
        </p:txBody>
      </p:sp>
      <p:sp>
        <p:nvSpPr>
          <p:cNvPr id="256" name="Google Shape;256;p37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Split between libraries that have done a lot or very little with data</a:t>
            </a:r>
            <a:endParaRPr sz="3200"/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For those that have not done much, little attention to inventory, conservation, digitization </a:t>
            </a:r>
            <a:endParaRPr sz="2800"/>
          </a:p>
          <a:p>
            <a:pPr marL="457200" lvl="0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Operational changes questions</a:t>
            </a:r>
            <a:endParaRPr sz="3200"/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Not too much other than thinking about resource sharing patterns</a:t>
            </a:r>
            <a:endParaRPr sz="2800"/>
          </a:p>
          <a:p>
            <a:pPr marL="457200" lvl="0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Ambition vs achievement gaps</a:t>
            </a:r>
            <a:endParaRPr sz="3200"/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Staff changes, COVID disruptions, etc.</a:t>
            </a:r>
            <a:endParaRPr sz="2800"/>
          </a:p>
          <a:p>
            <a:pPr marL="457200" lvl="0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Two-thirds plan weeding in the next five years.</a:t>
            </a:r>
            <a:endParaRPr sz="3200"/>
          </a:p>
        </p:txBody>
      </p:sp>
      <p:pic>
        <p:nvPicPr>
          <p:cNvPr id="257" name="Google Shape;257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Participants – Future Directions (1)</a:t>
            </a:r>
            <a:endParaRPr/>
          </a:p>
        </p:txBody>
      </p:sp>
      <p:sp>
        <p:nvSpPr>
          <p:cNvPr id="264" name="Google Shape;264;p38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200"/>
              <a:t>Four  groups of questions </a:t>
            </a:r>
            <a:endParaRPr sz="32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Intensifying work on existing retention commitments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Expanding membership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Expanding efforts on collections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Expanding services for shared collections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17 activities spread among them, ranked on a  7-pt scale</a:t>
            </a: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Plus two short-answer questions:</a:t>
            </a:r>
            <a:endParaRPr sz="32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which of the 17 specific possibilities is most important?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what did the survey not ask about that you think it should have?</a:t>
            </a:r>
            <a:endParaRPr sz="3600"/>
          </a:p>
        </p:txBody>
      </p:sp>
      <p:pic>
        <p:nvPicPr>
          <p:cNvPr id="265" name="Google Shape;265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Participants – Future Directions (2)</a:t>
            </a:r>
            <a:endParaRPr/>
          </a:p>
        </p:txBody>
      </p:sp>
      <p:sp>
        <p:nvSpPr>
          <p:cNvPr id="272" name="Google Shape;272;p39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200"/>
              <a:t>General results for the 17 activities</a:t>
            </a:r>
            <a:endParaRPr sz="3200"/>
          </a:p>
          <a:p>
            <a:pPr marL="45720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expanding membership 80s%-90s% favorable 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20s%-50s%  for most aspects of joint collection work, except digitization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6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To the question about which of the 17 is most important</a:t>
            </a:r>
            <a:endParaRPr sz="32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controlled digital lending = 15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better capacity for transferring commitments = 6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expand resource sharing = 6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union catalog = 4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protect/digitize uniques = 4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expand membership = 4</a:t>
            </a:r>
            <a:endParaRPr/>
          </a:p>
        </p:txBody>
      </p:sp>
      <p:pic>
        <p:nvPicPr>
          <p:cNvPr id="273" name="Google Shape;273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Non-participants–values and reasons (1)</a:t>
            </a:r>
            <a:endParaRPr/>
          </a:p>
        </p:txBody>
      </p:sp>
      <p:sp>
        <p:nvSpPr>
          <p:cNvPr id="280" name="Google Shape;280;p40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Eight questions about the value to libraries of an SPP</a:t>
            </a: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2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Eight impediments to participation, with sub-questions depending on response</a:t>
            </a:r>
            <a:endParaRPr sz="3200"/>
          </a:p>
        </p:txBody>
      </p:sp>
      <p:pic>
        <p:nvPicPr>
          <p:cNvPr id="281" name="Google Shape;281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Non-participants–values and reasons (2)</a:t>
            </a:r>
            <a:endParaRPr/>
          </a:p>
        </p:txBody>
      </p:sp>
      <p:sp>
        <p:nvSpPr>
          <p:cNvPr id="288" name="Google Shape;288;p41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Just under half of 48 completed responses are MSI or highly diverse</a:t>
            </a:r>
            <a:endParaRPr sz="3200"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Agree with the values of an SPP – its collectivist and communitarian foundation</a:t>
            </a:r>
            <a:endParaRPr sz="3200"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About ⅔ of MSI+ and ⅔ of all members listed staffing as biggest reason for not joining</a:t>
            </a:r>
            <a:endParaRPr sz="3200"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Followed by</a:t>
            </a:r>
            <a:endParaRPr sz="320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finances,</a:t>
            </a:r>
            <a:endParaRPr sz="280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length of retention period,</a:t>
            </a:r>
            <a:endParaRPr sz="280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lack of  info about the program,</a:t>
            </a:r>
            <a:endParaRPr sz="280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limitations on local collection decisions</a:t>
            </a:r>
            <a:endParaRPr sz="2800"/>
          </a:p>
        </p:txBody>
      </p:sp>
      <p:pic>
        <p:nvPicPr>
          <p:cNvPr id="289" name="Google Shape;289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Possibilities for goals/future work (1)</a:t>
            </a:r>
            <a:endParaRPr/>
          </a:p>
        </p:txBody>
      </p:sp>
      <p:sp>
        <p:nvSpPr>
          <p:cNvPr id="296" name="Google Shape;296;p42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Promote Partnership agenda</a:t>
            </a:r>
            <a:endParaRPr sz="320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Expand membership/inclusion</a:t>
            </a:r>
            <a:endParaRPr sz="32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CSU, UC, Orbis, etc.</a:t>
            </a:r>
            <a:endParaRPr sz="28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MSI and collection diversity</a:t>
            </a:r>
            <a:endParaRPr sz="280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Address challenges of staff change–continuity of contact and internal library communication</a:t>
            </a:r>
            <a:endParaRPr sz="3200"/>
          </a:p>
          <a:p>
            <a:pPr marL="457200" lvl="0" indent="-431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Collection scope and keeping certain materials</a:t>
            </a:r>
            <a:endParaRPr sz="3200"/>
          </a:p>
        </p:txBody>
      </p:sp>
      <p:pic>
        <p:nvPicPr>
          <p:cNvPr id="297" name="Google Shape;297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Possibilities for goals/future work (2)</a:t>
            </a:r>
            <a:endParaRPr/>
          </a:p>
        </p:txBody>
      </p:sp>
      <p:sp>
        <p:nvSpPr>
          <p:cNvPr id="304" name="Google Shape;304;p43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Transferring commitments</a:t>
            </a:r>
            <a:endParaRPr sz="32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Data infrastructure</a:t>
            </a:r>
            <a:endParaRPr sz="32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Study BP differences and additional BPs; member compliance with BPs</a:t>
            </a:r>
            <a:endParaRPr sz="32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Engage further with non-participants </a:t>
            </a:r>
            <a:endParaRPr sz="32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Staffing of program; roles for SCELC in filling local gaps </a:t>
            </a:r>
            <a:endParaRPr sz="3200"/>
          </a:p>
        </p:txBody>
      </p:sp>
      <p:pic>
        <p:nvPicPr>
          <p:cNvPr id="305" name="Google Shape;305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69" name="Google Shape;169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SCELC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Backstory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Process: Components, Timeline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Best Practices Analysis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Surveys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Potential future work</a:t>
            </a:r>
            <a:endParaRPr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Contact</a:t>
            </a:r>
            <a:endParaRPr/>
          </a:p>
        </p:txBody>
      </p:sp>
      <p:sp>
        <p:nvSpPr>
          <p:cNvPr id="312" name="Google Shape;312;p44"/>
          <p:cNvSpPr txBox="1">
            <a:spLocks noGrp="1"/>
          </p:cNvSpPr>
          <p:nvPr>
            <p:ph type="body" idx="1"/>
          </p:nvPr>
        </p:nvSpPr>
        <p:spPr>
          <a:xfrm>
            <a:off x="838200" y="2017050"/>
            <a:ext cx="10825800" cy="47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200"/>
              <a:t>Bob Kieft  (</a:t>
            </a:r>
            <a:r>
              <a:rPr lang="en-US" sz="3200" u="sng">
                <a:solidFill>
                  <a:schemeClr val="hlink"/>
                </a:solidFill>
                <a:hlinkClick r:id="rId3"/>
              </a:rPr>
              <a:t>rhkrdgzin@gmail.com</a:t>
            </a:r>
            <a:r>
              <a:rPr lang="en-US" sz="3200"/>
              <a:t>)</a:t>
            </a: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200"/>
              <a:t>Linda Wobbe (</a:t>
            </a:r>
            <a:r>
              <a:rPr lang="en-US" sz="3200" u="sng">
                <a:solidFill>
                  <a:schemeClr val="hlink"/>
                </a:solidFill>
                <a:hlinkClick r:id="rId4"/>
              </a:rPr>
              <a:t>linda@scelc.org</a:t>
            </a:r>
            <a:r>
              <a:rPr lang="en-US" sz="3200"/>
              <a:t>)</a:t>
            </a: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200"/>
              <a:t>SCELC SPP (</a:t>
            </a:r>
            <a:r>
              <a:rPr lang="en-US" sz="3200" u="sng">
                <a:solidFill>
                  <a:schemeClr val="hlink"/>
                </a:solidFill>
                <a:hlinkClick r:id="rId5"/>
              </a:rPr>
              <a:t>https://scelc.org/libraries/shared-print</a:t>
            </a:r>
            <a:r>
              <a:rPr lang="en-US" sz="3200"/>
              <a:t>)</a:t>
            </a:r>
            <a:endParaRPr sz="3200"/>
          </a:p>
        </p:txBody>
      </p:sp>
      <p:pic>
        <p:nvPicPr>
          <p:cNvPr id="313" name="Google Shape;313;p4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Intro to SCELC</a:t>
            </a:r>
            <a:endParaRPr/>
          </a:p>
        </p:txBody>
      </p:sp>
      <p:sp>
        <p:nvSpPr>
          <p:cNvPr id="176" name="Google Shape;176;p27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3200"/>
              <a:t>Opt-in licensing consortium based in Los Angeles--1986</a:t>
            </a:r>
            <a:endParaRPr sz="3200"/>
          </a:p>
          <a:p>
            <a:pPr marL="45720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3200"/>
              <a:t>300 academic libraries from CA, TX, and 37 other states </a:t>
            </a:r>
            <a:endParaRPr sz="3200"/>
          </a:p>
          <a:p>
            <a:pPr marL="91440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800"/>
              <a:t>Strategic partnerships: Atla, TexShare, CSU</a:t>
            </a:r>
            <a:endParaRPr sz="2800"/>
          </a:p>
          <a:p>
            <a:pPr marL="91440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800"/>
              <a:t>Small specialized grad schools to USC</a:t>
            </a:r>
            <a:endParaRPr sz="2800"/>
          </a:p>
          <a:p>
            <a:pPr marL="91440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800"/>
              <a:t>Of 111 full members: </a:t>
            </a:r>
            <a:r>
              <a:rPr lang="en-US" sz="2400"/>
              <a:t>85% under 5,000 FTE; average 6 library staff</a:t>
            </a:r>
            <a:endParaRPr sz="2400"/>
          </a:p>
          <a:p>
            <a:pPr marL="45720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3200"/>
              <a:t>Member programs</a:t>
            </a:r>
            <a:endParaRPr sz="3200"/>
          </a:p>
          <a:p>
            <a:pPr marL="91440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800"/>
              <a:t>Licensing, shared print, reciprocal ILL,  research and professional development funds/activities, schol comm, etc.</a:t>
            </a:r>
            <a:endParaRPr sz="2800"/>
          </a:p>
          <a:p>
            <a:pPr marL="91440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800"/>
              <a:t>SPP staffing: SCELC staff liaison, SPC, two part-time consultants for operations and planning</a:t>
            </a:r>
            <a:endParaRPr sz="3200"/>
          </a:p>
        </p:txBody>
      </p:sp>
      <p:pic>
        <p:nvPicPr>
          <p:cNvPr id="177" name="Google Shape;17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Backstory</a:t>
            </a:r>
            <a:endParaRPr/>
          </a:p>
        </p:txBody>
      </p:sp>
      <p:sp>
        <p:nvSpPr>
          <p:cNvPr id="184" name="Google Shape;184;p28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/>
              <a:t>2012:</a:t>
            </a:r>
            <a:r>
              <a:rPr lang="en-US" sz="3100"/>
              <a:t> Strategic plan goal to promote preservation and sharing of print collections; reiterated and generalized in two subsequent plans</a:t>
            </a:r>
            <a:endParaRPr sz="31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100" b="1"/>
              <a:t>2012-2014: </a:t>
            </a:r>
            <a:r>
              <a:rPr lang="en-US" sz="3100"/>
              <a:t>Discussions with CSUs and UCs; feasibility study</a:t>
            </a:r>
            <a:endParaRPr sz="31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100" b="1"/>
              <a:t>2014-2016: </a:t>
            </a:r>
            <a:r>
              <a:rPr lang="en-US" sz="3100"/>
              <a:t>Planning, MOU drafted, cohort of 14 libraries makes initial commitments</a:t>
            </a:r>
            <a:endParaRPr sz="31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3100" b="1"/>
              <a:t>2016--:</a:t>
            </a:r>
            <a:r>
              <a:rPr lang="en-US" sz="3100"/>
              <a:t> Further recruitment, governance structure implemented, tweaks to MOU and policies, ongoing use of GG</a:t>
            </a:r>
            <a:endParaRPr sz="3500"/>
          </a:p>
        </p:txBody>
      </p:sp>
      <p:pic>
        <p:nvPicPr>
          <p:cNvPr id="185" name="Google Shape;185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SPP Today</a:t>
            </a:r>
            <a:endParaRPr/>
          </a:p>
        </p:txBody>
      </p:sp>
      <p:sp>
        <p:nvSpPr>
          <p:cNvPr id="192" name="Google Shape;192;p29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3400"/>
          </a:p>
          <a:p>
            <a:pPr marL="914400" lvl="1" indent="-393700" algn="l" rtl="0"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800"/>
              <a:t>38 full participants, 10 in process</a:t>
            </a:r>
            <a:r>
              <a:rPr lang="en-US" sz="2000"/>
              <a:t>; </a:t>
            </a:r>
            <a:r>
              <a:rPr lang="en-US" sz="2800"/>
              <a:t>including 10/23 California State University libraries</a:t>
            </a:r>
            <a:endParaRPr sz="2000"/>
          </a:p>
          <a:p>
            <a:pPr marL="914400" lvl="1" indent="-393700" algn="l" rtl="0"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800"/>
              <a:t>Small liberal arts, medium comprehensive, Atla theological seminaries, ARL, and specialized grad and health sciences schools</a:t>
            </a:r>
            <a:endParaRPr sz="2000"/>
          </a:p>
          <a:p>
            <a:pPr marL="914400" lvl="1" indent="-4064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2.7M retention commitments and counting</a:t>
            </a:r>
            <a:endParaRPr sz="2000"/>
          </a:p>
          <a:p>
            <a:pPr marL="914400" lvl="1" indent="-4064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37 participants for fall 2021 surveys</a:t>
            </a:r>
            <a:endParaRPr sz="3200"/>
          </a:p>
        </p:txBody>
      </p:sp>
      <p:pic>
        <p:nvPicPr>
          <p:cNvPr id="193" name="Google Shape;193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Assessment Components</a:t>
            </a:r>
            <a:endParaRPr/>
          </a:p>
        </p:txBody>
      </p:sp>
      <p:sp>
        <p:nvSpPr>
          <p:cNvPr id="200" name="Google Shape;200;p30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spcBef>
                <a:spcPts val="5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Existing Documentation (2017-2020)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algn="l" rtl="0">
              <a:spcBef>
                <a:spcPts val="5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Best Practices Comparison</a:t>
            </a:r>
            <a:endParaRPr sz="3600"/>
          </a:p>
          <a:p>
            <a:pPr marL="457200" lvl="0" indent="-431800" algn="l" rtl="0">
              <a:spcBef>
                <a:spcPts val="5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Three Surveys</a:t>
            </a:r>
            <a:endParaRPr sz="3600"/>
          </a:p>
          <a:p>
            <a:pPr marL="914400" lvl="1" indent="-4064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Current Participants– Actions Taken Under Program</a:t>
            </a:r>
            <a:endParaRPr sz="3600"/>
          </a:p>
          <a:p>
            <a:pPr marL="914400" lvl="1" indent="-4064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Current Participants–Future Directions</a:t>
            </a:r>
            <a:endParaRPr sz="3600"/>
          </a:p>
          <a:p>
            <a:pPr marL="914400" lvl="1" indent="-4064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Non-Participating SCELC Members</a:t>
            </a:r>
            <a:endParaRPr sz="3200"/>
          </a:p>
        </p:txBody>
      </p:sp>
      <p:pic>
        <p:nvPicPr>
          <p:cNvPr id="201" name="Google Shape;20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Assessment Process Timeline</a:t>
            </a:r>
            <a:endParaRPr/>
          </a:p>
        </p:txBody>
      </p:sp>
      <p:sp>
        <p:nvSpPr>
          <p:cNvPr id="208" name="Google Shape;208;p31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Spring-Summer 2021—plan by SPC </a:t>
            </a:r>
            <a:endParaRPr sz="32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Fall 2021—administer surveys; compare Best Practices</a:t>
            </a:r>
            <a:endParaRPr sz="32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March 2022—report prelim results at all-participants meeting</a:t>
            </a:r>
            <a:endParaRPr sz="32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Spring-Summer 2022—draft report to Board</a:t>
            </a:r>
            <a:endParaRPr sz="32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Sept 2022—submit report to Board</a:t>
            </a:r>
            <a:endParaRPr sz="3200"/>
          </a:p>
        </p:txBody>
      </p:sp>
      <p:pic>
        <p:nvPicPr>
          <p:cNvPr id="209" name="Google Shape;209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Best Practice Analysis (1)</a:t>
            </a:r>
            <a:endParaRPr/>
          </a:p>
        </p:txBody>
      </p:sp>
      <p:sp>
        <p:nvSpPr>
          <p:cNvPr id="216" name="Google Shape;216;p32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Chose seven of 13 available BPs as of early 2021</a:t>
            </a:r>
            <a:endParaRPr sz="320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</a:endParaRPr>
          </a:p>
          <a:p>
            <a:pPr marL="457200" lvl="0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222"/>
              </a:buClr>
              <a:buSzPts val="3200"/>
              <a:buChar char="•"/>
            </a:pPr>
            <a:r>
              <a:rPr lang="en-US" sz="3200">
                <a:solidFill>
                  <a:srgbClr val="222222"/>
                </a:solidFill>
              </a:rPr>
              <a:t>Three “constitutional”:</a:t>
            </a:r>
            <a:endParaRPr sz="3200">
              <a:solidFill>
                <a:srgbClr val="222222"/>
              </a:solidFill>
            </a:endParaRPr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>
                <a:solidFill>
                  <a:srgbClr val="222222"/>
                </a:solidFill>
              </a:rPr>
              <a:t>Collection Scope</a:t>
            </a:r>
            <a:endParaRPr sz="2800">
              <a:solidFill>
                <a:srgbClr val="222222"/>
              </a:solidFill>
            </a:endParaRPr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>
                <a:solidFill>
                  <a:srgbClr val="222222"/>
                </a:solidFill>
              </a:rPr>
              <a:t>MOU</a:t>
            </a:r>
            <a:endParaRPr sz="2800">
              <a:solidFill>
                <a:srgbClr val="222222"/>
              </a:solidFill>
            </a:endParaRPr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>
                <a:solidFill>
                  <a:srgbClr val="222222"/>
                </a:solidFill>
              </a:rPr>
              <a:t>Program Assessment</a:t>
            </a:r>
            <a:endParaRPr sz="2800"/>
          </a:p>
          <a:p>
            <a:pPr marL="457200" lvl="0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3200">
                <a:solidFill>
                  <a:srgbClr val="222222"/>
                </a:solidFill>
              </a:rPr>
              <a:t>Four “operational”:</a:t>
            </a:r>
            <a:endParaRPr>
              <a:solidFill>
                <a:srgbClr val="222222"/>
              </a:solidFill>
            </a:endParaRPr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>
                <a:solidFill>
                  <a:srgbClr val="222222"/>
                </a:solidFill>
              </a:rPr>
              <a:t>Transferring Commitments</a:t>
            </a:r>
            <a:endParaRPr sz="2800">
              <a:solidFill>
                <a:srgbClr val="222222"/>
              </a:solidFill>
            </a:endParaRPr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>
                <a:solidFill>
                  <a:srgbClr val="222222"/>
                </a:solidFill>
              </a:rPr>
              <a:t>Disclosure</a:t>
            </a:r>
            <a:endParaRPr sz="2800">
              <a:solidFill>
                <a:srgbClr val="222222"/>
              </a:solidFill>
            </a:endParaRPr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>
                <a:solidFill>
                  <a:srgbClr val="222222"/>
                </a:solidFill>
              </a:rPr>
              <a:t>Sharing Metadata</a:t>
            </a:r>
            <a:endParaRPr sz="2800">
              <a:solidFill>
                <a:srgbClr val="222222"/>
              </a:solidFill>
            </a:endParaRPr>
          </a:p>
          <a:p>
            <a: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>
                <a:solidFill>
                  <a:srgbClr val="222222"/>
                </a:solidFill>
              </a:rPr>
              <a:t>Resource Sharing and Access</a:t>
            </a:r>
            <a:endParaRPr sz="3600"/>
          </a:p>
        </p:txBody>
      </p:sp>
      <p:pic>
        <p:nvPicPr>
          <p:cNvPr id="217" name="Google Shape;217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Best Practice Analysis (2)</a:t>
            </a:r>
            <a:endParaRPr/>
          </a:p>
        </p:txBody>
      </p:sp>
      <p:sp>
        <p:nvSpPr>
          <p:cNvPr id="224" name="Google Shape;224;p33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800" cy="5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Documentary comparison</a:t>
            </a:r>
            <a:endParaRPr sz="3200"/>
          </a:p>
          <a:p>
            <a:pPr marL="914400" lvl="1" indent="-419100" algn="l" rtl="0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Copied text of BPs for comment by Shared Print Committee</a:t>
            </a:r>
            <a:endParaRPr sz="3000"/>
          </a:p>
          <a:p>
            <a:pPr marL="914400" lvl="1" indent="-419100" algn="l" rtl="0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Results gathered for each BP in four categories</a:t>
            </a:r>
            <a:endParaRPr sz="3000"/>
          </a:p>
          <a:p>
            <a:pPr marL="1371600" lvl="2" indent="-4064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overall ranking</a:t>
            </a:r>
            <a:endParaRPr sz="2800"/>
          </a:p>
          <a:p>
            <a:pPr marL="1371600" lvl="2" indent="-4064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points of difference</a:t>
            </a:r>
            <a:endParaRPr sz="2800"/>
          </a:p>
          <a:p>
            <a:pPr marL="1371600" lvl="2" indent="-4064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points that suggest changes to SCELC docs/practices or to the BP itself</a:t>
            </a:r>
            <a:endParaRPr sz="2800"/>
          </a:p>
          <a:p>
            <a:pPr marL="1371600" lvl="2" indent="-4064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differences that suggest SCELC make program changes or set goals</a:t>
            </a:r>
            <a:endParaRPr sz="2800"/>
          </a:p>
        </p:txBody>
      </p:sp>
      <p:pic>
        <p:nvPicPr>
          <p:cNvPr id="225" name="Google Shape;225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9900" y="72275"/>
            <a:ext cx="14478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985</Words>
  <Application>Microsoft Office PowerPoint</Application>
  <PresentationFormat>Widescreen</PresentationFormat>
  <Paragraphs>167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Office Theme</vt:lpstr>
      <vt:lpstr>Office Theme</vt:lpstr>
      <vt:lpstr>SCELC Five-Year Program Assessment 2021-2022</vt:lpstr>
      <vt:lpstr>Agenda</vt:lpstr>
      <vt:lpstr>Intro to SCELC</vt:lpstr>
      <vt:lpstr>Backstory</vt:lpstr>
      <vt:lpstr>SPP Today</vt:lpstr>
      <vt:lpstr>Assessment Components</vt:lpstr>
      <vt:lpstr>Assessment Process Timeline</vt:lpstr>
      <vt:lpstr>Best Practice Analysis (1)</vt:lpstr>
      <vt:lpstr>Best Practice Analysis (2)</vt:lpstr>
      <vt:lpstr>Three Surveys</vt:lpstr>
      <vt:lpstr>Cross-Survey Results – Over the years</vt:lpstr>
      <vt:lpstr>Participants – Activities (1)</vt:lpstr>
      <vt:lpstr>Participants – Activities (2)</vt:lpstr>
      <vt:lpstr>Participants – Future Directions (1)</vt:lpstr>
      <vt:lpstr>Participants – Future Directions (2)</vt:lpstr>
      <vt:lpstr>Non-participants–values and reasons (1)</vt:lpstr>
      <vt:lpstr>Non-participants–values and reasons (2)</vt:lpstr>
      <vt:lpstr>Possibilities for goals/future work (1)</vt:lpstr>
      <vt:lpstr>Possibilities for goals/future work (2)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SCELC Five-Year Program Assessment 2021-2022</dc:title>
  <dc:creator>Matthew I Revitt</dc:creator>
  <cp:lastModifiedBy>Matthew I Revitt</cp:lastModifiedBy>
  <cp:revision>1</cp:revision>
  <dcterms:modified xsi:type="dcterms:W3CDTF">2022-06-23T18:44:16Z</dcterms:modified>
</cp:coreProperties>
</file>