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23.JPG" ContentType="image/jpe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71" r:id="rId5"/>
    <p:sldId id="264" r:id="rId6"/>
    <p:sldId id="274" r:id="rId7"/>
    <p:sldId id="261" r:id="rId8"/>
    <p:sldId id="262" r:id="rId9"/>
    <p:sldId id="260" r:id="rId10"/>
    <p:sldId id="296" r:id="rId11"/>
    <p:sldId id="297" r:id="rId12"/>
    <p:sldId id="298" r:id="rId13"/>
    <p:sldId id="294" r:id="rId14"/>
    <p:sldId id="295" r:id="rId15"/>
    <p:sldId id="266" r:id="rId16"/>
    <p:sldId id="280" r:id="rId17"/>
    <p:sldId id="277" r:id="rId18"/>
    <p:sldId id="278" r:id="rId19"/>
    <p:sldId id="279" r:id="rId20"/>
    <p:sldId id="286" r:id="rId21"/>
    <p:sldId id="287" r:id="rId22"/>
    <p:sldId id="288" r:id="rId23"/>
    <p:sldId id="289" r:id="rId24"/>
    <p:sldId id="290" r:id="rId25"/>
    <p:sldId id="272" r:id="rId26"/>
    <p:sldId id="273" r:id="rId27"/>
  </p:sldIdLst>
  <p:sldSz cx="12192000" cy="6858000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70349" autoAdjust="0"/>
  </p:normalViewPr>
  <p:slideViewPr>
    <p:cSldViewPr snapToGrid="0">
      <p:cViewPr varScale="1">
        <p:scale>
          <a:sx n="81" d="100"/>
          <a:sy n="81" d="100"/>
        </p:scale>
        <p:origin x="1842" y="84"/>
      </p:cViewPr>
      <p:guideLst/>
    </p:cSldViewPr>
  </p:slideViewPr>
  <p:outlineViewPr>
    <p:cViewPr>
      <p:scale>
        <a:sx n="33" d="100"/>
        <a:sy n="33" d="100"/>
      </p:scale>
      <p:origin x="0" y="-411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1465B-80F4-4C8A-A65B-858D8B9345C6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8C42E-A4C9-4F5D-AF45-B17D9D9253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215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2549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1734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369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2524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3466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1995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sv-SE" dirty="0" smtClean="0">
              <a:sym typeface="Wingdings" panose="05000000000000000000" pitchFamily="2" charset="2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0996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302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 smtClean="0"/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7661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8037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117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1572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1443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5532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908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0E2A-4A39-428C-915C-9FE7A8952C2C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84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5206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1413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115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i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928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836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3390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v-SE" sz="260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711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876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2716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8C42E-A4C9-4F5D-AF45-B17D9D9253E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591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148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080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2541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5640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426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778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59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856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992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431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662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150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032A-5B46-42A2-A3CE-5AA13F24B80C}" type="datetimeFigureOut">
              <a:rPr lang="sv-SE" smtClean="0"/>
              <a:t>2023-01-27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3008-CC72-48C3-B292-2C97BDA33D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36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ndy.appleyard@bl.u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brigitte.kromp@univie.ac.at" TargetMode="External"/><Relationship Id="rId4" Type="http://schemas.openxmlformats.org/officeDocument/2006/relationships/hyperlink" Target="mailto:karin.bystrom@ub.uu.s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European</a:t>
            </a:r>
            <a:r>
              <a:rPr lang="sv-SE" dirty="0" smtClean="0"/>
              <a:t> </a:t>
            </a:r>
            <a:r>
              <a:rPr lang="sv-SE" dirty="0" err="1" smtClean="0"/>
              <a:t>shared</a:t>
            </a:r>
            <a:r>
              <a:rPr lang="sv-SE" dirty="0" smtClean="0"/>
              <a:t> print </a:t>
            </a:r>
            <a:r>
              <a:rPr lang="sv-SE" dirty="0" err="1" smtClean="0"/>
              <a:t>initiatives</a:t>
            </a:r>
            <a:r>
              <a:rPr lang="sv-SE" dirty="0" smtClean="0"/>
              <a:t> and the </a:t>
            </a:r>
            <a:r>
              <a:rPr lang="sv-SE" dirty="0" err="1" smtClean="0"/>
              <a:t>Epico</a:t>
            </a:r>
            <a:r>
              <a:rPr lang="sv-SE" dirty="0" smtClean="0"/>
              <a:t> </a:t>
            </a:r>
            <a:r>
              <a:rPr lang="sv-SE" dirty="0" err="1" smtClean="0"/>
              <a:t>network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95874"/>
          </a:xfrm>
        </p:spPr>
        <p:txBody>
          <a:bodyPr>
            <a:normAutofit fontScale="92500" lnSpcReduction="10000"/>
          </a:bodyPr>
          <a:lstStyle/>
          <a:p>
            <a:r>
              <a:rPr lang="sv-SE" dirty="0" smtClean="0"/>
              <a:t>Andy Appleyard, British </a:t>
            </a:r>
            <a:r>
              <a:rPr lang="sv-SE" dirty="0" err="1" smtClean="0"/>
              <a:t>Library</a:t>
            </a:r>
            <a:endParaRPr lang="sv-SE" dirty="0" smtClean="0"/>
          </a:p>
          <a:p>
            <a:r>
              <a:rPr lang="sv-SE" dirty="0" smtClean="0"/>
              <a:t>Karin Byström, Uppsala University Library</a:t>
            </a:r>
          </a:p>
          <a:p>
            <a:r>
              <a:rPr lang="sv-SE" dirty="0" smtClean="0"/>
              <a:t>Brigitte </a:t>
            </a:r>
            <a:r>
              <a:rPr lang="sv-SE" dirty="0" err="1" smtClean="0"/>
              <a:t>Krompf</a:t>
            </a:r>
            <a:r>
              <a:rPr lang="sv-SE" dirty="0" smtClean="0"/>
              <a:t>, Vienna University Library</a:t>
            </a:r>
          </a:p>
          <a:p>
            <a:endParaRPr lang="sv-SE" dirty="0"/>
          </a:p>
          <a:p>
            <a:r>
              <a:rPr lang="sv-SE" dirty="0" smtClean="0"/>
              <a:t>PAN </a:t>
            </a:r>
            <a:r>
              <a:rPr lang="sv-SE" dirty="0" err="1" smtClean="0"/>
              <a:t>Midwinter</a:t>
            </a:r>
            <a:r>
              <a:rPr lang="sv-SE" dirty="0" smtClean="0"/>
              <a:t>, </a:t>
            </a:r>
            <a:r>
              <a:rPr lang="sv-SE" dirty="0" err="1" smtClean="0"/>
              <a:t>January</a:t>
            </a:r>
            <a:r>
              <a:rPr lang="sv-SE" dirty="0" smtClean="0"/>
              <a:t> 2023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688" y="4593024"/>
            <a:ext cx="31813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Shared Archiving Austria – The Beginnings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ea typeface="Gulim" panose="020B0600000101010101" pitchFamily="34" charset="-127"/>
                <a:cs typeface="Cordia New" panose="020B0304020202020204" pitchFamily="34" charset="-34"/>
              </a:rPr>
              <a:t>Prime motivator: to save </a:t>
            </a:r>
            <a:r>
              <a:rPr lang="sv-SE" dirty="0">
                <a:ea typeface="Gulim" panose="020B0600000101010101" pitchFamily="34" charset="-127"/>
                <a:cs typeface="Cordia New" panose="020B0304020202020204" pitchFamily="34" charset="-34"/>
              </a:rPr>
              <a:t>space and </a:t>
            </a:r>
            <a:r>
              <a:rPr lang="sv-SE" dirty="0" smtClean="0">
                <a:ea typeface="Gulim" panose="020B0600000101010101" pitchFamily="34" charset="-127"/>
                <a:cs typeface="Cordia New" panose="020B0304020202020204" pitchFamily="34" charset="-34"/>
              </a:rPr>
              <a:t>thus money</a:t>
            </a:r>
          </a:p>
          <a:p>
            <a:r>
              <a:rPr lang="sv-SE" dirty="0">
                <a:ea typeface="Gulim" panose="020B0600000101010101" pitchFamily="34" charset="-127"/>
                <a:cs typeface="Cordia New" panose="020B0304020202020204" pitchFamily="34" charset="-34"/>
              </a:rPr>
              <a:t>2011: </a:t>
            </a:r>
            <a:r>
              <a:rPr lang="sv-SE" dirty="0" smtClean="0">
                <a:ea typeface="Gulim" panose="020B0600000101010101" pitchFamily="34" charset="-127"/>
                <a:cs typeface="Cordia New" panose="020B0304020202020204" pitchFamily="34" charset="-34"/>
              </a:rPr>
              <a:t>the Forum </a:t>
            </a:r>
            <a:r>
              <a:rPr lang="sv-SE" dirty="0">
                <a:ea typeface="Gulim" panose="020B0600000101010101" pitchFamily="34" charset="-127"/>
                <a:cs typeface="Cordia New" panose="020B0304020202020204" pitchFamily="34" charset="-34"/>
              </a:rPr>
              <a:t>of </a:t>
            </a:r>
            <a:r>
              <a:rPr lang="sv-SE" dirty="0" smtClean="0">
                <a:ea typeface="Gulim" panose="020B0600000101010101" pitchFamily="34" charset="-127"/>
                <a:cs typeface="Cordia New" panose="020B0304020202020204" pitchFamily="34" charset="-34"/>
              </a:rPr>
              <a:t>the Austrian </a:t>
            </a:r>
            <a:r>
              <a:rPr lang="sv-SE" dirty="0">
                <a:ea typeface="Gulim" panose="020B0600000101010101" pitchFamily="34" charset="-127"/>
                <a:cs typeface="Cordia New" panose="020B0304020202020204" pitchFamily="34" charset="-34"/>
              </a:rPr>
              <a:t>University </a:t>
            </a:r>
            <a:r>
              <a:rPr lang="sv-SE" dirty="0" smtClean="0">
                <a:ea typeface="Gulim" panose="020B0600000101010101" pitchFamily="34" charset="-127"/>
                <a:cs typeface="Cordia New" panose="020B0304020202020204" pitchFamily="34" charset="-34"/>
              </a:rPr>
              <a:t>Libraries (ubifo) </a:t>
            </a:r>
            <a:r>
              <a:rPr lang="sv-SE" dirty="0">
                <a:ea typeface="Gulim" panose="020B0600000101010101" pitchFamily="34" charset="-127"/>
                <a:cs typeface="Cordia New" panose="020B0304020202020204" pitchFamily="34" charset="-34"/>
              </a:rPr>
              <a:t>decides to initiate joint and countrywide archiving services</a:t>
            </a:r>
          </a:p>
          <a:p>
            <a:pPr marL="171450" indent="-171450"/>
            <a:r>
              <a:rPr lang="en-GB" dirty="0"/>
              <a:t>No central funding </a:t>
            </a:r>
            <a:r>
              <a:rPr lang="en-GB" dirty="0" smtClean="0"/>
              <a:t>for </a:t>
            </a:r>
            <a:r>
              <a:rPr lang="en-GB" dirty="0"/>
              <a:t>storage </a:t>
            </a:r>
            <a:r>
              <a:rPr lang="en-GB" dirty="0" smtClean="0"/>
              <a:t>buildings or</a:t>
            </a:r>
            <a:r>
              <a:rPr lang="de-AT" dirty="0" smtClean="0"/>
              <a:t> </a:t>
            </a:r>
            <a:r>
              <a:rPr lang="en-GB" dirty="0"/>
              <a:t>h</a:t>
            </a:r>
            <a:r>
              <a:rPr lang="en-GB" dirty="0" smtClean="0"/>
              <a:t>uman resources</a:t>
            </a:r>
            <a:endParaRPr lang="sv-S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263" y="4524075"/>
            <a:ext cx="3468905" cy="19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Shared Archiving Austria - Characteristics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-171450"/>
            <a:r>
              <a:rPr lang="en-GB" dirty="0" smtClean="0"/>
              <a:t>Academic </a:t>
            </a:r>
            <a:r>
              <a:rPr lang="en-GB" dirty="0"/>
              <a:t>journals </a:t>
            </a:r>
            <a:r>
              <a:rPr lang="en-GB" dirty="0" smtClean="0"/>
              <a:t>available electronically will </a:t>
            </a:r>
            <a:r>
              <a:rPr lang="en-GB" dirty="0"/>
              <a:t>only be archived once</a:t>
            </a:r>
            <a:endParaRPr lang="de-AT" dirty="0"/>
          </a:p>
          <a:p>
            <a:pPr marL="171450" indent="-171450"/>
            <a:r>
              <a:rPr lang="en-GB" dirty="0" smtClean="0"/>
              <a:t>Print duplicates </a:t>
            </a:r>
            <a:r>
              <a:rPr lang="en-GB" dirty="0"/>
              <a:t>may be </a:t>
            </a:r>
            <a:r>
              <a:rPr lang="en-GB" dirty="0" smtClean="0"/>
              <a:t>weeded</a:t>
            </a:r>
            <a:endParaRPr lang="de-AT" dirty="0" smtClean="0"/>
          </a:p>
          <a:p>
            <a:pPr marL="171450" indent="-171450"/>
            <a:r>
              <a:rPr lang="en-GB" dirty="0" smtClean="0"/>
              <a:t>Most </a:t>
            </a:r>
            <a:r>
              <a:rPr lang="en-GB" dirty="0"/>
              <a:t>complete </a:t>
            </a:r>
            <a:r>
              <a:rPr lang="en-GB" dirty="0" smtClean="0"/>
              <a:t>print run assigned </a:t>
            </a:r>
            <a:r>
              <a:rPr lang="en-GB" dirty="0"/>
              <a:t>to </a:t>
            </a:r>
            <a:r>
              <a:rPr lang="en-GB" dirty="0" smtClean="0"/>
              <a:t>one of the member libraries, responsible for:</a:t>
            </a:r>
          </a:p>
          <a:p>
            <a:pPr lvl="1">
              <a:spcBef>
                <a:spcPts val="432"/>
              </a:spcBef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prstClr val="black"/>
                </a:solidFill>
              </a:rPr>
              <a:t>the permanent archival </a:t>
            </a:r>
            <a:r>
              <a:rPr lang="en-US" dirty="0">
                <a:solidFill>
                  <a:prstClr val="black"/>
                </a:solidFill>
              </a:rPr>
              <a:t>and proper </a:t>
            </a:r>
            <a:r>
              <a:rPr lang="en-US" dirty="0" smtClean="0">
                <a:solidFill>
                  <a:prstClr val="black"/>
                </a:solidFill>
              </a:rPr>
              <a:t>storage of the print run</a:t>
            </a:r>
            <a:endParaRPr lang="de-DE" dirty="0">
              <a:solidFill>
                <a:prstClr val="black"/>
              </a:solidFill>
            </a:endParaRPr>
          </a:p>
          <a:p>
            <a:pPr lvl="1">
              <a:spcBef>
                <a:spcPts val="432"/>
              </a:spcBef>
              <a:buFont typeface="Wingdings" pitchFamily="2" charset="2"/>
              <a:buChar char="Ø"/>
              <a:defRPr/>
            </a:pPr>
            <a:r>
              <a:rPr lang="en-US" dirty="0" smtClean="0"/>
              <a:t>the complete </a:t>
            </a:r>
            <a:r>
              <a:rPr lang="en-US" dirty="0"/>
              <a:t>and regularly updated documentation in a central catalogue</a:t>
            </a:r>
            <a:endParaRPr lang="de-DE" dirty="0"/>
          </a:p>
          <a:p>
            <a:pPr lvl="1">
              <a:spcBef>
                <a:spcPts val="432"/>
              </a:spcBef>
              <a:buFont typeface="Wingdings" pitchFamily="2" charset="2"/>
              <a:buChar char="Ø"/>
              <a:defRPr/>
            </a:pPr>
            <a:r>
              <a:rPr lang="en-US" dirty="0"/>
              <a:t>delivering articles to participating libraries upon request</a:t>
            </a:r>
            <a:endParaRPr lang="de-DE" dirty="0"/>
          </a:p>
          <a:p>
            <a:pPr lvl="1">
              <a:spcBef>
                <a:spcPts val="432"/>
              </a:spcBef>
              <a:buFont typeface="Wingdings" pitchFamily="2" charset="2"/>
              <a:buChar char="Ø"/>
              <a:defRPr/>
            </a:pPr>
            <a:r>
              <a:rPr lang="en-US" dirty="0" smtClean="0"/>
              <a:t>informing </a:t>
            </a:r>
            <a:r>
              <a:rPr lang="en-US" dirty="0"/>
              <a:t>partners </a:t>
            </a:r>
            <a:r>
              <a:rPr lang="en-US" dirty="0" smtClean="0"/>
              <a:t>if holdings are discarded</a:t>
            </a:r>
          </a:p>
          <a:p>
            <a:pPr marL="457200" lvl="1" indent="0">
              <a:spcBef>
                <a:spcPts val="432"/>
              </a:spcBef>
              <a:buNone/>
              <a:defRPr/>
            </a:pPr>
            <a:endParaRPr lang="de-DE" dirty="0"/>
          </a:p>
          <a:p>
            <a:pPr marL="457200" lvl="1" indent="0">
              <a:spcBef>
                <a:spcPts val="432"/>
              </a:spcBef>
              <a:buNone/>
              <a:defRPr/>
            </a:pPr>
            <a:r>
              <a:rPr lang="en-US" dirty="0"/>
              <a:t>N</a:t>
            </a:r>
            <a:r>
              <a:rPr lang="en-US" dirty="0" smtClean="0"/>
              <a:t>o liability </a:t>
            </a:r>
            <a:r>
              <a:rPr lang="en-US" dirty="0"/>
              <a:t>in the event of force majeure</a:t>
            </a:r>
            <a:endParaRPr lang="de-DE" dirty="0"/>
          </a:p>
          <a:p>
            <a:endParaRPr lang="sv-SE" dirty="0"/>
          </a:p>
          <a:p>
            <a:pPr marL="171450" indent="-171450"/>
            <a:endParaRPr lang="de-AT" dirty="0"/>
          </a:p>
          <a:p>
            <a:endParaRPr lang="sv-S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581" y="5670786"/>
            <a:ext cx="1644957" cy="924707"/>
          </a:xfrm>
          <a:prstGeom prst="rect">
            <a:avLst/>
          </a:prstGeom>
          <a:ln>
            <a:noFill/>
          </a:ln>
        </p:spPr>
      </p:pic>
      <p:pic>
        <p:nvPicPr>
          <p:cNvPr id="5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649" y="5239658"/>
            <a:ext cx="2581938" cy="14514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2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Shared Archiving Austria – Legal Framework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GB" dirty="0" smtClean="0"/>
              <a:t>Framework Agreement </a:t>
            </a:r>
            <a:r>
              <a:rPr lang="en-GB" dirty="0"/>
              <a:t>signed by all rectorates (22</a:t>
            </a:r>
            <a:r>
              <a:rPr lang="en-GB" dirty="0" smtClean="0"/>
              <a:t>), defining: </a:t>
            </a:r>
          </a:p>
          <a:p>
            <a:pPr marL="628650" lvl="1" indent="-171450">
              <a:defRPr/>
            </a:pPr>
            <a:r>
              <a:rPr lang="en-GB" dirty="0" smtClean="0"/>
              <a:t>shared goals and commitments</a:t>
            </a:r>
          </a:p>
          <a:p>
            <a:pPr marL="628650" lvl="1" indent="-171450">
              <a:defRPr/>
            </a:pPr>
            <a:r>
              <a:rPr lang="en-US" dirty="0" smtClean="0"/>
              <a:t>the </a:t>
            </a:r>
            <a:r>
              <a:rPr lang="en-US" dirty="0"/>
              <a:t>duties of the archiving </a:t>
            </a:r>
            <a:r>
              <a:rPr lang="en-US" dirty="0" smtClean="0"/>
              <a:t>library</a:t>
            </a:r>
          </a:p>
          <a:p>
            <a:pPr marL="628650" lvl="1" indent="-171450">
              <a:defRPr/>
            </a:pPr>
            <a:r>
              <a:rPr lang="en-US" dirty="0" smtClean="0"/>
              <a:t>the university management’s consent to both handing over holdings to other institutions (acting as supplying library) and to receiving holdings from others </a:t>
            </a:r>
            <a:r>
              <a:rPr lang="en-US" dirty="0"/>
              <a:t>(</a:t>
            </a:r>
            <a:r>
              <a:rPr lang="en-US" dirty="0" smtClean="0"/>
              <a:t>as archiving library)</a:t>
            </a:r>
          </a:p>
          <a:p>
            <a:pPr marL="0" indent="0">
              <a:buNone/>
            </a:pPr>
            <a:r>
              <a:rPr lang="en-GB" dirty="0" smtClean="0"/>
              <a:t>Addenda to the Framework agreement are signed by the subset of libraries participating in the archival of a given product (collections, individual publishers, etc.), to document: </a:t>
            </a:r>
          </a:p>
          <a:p>
            <a:pPr lvl="1"/>
            <a:r>
              <a:rPr lang="en-GB" dirty="0" smtClean="0"/>
              <a:t>holdings</a:t>
            </a:r>
          </a:p>
          <a:p>
            <a:pPr lvl="1"/>
            <a:r>
              <a:rPr lang="en-GB" dirty="0" smtClean="0"/>
              <a:t>archiving libraries</a:t>
            </a:r>
          </a:p>
          <a:p>
            <a:pPr lvl="1"/>
            <a:r>
              <a:rPr lang="en-GB" dirty="0" smtClean="0"/>
              <a:t>supplying libraries </a:t>
            </a:r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649" y="5239658"/>
            <a:ext cx="2581938" cy="14514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1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Shared Archiving Austria - Facilitators </a:t>
            </a:r>
            <a:endParaRPr lang="sv-S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074ACE-76F3-E595-6991-4FC4991D6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162302"/>
            <a:ext cx="1640113" cy="1328491"/>
          </a:xfrm>
          <a:prstGeom prst="rect">
            <a:avLst/>
          </a:prstGeo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B249AA3-A317-7D9E-F518-E9B7C30E3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91650" y="2162302"/>
            <a:ext cx="1038846" cy="10388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D0A438-77DB-4B88-F996-CDAEAC504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902" y="2162302"/>
            <a:ext cx="2438482" cy="105713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998246" y="3713349"/>
            <a:ext cx="3734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maintenance of union </a:t>
            </a:r>
            <a:r>
              <a:rPr lang="en-GB" sz="2400" dirty="0" smtClean="0"/>
              <a:t>catalogue, </a:t>
            </a:r>
            <a:r>
              <a:rPr lang="en-GB" sz="2400" dirty="0"/>
              <a:t>metadata expertise and interface management</a:t>
            </a:r>
            <a:r>
              <a:rPr lang="de-AT" sz="2400" dirty="0"/>
              <a:t> </a:t>
            </a:r>
            <a:endParaRPr lang="de-DE" sz="2400" dirty="0"/>
          </a:p>
        </p:txBody>
      </p:sp>
      <p:sp>
        <p:nvSpPr>
          <p:cNvPr id="9" name="Rechteck 8"/>
          <p:cNvSpPr/>
          <p:nvPr/>
        </p:nvSpPr>
        <p:spPr>
          <a:xfrm>
            <a:off x="4258198" y="3759516"/>
            <a:ext cx="34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joint acquisition via consortia as foundation of similar access rights</a:t>
            </a:r>
            <a:r>
              <a:rPr lang="de-AT" sz="2400" dirty="0"/>
              <a:t> </a:t>
            </a:r>
            <a:endParaRPr lang="de-DE" sz="2400" dirty="0"/>
          </a:p>
        </p:txBody>
      </p:sp>
      <p:sp>
        <p:nvSpPr>
          <p:cNvPr id="10" name="Rechteck 9"/>
          <p:cNvSpPr/>
          <p:nvPr/>
        </p:nvSpPr>
        <p:spPr>
          <a:xfrm>
            <a:off x="838198" y="3713349"/>
            <a:ext cx="34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/>
              <a:t>initiators and political responsibility</a:t>
            </a:r>
            <a:r>
              <a:rPr lang="de-AT" sz="2400" dirty="0" smtClean="0"/>
              <a:t> 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9190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sv-SE" dirty="0" smtClean="0"/>
              <a:t>Shared Archiving Austria – pros and cons </a:t>
            </a:r>
            <a:endParaRPr lang="sv-SE" dirty="0"/>
          </a:p>
        </p:txBody>
      </p:sp>
      <p:grpSp>
        <p:nvGrpSpPr>
          <p:cNvPr id="59" name="Gruppieren 58"/>
          <p:cNvGrpSpPr/>
          <p:nvPr/>
        </p:nvGrpSpPr>
        <p:grpSpPr>
          <a:xfrm>
            <a:off x="3427861" y="2102415"/>
            <a:ext cx="6471582" cy="3888520"/>
            <a:chOff x="5008121" y="2327515"/>
            <a:chExt cx="6471582" cy="3888520"/>
          </a:xfrm>
        </p:grpSpPr>
        <p:grpSp>
          <p:nvGrpSpPr>
            <p:cNvPr id="25" name="Gruppieren 24"/>
            <p:cNvGrpSpPr/>
            <p:nvPr/>
          </p:nvGrpSpPr>
          <p:grpSpPr>
            <a:xfrm rot="20386888">
              <a:off x="5685494" y="2852110"/>
              <a:ext cx="4839629" cy="267632"/>
              <a:chOff x="3256157" y="2207939"/>
              <a:chExt cx="4839629" cy="267632"/>
            </a:xfrm>
          </p:grpSpPr>
          <p:sp>
            <p:nvSpPr>
              <p:cNvPr id="15" name="Rechteck 14"/>
              <p:cNvSpPr/>
              <p:nvPr/>
            </p:nvSpPr>
            <p:spPr>
              <a:xfrm>
                <a:off x="3256157" y="2207942"/>
                <a:ext cx="4839629" cy="14496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3256157" y="2207940"/>
                <a:ext cx="144965" cy="2676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7950821" y="2207939"/>
                <a:ext cx="144965" cy="2676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" name="Rechteck 13"/>
            <p:cNvSpPr/>
            <p:nvPr/>
          </p:nvSpPr>
          <p:spPr>
            <a:xfrm>
              <a:off x="8010524" y="2986086"/>
              <a:ext cx="206297" cy="3006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/>
            <p:cNvSpPr/>
            <p:nvPr/>
          </p:nvSpPr>
          <p:spPr>
            <a:xfrm>
              <a:off x="7754047" y="2579066"/>
              <a:ext cx="702527" cy="70252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18"/>
            <p:cNvSpPr/>
            <p:nvPr/>
          </p:nvSpPr>
          <p:spPr>
            <a:xfrm>
              <a:off x="7993797" y="2818816"/>
              <a:ext cx="223025" cy="2230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cken des Rechtecks auf der gleichen Seite schneiden 22"/>
            <p:cNvSpPr/>
            <p:nvPr/>
          </p:nvSpPr>
          <p:spPr>
            <a:xfrm>
              <a:off x="7567728" y="5993011"/>
              <a:ext cx="1091888" cy="223024"/>
            </a:xfrm>
            <a:prstGeom prst="snip2Same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6" name="Gruppieren 35"/>
            <p:cNvGrpSpPr/>
            <p:nvPr/>
          </p:nvGrpSpPr>
          <p:grpSpPr>
            <a:xfrm>
              <a:off x="5008121" y="3943070"/>
              <a:ext cx="1903045" cy="2201479"/>
              <a:chOff x="2577462" y="3208720"/>
              <a:chExt cx="1678258" cy="1884596"/>
            </a:xfrm>
          </p:grpSpPr>
          <p:grpSp>
            <p:nvGrpSpPr>
              <p:cNvPr id="32" name="Gruppieren 31"/>
              <p:cNvGrpSpPr/>
              <p:nvPr/>
            </p:nvGrpSpPr>
            <p:grpSpPr>
              <a:xfrm>
                <a:off x="2577462" y="3208720"/>
                <a:ext cx="1678258" cy="1636444"/>
                <a:chOff x="2539362" y="3260724"/>
                <a:chExt cx="1678258" cy="1636444"/>
              </a:xfrm>
            </p:grpSpPr>
            <p:sp>
              <p:nvSpPr>
                <p:cNvPr id="24" name="Gleichschenkliges Dreieck 23"/>
                <p:cNvSpPr/>
                <p:nvPr/>
              </p:nvSpPr>
              <p:spPr>
                <a:xfrm>
                  <a:off x="2539362" y="3480865"/>
                  <a:ext cx="1678258" cy="1416303"/>
                </a:xfrm>
                <a:prstGeom prst="triangl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" name="Rechteck 29"/>
                <p:cNvSpPr/>
                <p:nvPr/>
              </p:nvSpPr>
              <p:spPr>
                <a:xfrm>
                  <a:off x="3351992" y="3260724"/>
                  <a:ext cx="52998" cy="15459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" name="Ellipse 30"/>
                <p:cNvSpPr/>
                <p:nvPr/>
              </p:nvSpPr>
              <p:spPr>
                <a:xfrm>
                  <a:off x="3288758" y="3391132"/>
                  <a:ext cx="179466" cy="179466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4" name="Freeform: Shape 26">
                <a:extLst>
                  <a:ext uri="{FF2B5EF4-FFF2-40B4-BE49-F238E27FC236}">
                    <a16:creationId xmlns:a16="http://schemas.microsoft.com/office/drawing/2014/main" id="{D2FBC514-4331-40EE-8360-658D591D05A3}"/>
                  </a:ext>
                </a:extLst>
              </p:cNvPr>
              <p:cNvSpPr/>
              <p:nvPr/>
            </p:nvSpPr>
            <p:spPr>
              <a:xfrm>
                <a:off x="2577462" y="4850794"/>
                <a:ext cx="1665849" cy="196803"/>
              </a:xfrm>
              <a:custGeom>
                <a:avLst/>
                <a:gdLst>
                  <a:gd name="connsiteX0" fmla="*/ 0 w 508349"/>
                  <a:gd name="connsiteY0" fmla="*/ 0 h 49339"/>
                  <a:gd name="connsiteX1" fmla="*/ 254127 w 508349"/>
                  <a:gd name="connsiteY1" fmla="*/ 49339 h 49339"/>
                  <a:gd name="connsiteX2" fmla="*/ 508349 w 508349"/>
                  <a:gd name="connsiteY2" fmla="*/ 0 h 4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8349" h="49339">
                    <a:moveTo>
                      <a:pt x="0" y="0"/>
                    </a:moveTo>
                    <a:cubicBezTo>
                      <a:pt x="26860" y="28575"/>
                      <a:pt x="130397" y="49339"/>
                      <a:pt x="254127" y="49339"/>
                    </a:cubicBezTo>
                    <a:cubicBezTo>
                      <a:pt x="377857" y="49339"/>
                      <a:pt x="481489" y="28289"/>
                      <a:pt x="5083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  <p:sp>
            <p:nvSpPr>
              <p:cNvPr id="35" name="Rechteck 34"/>
              <p:cNvSpPr/>
              <p:nvPr/>
            </p:nvSpPr>
            <p:spPr>
              <a:xfrm>
                <a:off x="3067050" y="5047597"/>
                <a:ext cx="695325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5" name="Gruppieren 44"/>
            <p:cNvGrpSpPr/>
            <p:nvPr/>
          </p:nvGrpSpPr>
          <p:grpSpPr>
            <a:xfrm>
              <a:off x="9422808" y="2327515"/>
              <a:ext cx="1908587" cy="2201479"/>
              <a:chOff x="2572575" y="3208720"/>
              <a:chExt cx="1683145" cy="1884596"/>
            </a:xfrm>
          </p:grpSpPr>
          <p:grpSp>
            <p:nvGrpSpPr>
              <p:cNvPr id="46" name="Gruppieren 45"/>
              <p:cNvGrpSpPr/>
              <p:nvPr/>
            </p:nvGrpSpPr>
            <p:grpSpPr>
              <a:xfrm>
                <a:off x="2577462" y="3208720"/>
                <a:ext cx="1678258" cy="1636444"/>
                <a:chOff x="2539362" y="3260724"/>
                <a:chExt cx="1678258" cy="1636444"/>
              </a:xfrm>
            </p:grpSpPr>
            <p:sp>
              <p:nvSpPr>
                <p:cNvPr id="49" name="Gleichschenkliges Dreieck 48"/>
                <p:cNvSpPr/>
                <p:nvPr/>
              </p:nvSpPr>
              <p:spPr>
                <a:xfrm>
                  <a:off x="2539362" y="3480865"/>
                  <a:ext cx="1678258" cy="1416303"/>
                </a:xfrm>
                <a:prstGeom prst="triangl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0" name="Rechteck 49"/>
                <p:cNvSpPr/>
                <p:nvPr/>
              </p:nvSpPr>
              <p:spPr>
                <a:xfrm>
                  <a:off x="3351992" y="3260724"/>
                  <a:ext cx="52998" cy="15459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1" name="Ellipse 50"/>
                <p:cNvSpPr/>
                <p:nvPr/>
              </p:nvSpPr>
              <p:spPr>
                <a:xfrm>
                  <a:off x="3288758" y="3391132"/>
                  <a:ext cx="179466" cy="179466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7" name="Freeform: Shape 26">
                <a:extLst>
                  <a:ext uri="{FF2B5EF4-FFF2-40B4-BE49-F238E27FC236}">
                    <a16:creationId xmlns:a16="http://schemas.microsoft.com/office/drawing/2014/main" id="{D2FBC514-4331-40EE-8360-658D591D05A3}"/>
                  </a:ext>
                </a:extLst>
              </p:cNvPr>
              <p:cNvSpPr/>
              <p:nvPr/>
            </p:nvSpPr>
            <p:spPr>
              <a:xfrm>
                <a:off x="2572575" y="4846352"/>
                <a:ext cx="1665849" cy="196803"/>
              </a:xfrm>
              <a:custGeom>
                <a:avLst/>
                <a:gdLst>
                  <a:gd name="connsiteX0" fmla="*/ 0 w 508349"/>
                  <a:gd name="connsiteY0" fmla="*/ 0 h 49339"/>
                  <a:gd name="connsiteX1" fmla="*/ 254127 w 508349"/>
                  <a:gd name="connsiteY1" fmla="*/ 49339 h 49339"/>
                  <a:gd name="connsiteX2" fmla="*/ 508349 w 508349"/>
                  <a:gd name="connsiteY2" fmla="*/ 0 h 4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8349" h="49339">
                    <a:moveTo>
                      <a:pt x="0" y="0"/>
                    </a:moveTo>
                    <a:cubicBezTo>
                      <a:pt x="26860" y="28575"/>
                      <a:pt x="130397" y="49339"/>
                      <a:pt x="254127" y="49339"/>
                    </a:cubicBezTo>
                    <a:cubicBezTo>
                      <a:pt x="377857" y="49339"/>
                      <a:pt x="481489" y="28289"/>
                      <a:pt x="5083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3067050" y="5047597"/>
                <a:ext cx="695325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2" name="Rechteck 51"/>
            <p:cNvSpPr/>
            <p:nvPr/>
          </p:nvSpPr>
          <p:spPr>
            <a:xfrm>
              <a:off x="9275778" y="3530887"/>
              <a:ext cx="2203925" cy="6801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kern="0" dirty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  <a:cs typeface="Arial"/>
                </a:rPr>
                <a:t>D</a:t>
              </a:r>
              <a:r>
                <a:rPr lang="en-GB" sz="1700" kern="0" dirty="0" smtClean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  <a:cs typeface="Arial"/>
                </a:rPr>
                <a:t>ependence </a:t>
              </a:r>
            </a:p>
            <a:p>
              <a:pPr algn="ctr"/>
              <a:r>
                <a:rPr lang="en-GB" sz="1700" kern="0" dirty="0" smtClean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  <a:cs typeface="Arial"/>
                </a:rPr>
                <a:t>on </a:t>
              </a:r>
              <a:r>
                <a:rPr lang="en-GB" sz="1700" kern="0" dirty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  <a:cs typeface="Arial"/>
                </a:rPr>
                <a:t>voluntary </a:t>
              </a:r>
              <a:r>
                <a:rPr lang="en-GB" sz="1700" kern="0" dirty="0" smtClean="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  <a:cs typeface="Arial"/>
                </a:rPr>
                <a:t>engagement</a:t>
              </a:r>
              <a:endParaRPr lang="de-DE" sz="1700" dirty="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5108776" y="4655318"/>
              <a:ext cx="1641638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 smtClean="0">
                  <a:solidFill>
                    <a:srgbClr val="002060"/>
                  </a:solidFill>
                  <a:latin typeface="Tw Cen MT" panose="020B0602020104020603" pitchFamily="34" charset="0"/>
                </a:rPr>
                <a:t>Quality </a:t>
              </a:r>
            </a:p>
            <a:p>
              <a:pPr algn="ctr"/>
              <a:r>
                <a:rPr lang="de-AT" dirty="0" err="1" smtClean="0">
                  <a:solidFill>
                    <a:srgbClr val="002060"/>
                  </a:solidFill>
                  <a:latin typeface="Tw Cen MT" panose="020B0602020104020603" pitchFamily="34" charset="0"/>
                </a:rPr>
                <a:t>metadata</a:t>
              </a:r>
              <a:endParaRPr lang="de-DE" dirty="0">
                <a:solidFill>
                  <a:srgbClr val="00206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6" name="Grafik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986" y="5270933"/>
              <a:ext cx="625354" cy="715037"/>
            </a:xfrm>
            <a:prstGeom prst="rect">
              <a:avLst/>
            </a:prstGeom>
          </p:spPr>
        </p:pic>
        <p:pic>
          <p:nvPicPr>
            <p:cNvPr id="57" name="Grafik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628" y="5293810"/>
              <a:ext cx="625354" cy="715037"/>
            </a:xfrm>
            <a:prstGeom prst="rect">
              <a:avLst/>
            </a:prstGeom>
          </p:spPr>
        </p:pic>
      </p:grpSp>
      <p:sp>
        <p:nvSpPr>
          <p:cNvPr id="58" name="Rechteck 57"/>
          <p:cNvSpPr/>
          <p:nvPr/>
        </p:nvSpPr>
        <p:spPr>
          <a:xfrm>
            <a:off x="437858" y="1640750"/>
            <a:ext cx="5293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kern="0" dirty="0" smtClean="0">
                <a:solidFill>
                  <a:srgbClr val="000000"/>
                </a:solidFill>
                <a:cs typeface="Arial"/>
              </a:rPr>
              <a:t>Savings example: </a:t>
            </a:r>
            <a:r>
              <a:rPr lang="en-US" sz="2000" kern="0" dirty="0" smtClean="0">
                <a:solidFill>
                  <a:srgbClr val="000000"/>
                </a:solidFill>
                <a:cs typeface="Arial"/>
              </a:rPr>
              <a:t>Pilot Project: ACS publications</a:t>
            </a:r>
            <a:endParaRPr lang="en-US" sz="2000" kern="0" dirty="0">
              <a:solidFill>
                <a:srgbClr val="000000"/>
              </a:solidFill>
              <a:cs typeface="Arial"/>
            </a:endParaRPr>
          </a:p>
          <a:p>
            <a:pPr lvl="0"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860</a:t>
            </a:r>
            <a:r>
              <a:rPr lang="en-US" sz="2000" dirty="0">
                <a:solidFill>
                  <a:srgbClr val="000000"/>
                </a:solidFill>
              </a:rPr>
              <a:t> running </a:t>
            </a:r>
            <a:r>
              <a:rPr lang="en-US" sz="2000" dirty="0" smtClean="0">
                <a:solidFill>
                  <a:srgbClr val="000000"/>
                </a:solidFill>
              </a:rPr>
              <a:t>meters saved = 116</a:t>
            </a:r>
            <a:r>
              <a:rPr lang="en-US" sz="2000" dirty="0">
                <a:solidFill>
                  <a:srgbClr val="000000"/>
                </a:solidFill>
              </a:rPr>
              <a:t> m</a:t>
            </a:r>
            <a:r>
              <a:rPr lang="en-US" sz="2000" baseline="30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 floor </a:t>
            </a:r>
            <a:r>
              <a:rPr lang="en-US" sz="2000" dirty="0" smtClean="0">
                <a:solidFill>
                  <a:srgbClr val="000000"/>
                </a:solidFill>
              </a:rPr>
              <a:t>space</a:t>
            </a:r>
            <a:endParaRPr lang="en-US" sz="2000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Monthly rent = 13.91</a:t>
            </a:r>
            <a:r>
              <a:rPr lang="en-US" sz="2000" dirty="0">
                <a:solidFill>
                  <a:srgbClr val="000000"/>
                </a:solidFill>
              </a:rPr>
              <a:t> €/</a:t>
            </a:r>
            <a:r>
              <a:rPr lang="en-US" sz="2000" dirty="0" smtClean="0">
                <a:solidFill>
                  <a:srgbClr val="000000"/>
                </a:solidFill>
              </a:rPr>
              <a:t>m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		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437857" y="2582577"/>
            <a:ext cx="510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Annual savings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= 116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x 13.91 x 12 = </a:t>
            </a:r>
            <a:r>
              <a:rPr lang="en-US" sz="2000" b="1" u="sng" dirty="0" smtClean="0">
                <a:solidFill>
                  <a:srgbClr val="000000"/>
                </a:solidFill>
                <a:cs typeface="Arial" charset="0"/>
              </a:rPr>
              <a:t>€ 19,363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!  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320260" y="3803257"/>
            <a:ext cx="31457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b="1" kern="0" dirty="0" smtClean="0">
                <a:solidFill>
                  <a:srgbClr val="000000"/>
                </a:solidFill>
                <a:cs typeface="Arial"/>
              </a:rPr>
              <a:t>Quality Metadata: </a:t>
            </a:r>
            <a:r>
              <a:rPr lang="en-GB" sz="2000" kern="0" dirty="0">
                <a:solidFill>
                  <a:srgbClr val="000000"/>
                </a:solidFill>
                <a:cs typeface="Arial"/>
              </a:rPr>
              <a:t>m</a:t>
            </a:r>
            <a:r>
              <a:rPr lang="en-GB" sz="2000" kern="0" dirty="0" smtClean="0">
                <a:solidFill>
                  <a:srgbClr val="000000"/>
                </a:solidFill>
                <a:cs typeface="Arial"/>
              </a:rPr>
              <a:t>assive improvements made to cataloguing records and discoverability: metadata checked and completed for </a:t>
            </a:r>
            <a:r>
              <a:rPr lang="en-US" sz="2000" kern="0" dirty="0" smtClean="0">
                <a:solidFill>
                  <a:srgbClr val="000000"/>
                </a:solidFill>
                <a:cs typeface="Arial"/>
              </a:rPr>
              <a:t>all </a:t>
            </a:r>
            <a:r>
              <a:rPr lang="en-US" sz="2000" kern="0" dirty="0">
                <a:solidFill>
                  <a:srgbClr val="000000"/>
                </a:solidFill>
                <a:cs typeface="Arial"/>
              </a:rPr>
              <a:t>archived </a:t>
            </a:r>
            <a:r>
              <a:rPr lang="en-US" sz="2000" kern="0" dirty="0" smtClean="0">
                <a:solidFill>
                  <a:srgbClr val="000000"/>
                </a:solidFill>
                <a:cs typeface="Arial"/>
              </a:rPr>
              <a:t>journals</a:t>
            </a:r>
            <a:endParaRPr lang="de-DE" sz="2000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7600502" y="4641254"/>
            <a:ext cx="37532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b="1" kern="0" dirty="0" smtClean="0">
                <a:solidFill>
                  <a:srgbClr val="000000"/>
                </a:solidFill>
                <a:cs typeface="Arial"/>
              </a:rPr>
              <a:t>Interdependence:</a:t>
            </a:r>
            <a:r>
              <a:rPr lang="en-GB" sz="2000" kern="0" dirty="0" smtClean="0">
                <a:solidFill>
                  <a:srgbClr val="000000"/>
                </a:solidFill>
                <a:cs typeface="Arial"/>
              </a:rPr>
              <a:t> at the same time, progress </a:t>
            </a:r>
            <a:r>
              <a:rPr lang="en-GB" sz="2000" kern="0" dirty="0">
                <a:solidFill>
                  <a:srgbClr val="000000"/>
                </a:solidFill>
                <a:cs typeface="Arial"/>
              </a:rPr>
              <a:t>depends on voluntary engagement of involved partners</a:t>
            </a:r>
            <a:r>
              <a:rPr lang="en-GB" kern="0" dirty="0">
                <a:solidFill>
                  <a:srgbClr val="000000"/>
                </a:solidFill>
                <a:cs typeface="Arial"/>
              </a:rPr>
              <a:t>	</a:t>
            </a:r>
            <a:endParaRPr lang="sv-SE" kern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7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Swedish </a:t>
            </a:r>
            <a:r>
              <a:rPr lang="sv-SE" dirty="0" err="1" smtClean="0"/>
              <a:t>shared</a:t>
            </a:r>
            <a:r>
              <a:rPr lang="sv-SE" dirty="0" smtClean="0"/>
              <a:t> print </a:t>
            </a:r>
            <a:r>
              <a:rPr lang="sv-SE" dirty="0" err="1" smtClean="0"/>
              <a:t>initiative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/>
              <a:t>National </a:t>
            </a:r>
            <a:r>
              <a:rPr lang="sv-SE" dirty="0" err="1" smtClean="0"/>
              <a:t>collaboration</a:t>
            </a:r>
            <a:endParaRPr lang="sv-SE" dirty="0" smtClean="0"/>
          </a:p>
          <a:p>
            <a:pPr lvl="1"/>
            <a:r>
              <a:rPr lang="sv-SE" dirty="0" smtClean="0"/>
              <a:t>Research </a:t>
            </a:r>
            <a:r>
              <a:rPr lang="sv-SE" dirty="0" err="1" smtClean="0"/>
              <a:t>libraries</a:t>
            </a:r>
            <a:endParaRPr lang="sv-SE" dirty="0" smtClean="0"/>
          </a:p>
          <a:p>
            <a:pPr lvl="1"/>
            <a:r>
              <a:rPr lang="sv-SE" dirty="0" smtClean="0"/>
              <a:t>Special </a:t>
            </a:r>
            <a:r>
              <a:rPr lang="sv-SE" dirty="0" err="1" smtClean="0"/>
              <a:t>libraries</a:t>
            </a:r>
            <a:r>
              <a:rPr lang="sv-SE" dirty="0" smtClean="0"/>
              <a:t> </a:t>
            </a:r>
          </a:p>
          <a:p>
            <a:pPr lvl="1"/>
            <a:r>
              <a:rPr lang="sv-SE" dirty="0" smtClean="0"/>
              <a:t>The National </a:t>
            </a:r>
            <a:r>
              <a:rPr lang="sv-SE" dirty="0" err="1" smtClean="0"/>
              <a:t>Library</a:t>
            </a:r>
            <a:endParaRPr lang="sv-SE" dirty="0" smtClean="0"/>
          </a:p>
          <a:p>
            <a:pPr marL="0" indent="0">
              <a:buNone/>
            </a:pPr>
            <a:r>
              <a:rPr lang="sv-SE" dirty="0" err="1" smtClean="0"/>
              <a:t>Began</a:t>
            </a:r>
            <a:r>
              <a:rPr lang="sv-SE" dirty="0" smtClean="0"/>
              <a:t> in 2021</a:t>
            </a:r>
          </a:p>
          <a:p>
            <a:pPr marL="0" indent="0">
              <a:buNone/>
            </a:pPr>
            <a:r>
              <a:rPr lang="sv-SE" dirty="0" err="1" smtClean="0"/>
              <a:t>Steering</a:t>
            </a:r>
            <a:r>
              <a:rPr lang="sv-SE" dirty="0" smtClean="0"/>
              <a:t> </a:t>
            </a:r>
            <a:r>
              <a:rPr lang="sv-SE" dirty="0" err="1" smtClean="0"/>
              <a:t>committee</a:t>
            </a:r>
            <a:r>
              <a:rPr lang="sv-SE" dirty="0" smtClean="0"/>
              <a:t> and </a:t>
            </a:r>
            <a:r>
              <a:rPr lang="sv-SE" dirty="0" err="1" smtClean="0"/>
              <a:t>working</a:t>
            </a:r>
            <a:r>
              <a:rPr lang="sv-SE" dirty="0" smtClean="0"/>
              <a:t> </a:t>
            </a:r>
            <a:r>
              <a:rPr lang="sv-SE" dirty="0" err="1" smtClean="0"/>
              <a:t>group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>
              <a:buFont typeface="Wingdings" panose="05000000000000000000" pitchFamily="2" charset="2"/>
              <a:buChar char="à"/>
            </a:pPr>
            <a:endParaRPr lang="sv-SE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2" descr="Sweden Map - TravelsFinder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145" y="4329129"/>
            <a:ext cx="1792807" cy="23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1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Letter of </a:t>
            </a:r>
            <a:r>
              <a:rPr lang="sv-SE" dirty="0" err="1" smtClean="0"/>
              <a:t>intent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89209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With this letter of intent, libraries want to clarify their </a:t>
            </a:r>
            <a:r>
              <a:rPr lang="en-US" dirty="0">
                <a:solidFill>
                  <a:srgbClr val="C00000"/>
                </a:solidFill>
              </a:rPr>
              <a:t>shared responsibility </a:t>
            </a:r>
            <a:r>
              <a:rPr lang="en-US" dirty="0"/>
              <a:t>and the need for </a:t>
            </a:r>
            <a:r>
              <a:rPr lang="en-US" dirty="0">
                <a:solidFill>
                  <a:srgbClr val="C00000"/>
                </a:solidFill>
              </a:rPr>
              <a:t>national coordination</a:t>
            </a:r>
            <a:r>
              <a:rPr lang="en-US" dirty="0"/>
              <a:t> to ensure the </a:t>
            </a:r>
            <a:r>
              <a:rPr lang="en-US" dirty="0">
                <a:solidFill>
                  <a:srgbClr val="C00000"/>
                </a:solidFill>
              </a:rPr>
              <a:t>long-term </a:t>
            </a:r>
            <a:r>
              <a:rPr lang="en-US" dirty="0" smtClean="0">
                <a:solidFill>
                  <a:srgbClr val="C00000"/>
                </a:solidFill>
              </a:rPr>
              <a:t>access </a:t>
            </a:r>
            <a:r>
              <a:rPr lang="en-US" dirty="0" smtClean="0"/>
              <a:t>to print </a:t>
            </a:r>
            <a:r>
              <a:rPr lang="en-US" dirty="0"/>
              <a:t>material.”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for the </a:t>
            </a:r>
            <a:r>
              <a:rPr lang="en-US" dirty="0">
                <a:solidFill>
                  <a:srgbClr val="C00000"/>
                </a:solidFill>
              </a:rPr>
              <a:t>benefit of researchers</a:t>
            </a:r>
            <a:r>
              <a:rPr lang="en-US" dirty="0"/>
              <a:t>, today and tomorrow, and in support of the </a:t>
            </a:r>
            <a:r>
              <a:rPr lang="en-US" dirty="0">
                <a:solidFill>
                  <a:srgbClr val="C00000"/>
                </a:solidFill>
              </a:rPr>
              <a:t>democratic society</a:t>
            </a:r>
            <a:r>
              <a:rPr lang="en-US" dirty="0" smtClean="0"/>
              <a:t>”</a:t>
            </a:r>
            <a:endParaRPr lang="sv-SE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Picture 2" descr="Sweden Map - TravelsFinder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145" y="4329129"/>
            <a:ext cx="1792807" cy="23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4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ym typeface="Wingdings" panose="05000000000000000000" pitchFamily="2" charset="2"/>
              </a:rPr>
              <a:t>National </a:t>
            </a:r>
            <a:r>
              <a:rPr lang="sv-SE" dirty="0" err="1">
                <a:sym typeface="Wingdings" panose="05000000000000000000" pitchFamily="2" charset="2"/>
              </a:rPr>
              <a:t>collection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analysis</a:t>
            </a:r>
            <a:endParaRPr lang="sv-SE" dirty="0">
              <a:sym typeface="Wingdings" panose="05000000000000000000" pitchFamily="2" charset="2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3000" dirty="0" err="1">
                <a:sym typeface="Wingdings" panose="05000000000000000000" pitchFamily="2" charset="2"/>
              </a:rPr>
              <a:t>Questions</a:t>
            </a:r>
            <a:endParaRPr lang="sv-SE" sz="3000" dirty="0">
              <a:sym typeface="Wingdings" panose="05000000000000000000" pitchFamily="2" charset="2"/>
            </a:endParaRPr>
          </a:p>
          <a:p>
            <a:pPr marL="684900" lvl="1" indent="-342900"/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records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few</a:t>
            </a:r>
            <a:r>
              <a:rPr lang="sv-SE" dirty="0"/>
              <a:t> or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holding?</a:t>
            </a:r>
          </a:p>
          <a:p>
            <a:pPr marL="684900" lvl="1" indent="-342900"/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records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holdings</a:t>
            </a:r>
            <a:r>
              <a:rPr lang="sv-SE" dirty="0"/>
              <a:t>?</a:t>
            </a:r>
          </a:p>
          <a:p>
            <a:pPr marL="684900" lvl="1" indent="-342900"/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collections</a:t>
            </a:r>
            <a:r>
              <a:rPr lang="sv-SE" dirty="0"/>
              <a:t> </a:t>
            </a:r>
            <a:r>
              <a:rPr lang="sv-SE" dirty="0" err="1"/>
              <a:t>distributed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 smtClean="0"/>
              <a:t>library</a:t>
            </a:r>
            <a:r>
              <a:rPr lang="sv-SE" dirty="0" smtClean="0"/>
              <a:t> </a:t>
            </a:r>
            <a:r>
              <a:rPr lang="sv-SE" dirty="0" err="1" smtClean="0"/>
              <a:t>types</a:t>
            </a:r>
            <a:r>
              <a:rPr lang="sv-SE" dirty="0"/>
              <a:t>? </a:t>
            </a:r>
            <a:r>
              <a:rPr lang="sv-SE" dirty="0" smtClean="0"/>
              <a:t>      </a:t>
            </a:r>
            <a:br>
              <a:rPr lang="sv-SE" dirty="0" smtClean="0"/>
            </a:br>
            <a:r>
              <a:rPr lang="sv-SE" dirty="0" smtClean="0"/>
              <a:t>  (</a:t>
            </a:r>
            <a:r>
              <a:rPr lang="sv-SE" dirty="0"/>
              <a:t>national/research/special </a:t>
            </a:r>
            <a:r>
              <a:rPr lang="sv-SE" dirty="0" err="1"/>
              <a:t>libraries</a:t>
            </a:r>
            <a:r>
              <a:rPr lang="sv-SE" dirty="0"/>
              <a:t>)</a:t>
            </a:r>
          </a:p>
          <a:p>
            <a:pPr marL="684900" lvl="1" indent="-342900"/>
            <a:r>
              <a:rPr lang="sv-SE" dirty="0" err="1"/>
              <a:t>How</a:t>
            </a:r>
            <a:r>
              <a:rPr lang="sv-SE" dirty="0"/>
              <a:t> is the regional distribution</a:t>
            </a:r>
            <a:r>
              <a:rPr lang="sv-SE" dirty="0" smtClean="0"/>
              <a:t>?</a:t>
            </a:r>
          </a:p>
          <a:p>
            <a:pPr marL="0" indent="0">
              <a:buNone/>
            </a:pPr>
            <a:r>
              <a:rPr lang="sv-SE" sz="3000" dirty="0" smtClean="0">
                <a:sym typeface="Wingdings" panose="05000000000000000000" pitchFamily="2" charset="2"/>
              </a:rPr>
              <a:t>Data from the national </a:t>
            </a:r>
            <a:r>
              <a:rPr lang="sv-SE" sz="3000" dirty="0" err="1" smtClean="0">
                <a:sym typeface="Wingdings" panose="05000000000000000000" pitchFamily="2" charset="2"/>
              </a:rPr>
              <a:t>catalog</a:t>
            </a:r>
            <a:r>
              <a:rPr lang="sv-SE" sz="3000" dirty="0" smtClean="0">
                <a:sym typeface="Wingdings" panose="05000000000000000000" pitchFamily="2" charset="2"/>
              </a:rPr>
              <a:t> Libris</a:t>
            </a:r>
          </a:p>
          <a:p>
            <a:pPr marL="0" indent="0">
              <a:buNone/>
            </a:pPr>
            <a:r>
              <a:rPr lang="sv-SE" sz="3000" dirty="0" err="1" smtClean="0">
                <a:sym typeface="Wingdings" panose="05000000000000000000" pitchFamily="2" charset="2"/>
              </a:rPr>
              <a:t>Many</a:t>
            </a:r>
            <a:r>
              <a:rPr lang="sv-SE" sz="3000" dirty="0" smtClean="0">
                <a:sym typeface="Wingdings" panose="05000000000000000000" pitchFamily="2" charset="2"/>
              </a:rPr>
              <a:t> metadata </a:t>
            </a:r>
            <a:r>
              <a:rPr lang="sv-SE" sz="3000" dirty="0">
                <a:sym typeface="Wingdings" panose="05000000000000000000" pitchFamily="2" charset="2"/>
              </a:rPr>
              <a:t>problems </a:t>
            </a:r>
            <a:endParaRPr lang="sv-SE" sz="3000" dirty="0" smtClean="0">
              <a:sym typeface="Wingdings" panose="05000000000000000000" pitchFamily="2" charset="2"/>
            </a:endParaRPr>
          </a:p>
          <a:p>
            <a:pPr lvl="1"/>
            <a:r>
              <a:rPr lang="sv-SE" dirty="0" err="1" smtClean="0">
                <a:sym typeface="Wingdings" panose="05000000000000000000" pitchFamily="2" charset="2"/>
              </a:rPr>
              <a:t>Large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un-cataloged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library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collections</a:t>
            </a:r>
            <a:r>
              <a:rPr lang="sv-SE" dirty="0">
                <a:sym typeface="Wingdings" panose="05000000000000000000" pitchFamily="2" charset="2"/>
              </a:rPr>
              <a:t> </a:t>
            </a:r>
            <a:endParaRPr lang="sv-SE" dirty="0" smtClean="0">
              <a:sym typeface="Wingdings" panose="05000000000000000000" pitchFamily="2" charset="2"/>
            </a:endParaRPr>
          </a:p>
          <a:p>
            <a:pPr lvl="1"/>
            <a:r>
              <a:rPr lang="sv-SE" dirty="0" smtClean="0">
                <a:sym typeface="Wingdings" panose="05000000000000000000" pitchFamily="2" charset="2"/>
              </a:rPr>
              <a:t>Different </a:t>
            </a:r>
            <a:r>
              <a:rPr lang="sv-SE" dirty="0" err="1" smtClean="0">
                <a:sym typeface="Wingdings" panose="05000000000000000000" pitchFamily="2" charset="2"/>
              </a:rPr>
              <a:t>cataloging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rules</a:t>
            </a:r>
            <a:r>
              <a:rPr lang="sv-SE" dirty="0" smtClean="0">
                <a:sym typeface="Wingdings" panose="05000000000000000000" pitchFamily="2" charset="2"/>
              </a:rPr>
              <a:t> over </a:t>
            </a:r>
            <a:r>
              <a:rPr lang="sv-SE" dirty="0" err="1" smtClean="0">
                <a:sym typeface="Wingdings" panose="05000000000000000000" pitchFamily="2" charset="2"/>
              </a:rPr>
              <a:t>time</a:t>
            </a:r>
            <a:r>
              <a:rPr lang="sv-SE" dirty="0" smtClean="0">
                <a:sym typeface="Wingdings" panose="05000000000000000000" pitchFamily="2" charset="2"/>
              </a:rPr>
              <a:t> and different </a:t>
            </a:r>
            <a:r>
              <a:rPr lang="sv-SE" dirty="0" err="1" smtClean="0">
                <a:sym typeface="Wingdings" panose="05000000000000000000" pitchFamily="2" charset="2"/>
              </a:rPr>
              <a:t>local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practice</a:t>
            </a:r>
            <a:endParaRPr lang="sv-SE" dirty="0">
              <a:sym typeface="Wingdings" panose="05000000000000000000" pitchFamily="2" charset="2"/>
            </a:endParaRPr>
          </a:p>
          <a:p>
            <a:pPr lvl="1"/>
            <a:endParaRPr lang="sv-S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v-SE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2" descr="Sweden Map - TravelsFinder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145" y="4329129"/>
            <a:ext cx="1792807" cy="23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3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0944" cy="1325563"/>
          </a:xfrm>
        </p:spPr>
        <p:txBody>
          <a:bodyPr/>
          <a:lstStyle/>
          <a:p>
            <a:r>
              <a:rPr lang="sv-SE" dirty="0" err="1" smtClean="0">
                <a:sym typeface="Wingdings" panose="05000000000000000000" pitchFamily="2" charset="2"/>
              </a:rPr>
              <a:t>Shared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archiving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project</a:t>
            </a:r>
            <a:r>
              <a:rPr lang="sv-SE" dirty="0" smtClean="0">
                <a:sym typeface="Wingdings" panose="05000000000000000000" pitchFamily="2" charset="2"/>
              </a:rPr>
              <a:t> for </a:t>
            </a:r>
            <a:r>
              <a:rPr lang="sv-SE" dirty="0" err="1" smtClean="0">
                <a:sym typeface="Wingdings" panose="05000000000000000000" pitchFamily="2" charset="2"/>
              </a:rPr>
              <a:t>technichal</a:t>
            </a:r>
            <a:r>
              <a:rPr lang="sv-SE" dirty="0" smtClean="0">
                <a:sym typeface="Wingdings" panose="05000000000000000000" pitchFamily="2" charset="2"/>
              </a:rPr>
              <a:t> journals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4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err="1" smtClean="0">
                <a:sym typeface="Wingdings" panose="05000000000000000000" pitchFamily="2" charset="2"/>
              </a:rPr>
              <a:t>Started</a:t>
            </a:r>
            <a:r>
              <a:rPr lang="sv-SE" dirty="0" smtClean="0">
                <a:sym typeface="Wingdings" panose="05000000000000000000" pitchFamily="2" charset="2"/>
              </a:rPr>
              <a:t> in 2005</a:t>
            </a:r>
          </a:p>
          <a:p>
            <a:pPr marL="0" indent="0">
              <a:buNone/>
            </a:pPr>
            <a:r>
              <a:rPr lang="sv-SE" dirty="0" err="1">
                <a:sym typeface="Wingdings" panose="05000000000000000000" pitchFamily="2" charset="2"/>
              </a:rPr>
              <a:t>S</a:t>
            </a:r>
            <a:r>
              <a:rPr lang="sv-SE" dirty="0" err="1" smtClean="0">
                <a:sym typeface="Wingdings" panose="05000000000000000000" pitchFamily="2" charset="2"/>
              </a:rPr>
              <a:t>ix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technichal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libraries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smtClean="0">
                <a:sym typeface="Wingdings" panose="05000000000000000000" pitchFamily="2" charset="2"/>
              </a:rPr>
              <a:t>, </a:t>
            </a:r>
            <a:r>
              <a:rPr lang="sv-SE" dirty="0" err="1" smtClean="0">
                <a:sym typeface="Wingdings" panose="05000000000000000000" pitchFamily="2" charset="2"/>
              </a:rPr>
              <a:t>almost</a:t>
            </a:r>
            <a:r>
              <a:rPr lang="sv-SE" dirty="0" smtClean="0">
                <a:sym typeface="Wingdings" panose="05000000000000000000" pitchFamily="2" charset="2"/>
              </a:rPr>
              <a:t> 4000 journals</a:t>
            </a:r>
          </a:p>
          <a:p>
            <a:pPr marL="0" indent="0">
              <a:buNone/>
            </a:pPr>
            <a:r>
              <a:rPr lang="sv-SE" dirty="0" smtClean="0">
                <a:sym typeface="Wingdings" panose="05000000000000000000" pitchFamily="2" charset="2"/>
              </a:rPr>
              <a:t>Note in the national </a:t>
            </a:r>
            <a:r>
              <a:rPr lang="sv-SE" dirty="0" err="1" smtClean="0">
                <a:sym typeface="Wingdings" panose="05000000000000000000" pitchFamily="2" charset="2"/>
              </a:rPr>
              <a:t>catalog</a:t>
            </a:r>
            <a:r>
              <a:rPr lang="sv-SE" dirty="0" smtClean="0">
                <a:sym typeface="Wingdings" panose="05000000000000000000" pitchFamily="2" charset="2"/>
              </a:rPr>
              <a:t> (MARC 599)</a:t>
            </a:r>
          </a:p>
          <a:p>
            <a:pPr marL="0" indent="0">
              <a:buNone/>
            </a:pPr>
            <a:r>
              <a:rPr lang="sv-SE" dirty="0" smtClean="0">
                <a:sym typeface="Wingdings" panose="05000000000000000000" pitchFamily="2" charset="2"/>
              </a:rPr>
              <a:t> - No </a:t>
            </a:r>
            <a:r>
              <a:rPr lang="sv-SE" dirty="0" err="1" smtClean="0">
                <a:sym typeface="Wingdings" panose="05000000000000000000" pitchFamily="2" charset="2"/>
              </a:rPr>
              <a:t>continuos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collaboration</a:t>
            </a:r>
            <a:endParaRPr lang="sv-SE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v-SE" dirty="0" smtClean="0">
                <a:sym typeface="Wingdings" panose="05000000000000000000" pitchFamily="2" charset="2"/>
              </a:rPr>
              <a:t> - No </a:t>
            </a:r>
            <a:r>
              <a:rPr lang="sv-SE" dirty="0" err="1" smtClean="0">
                <a:sym typeface="Wingdings" panose="05000000000000000000" pitchFamily="2" charset="2"/>
              </a:rPr>
              <a:t>completing</a:t>
            </a:r>
            <a:r>
              <a:rPr lang="sv-SE" dirty="0" smtClean="0">
                <a:sym typeface="Wingdings" panose="05000000000000000000" pitchFamily="2" charset="2"/>
              </a:rPr>
              <a:t> of journal </a:t>
            </a:r>
            <a:r>
              <a:rPr lang="sv-SE" dirty="0" err="1" smtClean="0">
                <a:sym typeface="Wingdings" panose="05000000000000000000" pitchFamily="2" charset="2"/>
              </a:rPr>
              <a:t>holdings</a:t>
            </a:r>
            <a:r>
              <a:rPr lang="sv-SE" dirty="0" smtClean="0">
                <a:sym typeface="Wingdings" panose="05000000000000000000" pitchFamily="2" charset="2"/>
              </a:rPr>
              <a:t> or </a:t>
            </a:r>
            <a:r>
              <a:rPr lang="sv-SE" dirty="0" err="1" smtClean="0">
                <a:sym typeface="Wingdings" panose="05000000000000000000" pitchFamily="2" charset="2"/>
              </a:rPr>
              <a:t>effective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coordinated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weeding</a:t>
            </a:r>
            <a:endParaRPr lang="sv-SE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v-SE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case</a:t>
            </a:r>
            <a:r>
              <a:rPr lang="sv-SE" dirty="0" smtClean="0">
                <a:sym typeface="Wingdings" panose="05000000000000000000" pitchFamily="2" charset="2"/>
              </a:rPr>
              <a:t> – </a:t>
            </a:r>
            <a:r>
              <a:rPr lang="sv-SE" dirty="0" err="1" smtClean="0">
                <a:sym typeface="Wingdings" panose="05000000000000000000" pitchFamily="2" charset="2"/>
              </a:rPr>
              <a:t>what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worked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well</a:t>
            </a:r>
            <a:r>
              <a:rPr lang="sv-SE" dirty="0" smtClean="0">
                <a:sym typeface="Wingdings" panose="05000000000000000000" pitchFamily="2" charset="2"/>
              </a:rPr>
              <a:t> and not so </a:t>
            </a:r>
            <a:r>
              <a:rPr lang="sv-SE" dirty="0" err="1" smtClean="0">
                <a:sym typeface="Wingdings" panose="05000000000000000000" pitchFamily="2" charset="2"/>
              </a:rPr>
              <a:t>well</a:t>
            </a:r>
            <a:r>
              <a:rPr lang="sv-SE" dirty="0" smtClean="0">
                <a:sym typeface="Wingdings" panose="05000000000000000000" pitchFamily="2" charset="2"/>
              </a:rPr>
              <a:t>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possible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model</a:t>
            </a:r>
            <a:r>
              <a:rPr lang="sv-SE" dirty="0" smtClean="0">
                <a:sym typeface="Wingdings" panose="05000000000000000000" pitchFamily="2" charset="2"/>
              </a:rPr>
              <a:t> for </a:t>
            </a:r>
            <a:r>
              <a:rPr lang="sv-SE" dirty="0" err="1" smtClean="0">
                <a:sym typeface="Wingdings" panose="05000000000000000000" pitchFamily="2" charset="2"/>
              </a:rPr>
              <a:t>more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subject</a:t>
            </a:r>
            <a:r>
              <a:rPr lang="sv-SE" dirty="0" smtClean="0">
                <a:sym typeface="Wingdings" panose="05000000000000000000" pitchFamily="2" charset="2"/>
              </a:rPr>
              <a:t> area </a:t>
            </a:r>
            <a:r>
              <a:rPr lang="sv-SE" dirty="0" err="1" smtClean="0">
                <a:sym typeface="Wingdings" panose="05000000000000000000" pitchFamily="2" charset="2"/>
              </a:rPr>
              <a:t>collaborations</a:t>
            </a:r>
            <a:endParaRPr lang="sv-S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v-SE" dirty="0" smtClean="0">
              <a:sym typeface="Wingdings" panose="05000000000000000000" pitchFamily="2" charset="2"/>
            </a:endParaRPr>
          </a:p>
        </p:txBody>
      </p:sp>
      <p:pic>
        <p:nvPicPr>
          <p:cNvPr id="6" name="Picture 2" descr="Sweden Map - TravelsFinder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02" y="4360125"/>
            <a:ext cx="1792807" cy="23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4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ym typeface="Wingdings" panose="05000000000000000000" pitchFamily="2" charset="2"/>
              </a:rPr>
              <a:t>Next</a:t>
            </a:r>
            <a:r>
              <a:rPr lang="sv-SE" dirty="0">
                <a:sym typeface="Wingdings" panose="05000000000000000000" pitchFamily="2" charset="2"/>
              </a:rPr>
              <a:t> steps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 smtClean="0">
                <a:sym typeface="Wingdings" panose="05000000000000000000" pitchFamily="2" charset="2"/>
              </a:rPr>
              <a:t>Shared</a:t>
            </a:r>
            <a:r>
              <a:rPr lang="sv-SE" dirty="0" smtClean="0">
                <a:sym typeface="Wingdings" panose="05000000000000000000" pitchFamily="2" charset="2"/>
              </a:rPr>
              <a:t> ambition and </a:t>
            </a:r>
            <a:r>
              <a:rPr lang="sv-SE" dirty="0" err="1" smtClean="0">
                <a:sym typeface="Wingdings" panose="05000000000000000000" pitchFamily="2" charset="2"/>
              </a:rPr>
              <a:t>strategy</a:t>
            </a:r>
            <a:r>
              <a:rPr lang="sv-SE" dirty="0" smtClean="0">
                <a:sym typeface="Wingdings" panose="05000000000000000000" pitchFamily="2" charset="2"/>
              </a:rPr>
              <a:t>  </a:t>
            </a:r>
            <a:r>
              <a:rPr lang="sv-SE" dirty="0">
                <a:sym typeface="Wingdings" panose="05000000000000000000" pitchFamily="2" charset="2"/>
              </a:rPr>
              <a:t>– </a:t>
            </a:r>
            <a:r>
              <a:rPr lang="sv-SE" dirty="0" err="1" smtClean="0">
                <a:sym typeface="Wingdings" panose="05000000000000000000" pitchFamily="2" charset="2"/>
              </a:rPr>
              <a:t>what</a:t>
            </a:r>
            <a:r>
              <a:rPr lang="sv-SE" dirty="0" smtClean="0">
                <a:sym typeface="Wingdings" panose="05000000000000000000" pitchFamily="2" charset="2"/>
              </a:rPr>
              <a:t> is </a:t>
            </a:r>
            <a:r>
              <a:rPr lang="sv-SE" dirty="0" err="1" smtClean="0">
                <a:sym typeface="Wingdings" panose="05000000000000000000" pitchFamily="2" charset="2"/>
              </a:rPr>
              <a:t>sufficient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supply</a:t>
            </a:r>
            <a:r>
              <a:rPr lang="sv-SE" dirty="0">
                <a:sym typeface="Wingdings" panose="05000000000000000000" pitchFamily="2" charset="2"/>
              </a:rPr>
              <a:t> for the </a:t>
            </a:r>
            <a:r>
              <a:rPr lang="sv-SE" dirty="0" err="1" smtClean="0">
                <a:sym typeface="Wingdings" panose="05000000000000000000" pitchFamily="2" charset="2"/>
              </a:rPr>
              <a:t>future</a:t>
            </a:r>
            <a:r>
              <a:rPr lang="sv-SE" dirty="0" smtClean="0">
                <a:sym typeface="Wingdings" panose="05000000000000000000" pitchFamily="2" charset="2"/>
              </a:rPr>
              <a:t>?</a:t>
            </a:r>
            <a:endParaRPr lang="sv-SE" dirty="0">
              <a:sym typeface="Wingdings" panose="05000000000000000000" pitchFamily="2" charset="2"/>
            </a:endParaRPr>
          </a:p>
          <a:p>
            <a:r>
              <a:rPr lang="sv-SE" dirty="0" smtClean="0">
                <a:sym typeface="Wingdings" panose="05000000000000000000" pitchFamily="2" charset="2"/>
              </a:rPr>
              <a:t>Scenarios for </a:t>
            </a:r>
            <a:r>
              <a:rPr lang="sv-SE" dirty="0" err="1" smtClean="0">
                <a:sym typeface="Wingdings" panose="05000000000000000000" pitchFamily="2" charset="2"/>
              </a:rPr>
              <a:t>shared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archiving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>
                <a:sym typeface="Wingdings" panose="05000000000000000000" pitchFamily="2" charset="2"/>
              </a:rPr>
              <a:t>and </a:t>
            </a:r>
            <a:r>
              <a:rPr lang="sv-SE" dirty="0" err="1">
                <a:sym typeface="Wingdings" panose="05000000000000000000" pitchFamily="2" charset="2"/>
              </a:rPr>
              <a:t>coordinated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weeding</a:t>
            </a:r>
            <a:r>
              <a:rPr lang="sv-SE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sv-SE" dirty="0" smtClean="0">
                <a:sym typeface="Wingdings" panose="05000000000000000000" pitchFamily="2" charset="2"/>
              </a:rPr>
              <a:t>Retention </a:t>
            </a:r>
            <a:r>
              <a:rPr lang="sv-SE" dirty="0" err="1" smtClean="0">
                <a:sym typeface="Wingdings" panose="05000000000000000000" pitchFamily="2" charset="2"/>
              </a:rPr>
              <a:t>committments</a:t>
            </a:r>
            <a:r>
              <a:rPr lang="sv-SE" dirty="0" smtClean="0">
                <a:sym typeface="Wingdings" panose="05000000000000000000" pitchFamily="2" charset="2"/>
              </a:rPr>
              <a:t> in the </a:t>
            </a:r>
            <a:r>
              <a:rPr lang="sv-SE" dirty="0" err="1" smtClean="0">
                <a:sym typeface="Wingdings" panose="05000000000000000000" pitchFamily="2" charset="2"/>
              </a:rPr>
              <a:t>catalog</a:t>
            </a:r>
            <a:endParaRPr lang="sv-SE" dirty="0" smtClean="0">
              <a:sym typeface="Wingdings" panose="05000000000000000000" pitchFamily="2" charset="2"/>
            </a:endParaRPr>
          </a:p>
          <a:p>
            <a:pPr lvl="1"/>
            <a:r>
              <a:rPr lang="sv-SE" dirty="0" smtClean="0">
                <a:sym typeface="Wingdings" panose="05000000000000000000" pitchFamily="2" charset="2"/>
              </a:rPr>
              <a:t>Forms for </a:t>
            </a:r>
            <a:r>
              <a:rPr lang="sv-SE" dirty="0" err="1" smtClean="0">
                <a:sym typeface="Wingdings" panose="05000000000000000000" pitchFamily="2" charset="2"/>
              </a:rPr>
              <a:t>collaboration</a:t>
            </a:r>
            <a:endParaRPr lang="sv-SE" dirty="0" smtClean="0">
              <a:sym typeface="Wingdings" panose="05000000000000000000" pitchFamily="2" charset="2"/>
            </a:endParaRPr>
          </a:p>
          <a:p>
            <a:r>
              <a:rPr lang="sv-SE" dirty="0" smtClean="0">
                <a:sym typeface="Wingdings" panose="05000000000000000000" pitchFamily="2" charset="2"/>
              </a:rPr>
              <a:t>International </a:t>
            </a:r>
            <a:r>
              <a:rPr lang="sv-SE" dirty="0" err="1" smtClean="0">
                <a:sym typeface="Wingdings" panose="05000000000000000000" pitchFamily="2" charset="2"/>
              </a:rPr>
              <a:t>networking</a:t>
            </a:r>
            <a:r>
              <a:rPr lang="sv-SE" dirty="0" smtClean="0">
                <a:sym typeface="Wingdings" panose="05000000000000000000" pitchFamily="2" charset="2"/>
              </a:rPr>
              <a:t> and </a:t>
            </a:r>
            <a:r>
              <a:rPr lang="sv-SE" dirty="0" err="1" smtClean="0">
                <a:sym typeface="Wingdings" panose="05000000000000000000" pitchFamily="2" charset="2"/>
              </a:rPr>
              <a:t>collaboration</a:t>
            </a:r>
            <a:endParaRPr lang="sv-SE" dirty="0" smtClean="0">
              <a:sym typeface="Wingdings" panose="05000000000000000000" pitchFamily="2" charset="2"/>
            </a:endParaRPr>
          </a:p>
          <a:p>
            <a:endParaRPr lang="sv-S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v-SE" dirty="0" smtClean="0">
              <a:sym typeface="Wingdings" panose="05000000000000000000" pitchFamily="2" charset="2"/>
            </a:endParaRPr>
          </a:p>
        </p:txBody>
      </p:sp>
      <p:pic>
        <p:nvPicPr>
          <p:cNvPr id="6" name="Picture 2" descr="Sweden Map - TravelsFinder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145" y="4329129"/>
            <a:ext cx="1792807" cy="23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7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Agenda</a:t>
            </a:r>
            <a:endParaRPr lang="sv-SE" i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11199312" cy="4351338"/>
          </a:xfrm>
        </p:spPr>
        <p:txBody>
          <a:bodyPr/>
          <a:lstStyle/>
          <a:p>
            <a:r>
              <a:rPr lang="sv-SE" dirty="0" smtClean="0"/>
              <a:t>The </a:t>
            </a:r>
            <a:r>
              <a:rPr lang="sv-SE" dirty="0" err="1" smtClean="0"/>
              <a:t>Epico</a:t>
            </a:r>
            <a:r>
              <a:rPr lang="sv-SE" dirty="0" smtClean="0"/>
              <a:t> </a:t>
            </a:r>
            <a:r>
              <a:rPr lang="sv-SE" dirty="0" err="1" smtClean="0"/>
              <a:t>network</a:t>
            </a:r>
            <a:r>
              <a:rPr lang="sv-SE" dirty="0" smtClean="0"/>
              <a:t> and </a:t>
            </a:r>
            <a:r>
              <a:rPr lang="sv-SE" dirty="0" err="1" smtClean="0"/>
              <a:t>overview</a:t>
            </a:r>
            <a:r>
              <a:rPr lang="sv-SE" dirty="0" smtClean="0"/>
              <a:t> of </a:t>
            </a:r>
            <a:r>
              <a:rPr lang="sv-SE" dirty="0" err="1" smtClean="0"/>
              <a:t>current</a:t>
            </a:r>
            <a:r>
              <a:rPr lang="sv-SE" dirty="0" smtClean="0"/>
              <a:t> </a:t>
            </a:r>
            <a:r>
              <a:rPr lang="sv-SE" dirty="0" err="1" smtClean="0"/>
              <a:t>projects</a:t>
            </a:r>
            <a:endParaRPr lang="sv-SE" i="1" dirty="0" smtClean="0"/>
          </a:p>
          <a:p>
            <a:r>
              <a:rPr lang="sv-SE" dirty="0" err="1" smtClean="0"/>
              <a:t>Austrian</a:t>
            </a:r>
            <a:r>
              <a:rPr lang="sv-SE" dirty="0" smtClean="0"/>
              <a:t> </a:t>
            </a:r>
            <a:r>
              <a:rPr lang="sv-SE" dirty="0" err="1" smtClean="0"/>
              <a:t>shared</a:t>
            </a:r>
            <a:r>
              <a:rPr lang="sv-SE" dirty="0" smtClean="0"/>
              <a:t> </a:t>
            </a:r>
            <a:r>
              <a:rPr lang="sv-SE" dirty="0" err="1" smtClean="0"/>
              <a:t>archiving</a:t>
            </a:r>
            <a:r>
              <a:rPr lang="sv-SE" dirty="0" smtClean="0"/>
              <a:t> </a:t>
            </a:r>
            <a:endParaRPr lang="sv-SE" i="1" dirty="0"/>
          </a:p>
          <a:p>
            <a:r>
              <a:rPr lang="sv-SE" dirty="0" smtClean="0"/>
              <a:t>The Swedish </a:t>
            </a:r>
            <a:r>
              <a:rPr lang="sv-SE" dirty="0" err="1" smtClean="0"/>
              <a:t>shared</a:t>
            </a:r>
            <a:r>
              <a:rPr lang="sv-SE" dirty="0" smtClean="0"/>
              <a:t> print </a:t>
            </a:r>
            <a:r>
              <a:rPr lang="sv-SE" dirty="0" err="1" smtClean="0"/>
              <a:t>initiative</a:t>
            </a:r>
            <a:r>
              <a:rPr lang="sv-SE" dirty="0" smtClean="0"/>
              <a:t> </a:t>
            </a:r>
            <a:endParaRPr lang="sv-SE" i="1" dirty="0"/>
          </a:p>
          <a:p>
            <a:r>
              <a:rPr lang="sv-SE" dirty="0" err="1" smtClean="0"/>
              <a:t>Collaboration</a:t>
            </a:r>
            <a:r>
              <a:rPr lang="sv-SE" dirty="0" smtClean="0"/>
              <a:t> on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density</a:t>
            </a:r>
            <a:r>
              <a:rPr lang="sv-SE" dirty="0" smtClean="0"/>
              <a:t> </a:t>
            </a:r>
            <a:r>
              <a:rPr lang="sv-SE" dirty="0" err="1" smtClean="0"/>
              <a:t>storage</a:t>
            </a:r>
            <a:r>
              <a:rPr lang="sv-SE" dirty="0" smtClean="0"/>
              <a:t> </a:t>
            </a:r>
            <a:endParaRPr lang="sv-SE" i="1" dirty="0"/>
          </a:p>
          <a:p>
            <a:r>
              <a:rPr lang="sv-SE" dirty="0" err="1" smtClean="0"/>
              <a:t>Future</a:t>
            </a:r>
            <a:r>
              <a:rPr lang="sv-SE" dirty="0" smtClean="0"/>
              <a:t> for </a:t>
            </a:r>
            <a:r>
              <a:rPr lang="sv-SE" dirty="0" err="1" smtClean="0"/>
              <a:t>Epico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6258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51430" y="63504"/>
            <a:ext cx="11524488" cy="1325563"/>
          </a:xfrm>
        </p:spPr>
        <p:txBody>
          <a:bodyPr/>
          <a:lstStyle/>
          <a:p>
            <a:r>
              <a:rPr lang="sv-SE" dirty="0" err="1" smtClean="0"/>
              <a:t>Epico</a:t>
            </a:r>
            <a:r>
              <a:rPr lang="sv-SE" dirty="0" smtClean="0"/>
              <a:t> </a:t>
            </a:r>
            <a:r>
              <a:rPr lang="sv-SE" dirty="0" err="1" smtClean="0"/>
              <a:t>collaboration</a:t>
            </a:r>
            <a:r>
              <a:rPr lang="sv-SE" dirty="0" smtClean="0"/>
              <a:t> on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density</a:t>
            </a:r>
            <a:r>
              <a:rPr lang="sv-SE" dirty="0" smtClean="0"/>
              <a:t> </a:t>
            </a:r>
            <a:r>
              <a:rPr lang="sv-SE" dirty="0" err="1" smtClean="0"/>
              <a:t>storage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2050" name="Picture 2" descr="https://www.baslerhofmann.ch/fileadmin/user_upload/basler-hofmann/Projekte/Projekte_im_Fokus/Fokusprojekt_Speicherbibliothek_960_450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r="2077"/>
          <a:stretch/>
        </p:blipFill>
        <p:spPr bwMode="auto">
          <a:xfrm>
            <a:off x="997224" y="1304778"/>
            <a:ext cx="3988999" cy="22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5078" y="3588492"/>
            <a:ext cx="459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Cooperative Storage Library Switzerland, </a:t>
            </a:r>
            <a:r>
              <a:rPr lang="en-GB" dirty="0" err="1"/>
              <a:t>Büron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272" y="1304778"/>
            <a:ext cx="4036790" cy="2287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24" y="4170742"/>
            <a:ext cx="3992085" cy="2235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272" y="4170741"/>
            <a:ext cx="4036790" cy="22355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74078" y="3584135"/>
            <a:ext cx="3755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The British Library, Boston Spa (Leeds)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557504" y="6406310"/>
            <a:ext cx="3675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KB, </a:t>
            </a:r>
            <a:r>
              <a:rPr lang="en-GB" dirty="0" err="1" smtClean="0"/>
              <a:t>Nationale</a:t>
            </a:r>
            <a:r>
              <a:rPr lang="en-GB" dirty="0" smtClean="0"/>
              <a:t> </a:t>
            </a:r>
            <a:r>
              <a:rPr lang="en-GB" dirty="0" err="1" smtClean="0"/>
              <a:t>Bibliotheek</a:t>
            </a:r>
            <a:r>
              <a:rPr lang="en-GB" dirty="0" smtClean="0"/>
              <a:t>, The Hague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67446" y="6406310"/>
            <a:ext cx="384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Bibliothèque</a:t>
            </a:r>
            <a:r>
              <a:rPr lang="en-GB" dirty="0"/>
              <a:t> </a:t>
            </a:r>
            <a:r>
              <a:rPr lang="en-GB" dirty="0" err="1"/>
              <a:t>nationale</a:t>
            </a:r>
            <a:r>
              <a:rPr lang="en-GB" dirty="0"/>
              <a:t> de </a:t>
            </a:r>
            <a:r>
              <a:rPr lang="en-GB" dirty="0" smtClean="0"/>
              <a:t>France, Paris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1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69057" y="243613"/>
            <a:ext cx="10973117" cy="1142702"/>
          </a:xfrm>
          <a:prstGeom prst="rect">
            <a:avLst/>
          </a:prstGeom>
        </p:spPr>
        <p:txBody>
          <a:bodyPr/>
          <a:lstStyle>
            <a:lvl1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9pPr>
          </a:lstStyle>
          <a:p>
            <a:r>
              <a:rPr lang="en-GB" sz="4400" dirty="0" smtClean="0"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New </a:t>
            </a:r>
            <a:r>
              <a:rPr lang="en-GB" sz="4400" dirty="0"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Generation Storage and Preservation</a:t>
            </a:r>
          </a:p>
          <a:p>
            <a:r>
              <a:rPr lang="en-GB" sz="2399" dirty="0" smtClean="0"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High </a:t>
            </a:r>
            <a:r>
              <a:rPr lang="en-GB" sz="2399" dirty="0"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density, low </a:t>
            </a:r>
            <a:r>
              <a:rPr lang="en-GB" sz="2399" dirty="0" smtClean="0"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oxygen, automated and lightweight (airtight) construction</a:t>
            </a:r>
            <a:endParaRPr lang="en-GB" sz="2399" dirty="0">
              <a:latin typeface="+mj-lt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609441" y="5627453"/>
            <a:ext cx="49688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Calibri" panose="020F0502020204030204" pitchFamily="34" charset="0"/>
              </a:rPr>
              <a:t>Additional Storage </a:t>
            </a:r>
            <a:r>
              <a:rPr lang="en-GB" dirty="0" smtClean="0">
                <a:cs typeface="Calibri" panose="020F0502020204030204" pitchFamily="34" charset="0"/>
              </a:rPr>
              <a:t>Building (ASB) </a:t>
            </a:r>
            <a:r>
              <a:rPr lang="en-GB" sz="2000" dirty="0">
                <a:cs typeface="Calibri" panose="020F0502020204030204" pitchFamily="34" charset="0"/>
              </a:rPr>
              <a:t>opens</a:t>
            </a:r>
            <a:r>
              <a:rPr lang="en-GB" dirty="0">
                <a:cs typeface="Calibri" panose="020F0502020204030204" pitchFamily="34" charset="0"/>
              </a:rPr>
              <a:t> with the equivalent of 262 linear km of shelf space.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0529" y="1827637"/>
            <a:ext cx="4581342" cy="3856434"/>
            <a:chOff x="590682" y="1393792"/>
            <a:chExt cx="4582535" cy="38574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764" y="1393792"/>
              <a:ext cx="4498453" cy="361757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90682" y="4143234"/>
              <a:ext cx="22450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598" b="1" dirty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2010</a:t>
              </a:r>
              <a:endParaRPr lang="en-GB" sz="6598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6000" y="1911860"/>
            <a:ext cx="4748387" cy="3772211"/>
            <a:chOff x="6406056" y="1478037"/>
            <a:chExt cx="4749624" cy="37731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0764" y="1478037"/>
              <a:ext cx="4674916" cy="353332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406056" y="4143234"/>
              <a:ext cx="22450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598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2015</a:t>
              </a:r>
              <a:endParaRPr lang="en-GB" sz="6598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6106106" y="5618625"/>
            <a:ext cx="576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cs typeface="Calibri" panose="020F0502020204030204" pitchFamily="34" charset="0"/>
              </a:rPr>
              <a:t>National Newspaper </a:t>
            </a:r>
            <a:r>
              <a:rPr lang="en-GB" sz="2000" dirty="0" smtClean="0">
                <a:cs typeface="Calibri" panose="020F0502020204030204" pitchFamily="34" charset="0"/>
              </a:rPr>
              <a:t>Building with equivalent </a:t>
            </a:r>
            <a:r>
              <a:rPr lang="en-GB" sz="2000" dirty="0">
                <a:cs typeface="Calibri" panose="020F0502020204030204" pitchFamily="34" charset="0"/>
              </a:rPr>
              <a:t>of 33 kilometres of </a:t>
            </a:r>
            <a:r>
              <a:rPr lang="en-GB" sz="2000" dirty="0" smtClean="0">
                <a:cs typeface="Calibri" panose="020F0502020204030204" pitchFamily="34" charset="0"/>
              </a:rPr>
              <a:t>newspapers (60m issues / 750m pages).</a:t>
            </a:r>
            <a:endParaRPr lang="en-GB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729" y="1592715"/>
            <a:ext cx="1849368" cy="138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28" y="5345035"/>
            <a:ext cx="1841357" cy="138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7728" y="211404"/>
            <a:ext cx="10973117" cy="1142702"/>
          </a:xfrm>
          <a:prstGeom prst="rect">
            <a:avLst/>
          </a:prstGeom>
        </p:spPr>
        <p:txBody>
          <a:bodyPr/>
          <a:lstStyle>
            <a:lvl1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Arial"/>
                <a:ea typeface="ＭＳ Ｐゴシック" charset="0"/>
                <a:cs typeface="Geneva" charset="0"/>
              </a:defRPr>
            </a:lvl1pPr>
            <a:lvl2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2pPr>
            <a:lvl3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3pPr>
            <a:lvl4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4pPr>
            <a:lvl5pPr algn="l" defTabSz="544513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-128"/>
                <a:cs typeface="Geneva" charset="-128"/>
              </a:defRPr>
            </a:lvl9pPr>
          </a:lstStyle>
          <a:p>
            <a:r>
              <a:rPr lang="en-GB" sz="4400" dirty="0" smtClean="0"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Different Print Storage Methods</a:t>
            </a:r>
            <a:endParaRPr lang="en-GB" sz="4400" dirty="0">
              <a:latin typeface="+mj-lt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8754" y="3539188"/>
            <a:ext cx="3646155" cy="2734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523" y="1592715"/>
            <a:ext cx="2734617" cy="1360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7358" y="3083418"/>
            <a:ext cx="2449605" cy="1351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3399" y="4548374"/>
            <a:ext cx="1196584" cy="2137578"/>
          </a:xfrm>
          <a:prstGeom prst="rect">
            <a:avLst/>
          </a:prstGeom>
        </p:spPr>
      </p:pic>
      <p:pic>
        <p:nvPicPr>
          <p:cNvPr id="20" name="Picture 5" descr="See the source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29" y="3083419"/>
            <a:ext cx="1849368" cy="132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0"/>
          <a:srcRect/>
          <a:stretch>
            <a:fillRect/>
          </a:stretch>
        </p:blipFill>
        <p:spPr>
          <a:xfrm>
            <a:off x="5917936" y="3083418"/>
            <a:ext cx="3031441" cy="3616907"/>
          </a:xfrm>
          <a:prstGeom prst="rect">
            <a:avLst/>
          </a:prstGeom>
        </p:spPr>
      </p:pic>
      <p:pic>
        <p:nvPicPr>
          <p:cNvPr id="26" name="Picture 25" descr="ASB 4 Boston Spa, British Library Board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2" b="8368"/>
          <a:stretch/>
        </p:blipFill>
        <p:spPr bwMode="auto">
          <a:xfrm>
            <a:off x="5917937" y="1592715"/>
            <a:ext cx="3031441" cy="136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fik 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3" t="52750" r="27163" b="9451"/>
          <a:stretch/>
        </p:blipFill>
        <p:spPr>
          <a:xfrm>
            <a:off x="9457361" y="1592715"/>
            <a:ext cx="2449603" cy="1351505"/>
          </a:xfrm>
          <a:prstGeom prst="rect">
            <a:avLst/>
          </a:prstGeom>
        </p:spPr>
      </p:pic>
      <p:pic>
        <p:nvPicPr>
          <p:cNvPr id="24" name="Picture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3"/>
          <a:srcRect/>
          <a:stretch>
            <a:fillRect/>
          </a:stretch>
        </p:blipFill>
        <p:spPr>
          <a:xfrm>
            <a:off x="5925949" y="5388655"/>
            <a:ext cx="1730023" cy="129729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9" name="Grafik 4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09" r="12199"/>
          <a:stretch/>
        </p:blipFill>
        <p:spPr>
          <a:xfrm>
            <a:off x="10776804" y="4548374"/>
            <a:ext cx="1130159" cy="2137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2562936" y="1223383"/>
            <a:ext cx="294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cs typeface="Calibri" panose="020F0502020204030204" pitchFamily="34" charset="0"/>
              </a:rPr>
              <a:t>Harvard (Oxford) Model</a:t>
            </a:r>
            <a:endParaRPr lang="en-GB" dirty="0"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223463" y="4975703"/>
            <a:ext cx="188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cs typeface="Calibri" panose="020F0502020204030204" pitchFamily="34" charset="0"/>
              </a:rPr>
              <a:t>Roller Shelving</a:t>
            </a:r>
            <a:endParaRPr lang="en-GB" dirty="0"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223463" y="1199176"/>
            <a:ext cx="144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cs typeface="Calibri" panose="020F0502020204030204" pitchFamily="34" charset="0"/>
              </a:rPr>
              <a:t>Open Shelf</a:t>
            </a:r>
            <a:endParaRPr lang="en-GB" dirty="0"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5807858" y="1174969"/>
            <a:ext cx="294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cs typeface="Calibri" panose="020F0502020204030204" pitchFamily="34" charset="0"/>
              </a:rPr>
              <a:t>The British Library Model</a:t>
            </a:r>
            <a:endParaRPr lang="en-GB" dirty="0"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39DC52-F0D6-494E-AC2D-48D0620169B5}"/>
              </a:ext>
            </a:extLst>
          </p:cNvPr>
          <p:cNvSpPr txBox="1"/>
          <p:nvPr/>
        </p:nvSpPr>
        <p:spPr>
          <a:xfrm>
            <a:off x="9381553" y="1129501"/>
            <a:ext cx="294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cs typeface="Calibri" panose="020F0502020204030204" pitchFamily="34" charset="0"/>
              </a:rPr>
              <a:t>The </a:t>
            </a:r>
            <a:r>
              <a:rPr lang="en-GB" dirty="0" err="1" smtClean="0">
                <a:cs typeface="Calibri" panose="020F0502020204030204" pitchFamily="34" charset="0"/>
              </a:rPr>
              <a:t>Buron</a:t>
            </a:r>
            <a:r>
              <a:rPr lang="en-GB" dirty="0" smtClean="0">
                <a:cs typeface="Calibri" panose="020F0502020204030204" pitchFamily="34" charset="0"/>
              </a:rPr>
              <a:t> Model</a:t>
            </a:r>
            <a:endParaRPr lang="en-GB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0500" y="856917"/>
            <a:ext cx="4701466" cy="645463"/>
          </a:xfrm>
          <a:solidFill>
            <a:srgbClr val="F2F2F2">
              <a:alpha val="67059"/>
            </a:srgbClr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z="3600" dirty="0" smtClean="0">
                <a:latin typeface="+mj-lt"/>
                <a:ea typeface="+mj-ea"/>
                <a:cs typeface="Calibri" panose="020F0502020204030204" pitchFamily="34" charset="0"/>
              </a:rPr>
              <a:t>Visitor experience</a:t>
            </a:r>
            <a:endParaRPr lang="en-GB" sz="3600" dirty="0">
              <a:latin typeface="+mj-lt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29308"/>
            <a:ext cx="12192001" cy="70907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507" y="5711338"/>
            <a:ext cx="5130657" cy="1015663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cs typeface="Calibri" panose="020F0502020204030204" pitchFamily="34" charset="0"/>
              </a:rPr>
              <a:t>Urquhart Building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anose="020F0502020204030204" pitchFamily="34" charset="0"/>
              </a:rPr>
              <a:t>Upper floors – storage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 panose="020F0502020204030204" pitchFamily="34" charset="0"/>
              </a:rPr>
              <a:t>Lower floors – staff and public spaces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0732" y="2510330"/>
            <a:ext cx="3160643" cy="707886"/>
          </a:xfrm>
          <a:prstGeom prst="rect">
            <a:avLst/>
          </a:prstGeom>
          <a:solidFill>
            <a:srgbClr val="FFFFFF">
              <a:alpha val="12157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cs typeface="Calibri" panose="020F0502020204030204" pitchFamily="34" charset="0"/>
              </a:rPr>
              <a:t>New Storage Building</a:t>
            </a:r>
            <a:endParaRPr lang="en-GB" sz="2000" dirty="0">
              <a:cs typeface="Calibri" panose="020F0502020204030204" pitchFamily="34" charset="0"/>
            </a:endParaRPr>
          </a:p>
          <a:p>
            <a:r>
              <a:rPr lang="en-GB" sz="2000" dirty="0" smtClean="0">
                <a:cs typeface="Calibri" panose="020F0502020204030204" pitchFamily="34" charset="0"/>
              </a:rPr>
              <a:t>225km </a:t>
            </a:r>
            <a:r>
              <a:rPr lang="en-GB" sz="2000" dirty="0">
                <a:cs typeface="Calibri" panose="020F0502020204030204" pitchFamily="34" charset="0"/>
              </a:rPr>
              <a:t>automated storage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56020" y="4074979"/>
            <a:ext cx="1725152" cy="400110"/>
          </a:xfrm>
          <a:prstGeom prst="rect">
            <a:avLst/>
          </a:prstGeom>
          <a:solidFill>
            <a:srgbClr val="FFFFFF">
              <a:alpha val="16863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cs typeface="Calibri" panose="020F0502020204030204" pitchFamily="34" charset="0"/>
              </a:rPr>
              <a:t>Logistics Hub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2649" y="-72102"/>
            <a:ext cx="9628162" cy="1086863"/>
          </a:xfrm>
          <a:solidFill>
            <a:srgbClr val="F2F2F2">
              <a:alpha val="67059"/>
            </a:srgbClr>
          </a:solidFill>
          <a:ln>
            <a:noFill/>
          </a:ln>
        </p:spPr>
        <p:txBody>
          <a:bodyPr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en-GB" sz="4400" dirty="0" smtClean="0">
                <a:latin typeface="+mj-lt"/>
                <a:ea typeface="+mj-ea"/>
                <a:cs typeface="Calibri" panose="020F0502020204030204" pitchFamily="34" charset="0"/>
              </a:rPr>
              <a:t>The British Library New Repository</a:t>
            </a:r>
          </a:p>
          <a:p>
            <a:pPr>
              <a:spcBef>
                <a:spcPct val="0"/>
              </a:spcBef>
            </a:pPr>
            <a:r>
              <a:rPr lang="en-GB" sz="2400" dirty="0" smtClean="0">
                <a:latin typeface="+mj-lt"/>
                <a:ea typeface="+mj-ea"/>
                <a:cs typeface="Calibri" panose="020F0502020204030204" pitchFamily="34" charset="0"/>
              </a:rPr>
              <a:t>225 </a:t>
            </a:r>
            <a:r>
              <a:rPr lang="en-GB" sz="2400" dirty="0" err="1" smtClean="0">
                <a:latin typeface="+mj-lt"/>
                <a:ea typeface="+mj-ea"/>
                <a:cs typeface="Calibri" panose="020F0502020204030204" pitchFamily="34" charset="0"/>
              </a:rPr>
              <a:t>lin</a:t>
            </a:r>
            <a:r>
              <a:rPr lang="en-GB" sz="2400" dirty="0" smtClean="0">
                <a:latin typeface="+mj-lt"/>
                <a:ea typeface="+mj-ea"/>
                <a:cs typeface="Calibri" panose="020F0502020204030204" pitchFamily="34" charset="0"/>
              </a:rPr>
              <a:t> km – lightweight construction, automated retrieval, low oxygen and passive</a:t>
            </a:r>
            <a:endParaRPr lang="en-GB" sz="2400" dirty="0">
              <a:latin typeface="+mj-lt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9896341" y="0"/>
            <a:ext cx="2110129" cy="2254685"/>
          </a:xfrm>
          <a:prstGeom prst="wedgeRectCallout">
            <a:avLst>
              <a:gd name="adj1" fmla="val -67198"/>
              <a:gd name="adj2" fmla="val 828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77" y="43770"/>
            <a:ext cx="2028162" cy="212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68614" y="0"/>
            <a:ext cx="1423386" cy="295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13196" y="96592"/>
            <a:ext cx="10312400" cy="1143000"/>
          </a:xfrm>
        </p:spPr>
        <p:txBody>
          <a:bodyPr/>
          <a:lstStyle/>
          <a:p>
            <a:r>
              <a:rPr lang="en-GB" sz="3600" dirty="0" smtClean="0">
                <a:latin typeface="+mj-lt"/>
                <a:cs typeface="Calibri" panose="020F0502020204030204" pitchFamily="34" charset="0"/>
              </a:rPr>
              <a:t>Print Storage considerations</a:t>
            </a:r>
            <a:endParaRPr lang="en-GB" sz="3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91922"/>
            <a:ext cx="12192000" cy="466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9332" y="668092"/>
          <a:ext cx="11827015" cy="6120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098">
                  <a:extLst>
                    <a:ext uri="{9D8B030D-6E8A-4147-A177-3AD203B41FA5}">
                      <a16:colId xmlns:a16="http://schemas.microsoft.com/office/drawing/2014/main" val="3845405257"/>
                    </a:ext>
                  </a:extLst>
                </a:gridCol>
                <a:gridCol w="1673098">
                  <a:extLst>
                    <a:ext uri="{9D8B030D-6E8A-4147-A177-3AD203B41FA5}">
                      <a16:colId xmlns:a16="http://schemas.microsoft.com/office/drawing/2014/main" val="218225621"/>
                    </a:ext>
                  </a:extLst>
                </a:gridCol>
                <a:gridCol w="1673098">
                  <a:extLst>
                    <a:ext uri="{9D8B030D-6E8A-4147-A177-3AD203B41FA5}">
                      <a16:colId xmlns:a16="http://schemas.microsoft.com/office/drawing/2014/main" val="3670979864"/>
                    </a:ext>
                  </a:extLst>
                </a:gridCol>
                <a:gridCol w="1673098">
                  <a:extLst>
                    <a:ext uri="{9D8B030D-6E8A-4147-A177-3AD203B41FA5}">
                      <a16:colId xmlns:a16="http://schemas.microsoft.com/office/drawing/2014/main" val="787423508"/>
                    </a:ext>
                  </a:extLst>
                </a:gridCol>
                <a:gridCol w="1673098">
                  <a:extLst>
                    <a:ext uri="{9D8B030D-6E8A-4147-A177-3AD203B41FA5}">
                      <a16:colId xmlns:a16="http://schemas.microsoft.com/office/drawing/2014/main" val="4197964983"/>
                    </a:ext>
                  </a:extLst>
                </a:gridCol>
                <a:gridCol w="1673098">
                  <a:extLst>
                    <a:ext uri="{9D8B030D-6E8A-4147-A177-3AD203B41FA5}">
                      <a16:colId xmlns:a16="http://schemas.microsoft.com/office/drawing/2014/main" val="496634255"/>
                    </a:ext>
                  </a:extLst>
                </a:gridCol>
                <a:gridCol w="1788427">
                  <a:extLst>
                    <a:ext uri="{9D8B030D-6E8A-4147-A177-3AD203B41FA5}">
                      <a16:colId xmlns:a16="http://schemas.microsoft.com/office/drawing/2014/main" val="1963605847"/>
                    </a:ext>
                  </a:extLst>
                </a:gridCol>
              </a:tblGrid>
              <a:tr h="70993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/>
                        <a:t>Storage</a:t>
                      </a:r>
                      <a:r>
                        <a:rPr lang="en-GB" sz="2000" b="1" baseline="0" dirty="0" smtClean="0"/>
                        <a:t> Option</a:t>
                      </a:r>
                      <a:endParaRPr lang="en-GB" sz="2000" b="1" dirty="0" smtClean="0"/>
                    </a:p>
                    <a:p>
                      <a:endParaRPr lang="en-GB" b="1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Judgement factors</a:t>
                      </a:r>
                    </a:p>
                    <a:p>
                      <a:pPr algn="ctr"/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140472"/>
                  </a:ext>
                </a:extLst>
              </a:tr>
              <a:tr h="853188">
                <a:tc vMerge="1"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Capital Expenditure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Operating</a:t>
                      </a:r>
                      <a:r>
                        <a:rPr lang="en-GB" sz="1600" b="1" baseline="0" dirty="0" smtClean="0"/>
                        <a:t> Cost (Staff)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Fire Suppression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Demand Throughput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Environment (collections)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Environment</a:t>
                      </a:r>
                      <a:endParaRPr lang="en-GB" sz="1600" b="1" baseline="0" dirty="0" smtClean="0"/>
                    </a:p>
                    <a:p>
                      <a:r>
                        <a:rPr lang="en-GB" sz="1600" b="1" baseline="0" dirty="0" smtClean="0"/>
                        <a:t>(C02 footprint) </a:t>
                      </a:r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402288"/>
                  </a:ext>
                </a:extLst>
              </a:tr>
              <a:tr h="926005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/>
                        <a:t>High Density Automated (lightweight)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153058"/>
                  </a:ext>
                </a:extLst>
              </a:tr>
              <a:tr h="926005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/>
                        <a:t>High Density </a:t>
                      </a:r>
                    </a:p>
                    <a:p>
                      <a:pPr algn="r"/>
                      <a:r>
                        <a:rPr lang="en-GB" sz="1600" b="1" dirty="0" smtClean="0"/>
                        <a:t>Automated (concrete)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051446"/>
                  </a:ext>
                </a:extLst>
              </a:tr>
              <a:tr h="926005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/>
                        <a:t>Harvard / Oxford Model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853471"/>
                  </a:ext>
                </a:extLst>
              </a:tr>
              <a:tr h="853188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/>
                        <a:t>Roller Shelving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260556"/>
                  </a:ext>
                </a:extLst>
              </a:tr>
              <a:tr h="926005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/>
                        <a:t>Traditional Open Stacks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6653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20961" y="2264110"/>
            <a:ext cx="9507213" cy="4247317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Factors to consider before deciding the best type of print storage building to suit the organisations circumstance. Consider from capital and operating cost point of view.</a:t>
            </a:r>
          </a:p>
          <a:p>
            <a:endParaRPr lang="en-GB" dirty="0" smtClean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Creating a storage strategy is a good place to start.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Consider too according to the physical location</a:t>
            </a:r>
            <a:r>
              <a:rPr lang="en-GB" dirty="0"/>
              <a:t> </a:t>
            </a:r>
            <a:r>
              <a:rPr lang="en-GB" dirty="0" smtClean="0"/>
              <a:t>- seasonal temperature and weather systems for that region.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Also need to consider how link to requesting systems – local or enterprise Warehouse Management System (WMS)?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Ideally every ‘item’ recorded on WMS – consider cost and time if collections are not catalogued. Can a compromise be found (1</a:t>
            </a:r>
            <a:r>
              <a:rPr lang="en-GB" baseline="30000" dirty="0" smtClean="0"/>
              <a:t>st</a:t>
            </a:r>
            <a:r>
              <a:rPr lang="en-GB" dirty="0" smtClean="0"/>
              <a:t> and last in the box)?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Consider cleaning items before moving into the new store and potentially conservation / preservation work</a:t>
            </a:r>
            <a:r>
              <a:rPr lang="en-GB" dirty="0"/>
              <a:t>. Consider cleanliness spec for the racking once installed.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Customer demand over time (as the store fills up) – capacity predicated on – number of workstations, cycles/hour, working times, box sizes.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Consider media type and suitability e.g. magnetic.</a:t>
            </a:r>
          </a:p>
        </p:txBody>
      </p:sp>
    </p:spTree>
    <p:extLst>
      <p:ext uri="{BB962C8B-B14F-4D97-AF65-F5344CB8AC3E}">
        <p14:creationId xmlns:p14="http://schemas.microsoft.com/office/powerpoint/2010/main" val="13955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Future</a:t>
            </a:r>
            <a:r>
              <a:rPr lang="sv-SE" dirty="0" smtClean="0"/>
              <a:t> </a:t>
            </a:r>
            <a:r>
              <a:rPr lang="sv-SE" dirty="0" err="1" smtClean="0"/>
              <a:t>collaboration</a:t>
            </a:r>
            <a:r>
              <a:rPr lang="sv-SE" dirty="0" smtClean="0"/>
              <a:t> areas for </a:t>
            </a:r>
            <a:r>
              <a:rPr lang="sv-SE" dirty="0" err="1" smtClean="0"/>
              <a:t>Epico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Networking</a:t>
            </a:r>
            <a:r>
              <a:rPr lang="sv-SE" dirty="0" smtClean="0"/>
              <a:t> and </a:t>
            </a:r>
            <a:r>
              <a:rPr lang="sv-SE" dirty="0" err="1" smtClean="0"/>
              <a:t>knowledge</a:t>
            </a:r>
            <a:r>
              <a:rPr lang="sv-SE" dirty="0" smtClean="0"/>
              <a:t> </a:t>
            </a:r>
            <a:r>
              <a:rPr lang="sv-SE" dirty="0" err="1" smtClean="0"/>
              <a:t>exchange</a:t>
            </a:r>
            <a:endParaRPr lang="sv-SE" dirty="0" smtClean="0"/>
          </a:p>
          <a:p>
            <a:r>
              <a:rPr lang="sv-SE" dirty="0" err="1" smtClean="0"/>
              <a:t>Sharing</a:t>
            </a:r>
            <a:r>
              <a:rPr lang="sv-SE" dirty="0" smtClean="0"/>
              <a:t> best </a:t>
            </a:r>
            <a:r>
              <a:rPr lang="sv-SE" dirty="0" err="1" smtClean="0"/>
              <a:t>practices</a:t>
            </a:r>
            <a:r>
              <a:rPr lang="sv-SE" dirty="0" smtClean="0"/>
              <a:t> </a:t>
            </a:r>
          </a:p>
          <a:p>
            <a:pPr lvl="1"/>
            <a:r>
              <a:rPr lang="en-GB" dirty="0" smtClean="0"/>
              <a:t>High </a:t>
            </a:r>
            <a:r>
              <a:rPr lang="en-GB" dirty="0"/>
              <a:t>density facilities </a:t>
            </a:r>
          </a:p>
          <a:p>
            <a:pPr lvl="1"/>
            <a:r>
              <a:rPr lang="en-GB" dirty="0"/>
              <a:t>Metadata and retention commitments </a:t>
            </a:r>
            <a:endParaRPr lang="sv-SE" dirty="0"/>
          </a:p>
          <a:p>
            <a:pPr lvl="1"/>
            <a:r>
              <a:rPr lang="en-GB" dirty="0" smtClean="0"/>
              <a:t>Document </a:t>
            </a:r>
            <a:r>
              <a:rPr lang="en-GB" dirty="0"/>
              <a:t>delivery and resource sharing</a:t>
            </a:r>
            <a:endParaRPr lang="sv-SE" dirty="0"/>
          </a:p>
          <a:p>
            <a:r>
              <a:rPr lang="sv-SE" dirty="0" err="1" smtClean="0"/>
              <a:t>Increased</a:t>
            </a:r>
            <a:r>
              <a:rPr lang="sv-SE" dirty="0" smtClean="0"/>
              <a:t> </a:t>
            </a:r>
            <a:r>
              <a:rPr lang="sv-SE" dirty="0" err="1" smtClean="0"/>
              <a:t>collaboration</a:t>
            </a:r>
            <a:endParaRPr lang="sv-SE" dirty="0" smtClean="0"/>
          </a:p>
          <a:p>
            <a:pPr lvl="1"/>
            <a:r>
              <a:rPr lang="sv-SE" dirty="0" err="1" smtClean="0"/>
              <a:t>Comparing</a:t>
            </a:r>
            <a:r>
              <a:rPr lang="sv-SE" dirty="0" smtClean="0"/>
              <a:t> </a:t>
            </a:r>
            <a:r>
              <a:rPr lang="sv-SE" dirty="0" err="1" smtClean="0"/>
              <a:t>archived</a:t>
            </a:r>
            <a:r>
              <a:rPr lang="sv-SE" dirty="0" smtClean="0"/>
              <a:t> material in the different </a:t>
            </a:r>
            <a:r>
              <a:rPr lang="sv-SE" dirty="0" err="1" smtClean="0"/>
              <a:t>countries</a:t>
            </a:r>
            <a:r>
              <a:rPr lang="sv-SE" dirty="0" smtClean="0"/>
              <a:t> (MARC 583)</a:t>
            </a:r>
          </a:p>
          <a:p>
            <a:pPr lvl="1"/>
            <a:r>
              <a:rPr lang="sv-SE" dirty="0"/>
              <a:t>I</a:t>
            </a:r>
            <a:r>
              <a:rPr lang="sv-SE" dirty="0" smtClean="0"/>
              <a:t>nternational </a:t>
            </a:r>
            <a:r>
              <a:rPr lang="sv-SE" dirty="0" err="1" smtClean="0"/>
              <a:t>collaboration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80" y="4848225"/>
            <a:ext cx="31813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3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76400" y="2920538"/>
            <a:ext cx="10515600" cy="1829435"/>
          </a:xfrm>
        </p:spPr>
        <p:txBody>
          <a:bodyPr>
            <a:normAutofit fontScale="90000"/>
          </a:bodyPr>
          <a:lstStyle/>
          <a:p>
            <a:r>
              <a:rPr lang="sv-SE" dirty="0" err="1" smtClean="0"/>
              <a:t>Thank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!</a:t>
            </a:r>
            <a:r>
              <a:rPr lang="sv-SE" dirty="0" smtClean="0">
                <a:latin typeface="+mn-lt"/>
              </a:rPr>
              <a:t/>
            </a:r>
            <a:br>
              <a:rPr lang="sv-SE" dirty="0" smtClean="0">
                <a:latin typeface="+mn-lt"/>
              </a:rPr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sz="3600" dirty="0">
                <a:sym typeface="Wingdings" panose="05000000000000000000" pitchFamily="2" charset="2"/>
              </a:rPr>
              <a:t></a:t>
            </a:r>
            <a:r>
              <a:rPr lang="sv-SE" dirty="0">
                <a:sym typeface="Wingdings" panose="05000000000000000000" pitchFamily="2" charset="2"/>
              </a:rPr>
              <a:t> epico-libraries.eu</a:t>
            </a:r>
            <a:r>
              <a:rPr lang="sv-SE" dirty="0"/>
              <a:t/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sz="2700" dirty="0" smtClean="0">
                <a:latin typeface="+mn-lt"/>
              </a:rPr>
              <a:t>Contact: </a:t>
            </a:r>
            <a:br>
              <a:rPr lang="sv-SE" sz="2700" dirty="0" smtClean="0">
                <a:latin typeface="+mn-lt"/>
              </a:rPr>
            </a:br>
            <a:r>
              <a:rPr lang="sv-SE" sz="2700" dirty="0">
                <a:latin typeface="+mn-lt"/>
              </a:rPr>
              <a:t>Andy Appleyard, British </a:t>
            </a:r>
            <a:r>
              <a:rPr lang="sv-SE" sz="2700" dirty="0" smtClean="0">
                <a:latin typeface="+mn-lt"/>
              </a:rPr>
              <a:t>Library </a:t>
            </a:r>
            <a:r>
              <a:rPr lang="sv-SE" sz="2700" dirty="0" smtClean="0">
                <a:latin typeface="+mn-lt"/>
                <a:hlinkClick r:id="rId3"/>
              </a:rPr>
              <a:t>andy.appleyard@bl.uk</a:t>
            </a:r>
            <a:r>
              <a:rPr lang="sv-SE" sz="2700" dirty="0" smtClean="0">
                <a:latin typeface="+mn-lt"/>
              </a:rPr>
              <a:t>  </a:t>
            </a:r>
            <a:r>
              <a:rPr lang="sv-SE" sz="2700" dirty="0">
                <a:latin typeface="+mn-lt"/>
              </a:rPr>
              <a:t/>
            </a:r>
            <a:br>
              <a:rPr lang="sv-SE" sz="2700" dirty="0">
                <a:latin typeface="+mn-lt"/>
              </a:rPr>
            </a:br>
            <a:r>
              <a:rPr lang="sv-SE" sz="2700" dirty="0">
                <a:latin typeface="+mn-lt"/>
              </a:rPr>
              <a:t>Karin Byström, Uppsala University </a:t>
            </a:r>
            <a:r>
              <a:rPr lang="sv-SE" sz="2700" dirty="0" smtClean="0">
                <a:latin typeface="+mn-lt"/>
              </a:rPr>
              <a:t>Library </a:t>
            </a:r>
            <a:r>
              <a:rPr lang="sv-SE" sz="2700" dirty="0" smtClean="0">
                <a:latin typeface="+mn-lt"/>
                <a:hlinkClick r:id="rId4"/>
              </a:rPr>
              <a:t>karin.bystrom@ub.uu.se</a:t>
            </a:r>
            <a:r>
              <a:rPr lang="sv-SE" sz="2700" dirty="0" smtClean="0">
                <a:latin typeface="+mn-lt"/>
              </a:rPr>
              <a:t> </a:t>
            </a:r>
            <a:r>
              <a:rPr lang="sv-SE" sz="2700" dirty="0">
                <a:latin typeface="+mn-lt"/>
              </a:rPr>
              <a:t/>
            </a:r>
            <a:br>
              <a:rPr lang="sv-SE" sz="2700" dirty="0">
                <a:latin typeface="+mn-lt"/>
              </a:rPr>
            </a:br>
            <a:r>
              <a:rPr lang="sv-SE" sz="2700" dirty="0">
                <a:latin typeface="+mn-lt"/>
              </a:rPr>
              <a:t>Brigitte </a:t>
            </a:r>
            <a:r>
              <a:rPr lang="sv-SE" sz="2700" dirty="0" err="1">
                <a:latin typeface="+mn-lt"/>
              </a:rPr>
              <a:t>Krompf</a:t>
            </a:r>
            <a:r>
              <a:rPr lang="sv-SE" sz="2700" dirty="0">
                <a:latin typeface="+mn-lt"/>
              </a:rPr>
              <a:t>, Vienna University Library </a:t>
            </a:r>
            <a:r>
              <a:rPr lang="sv-SE" sz="2700" dirty="0" smtClean="0">
                <a:latin typeface="+mn-lt"/>
                <a:hlinkClick r:id="rId5"/>
              </a:rPr>
              <a:t>brigitte.kromp@univie.ac.at</a:t>
            </a:r>
            <a:r>
              <a:rPr lang="sv-SE" sz="2700" dirty="0" smtClean="0">
                <a:latin typeface="+mn-lt"/>
              </a:rPr>
              <a:t> </a:t>
            </a:r>
            <a:endParaRPr lang="sv-S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08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</a:t>
            </a:r>
            <a:r>
              <a:rPr lang="sv-SE" dirty="0" err="1" smtClean="0"/>
              <a:t>Epico</a:t>
            </a:r>
            <a:r>
              <a:rPr lang="sv-SE" dirty="0" smtClean="0"/>
              <a:t> </a:t>
            </a:r>
            <a:r>
              <a:rPr lang="sv-SE" dirty="0" err="1" smtClean="0"/>
              <a:t>network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Started</a:t>
            </a:r>
            <a:r>
              <a:rPr lang="sv-SE" dirty="0" smtClean="0"/>
              <a:t> in 2016</a:t>
            </a:r>
          </a:p>
          <a:p>
            <a:pPr lvl="1"/>
            <a:r>
              <a:rPr lang="en-US" dirty="0"/>
              <a:t>Austria, United Kingdom, France, Spain, Finland, Norway and Switzerland</a:t>
            </a:r>
            <a:endParaRPr lang="sv-SE" dirty="0" smtClean="0"/>
          </a:p>
          <a:p>
            <a:r>
              <a:rPr lang="sv-SE" dirty="0" smtClean="0"/>
              <a:t>Print </a:t>
            </a:r>
            <a:r>
              <a:rPr lang="sv-SE" dirty="0" err="1" smtClean="0"/>
              <a:t>repositories</a:t>
            </a:r>
            <a:r>
              <a:rPr lang="sv-SE" dirty="0" smtClean="0"/>
              <a:t> </a:t>
            </a:r>
            <a:r>
              <a:rPr lang="sv-SE" dirty="0" smtClean="0">
                <a:sym typeface="Wingdings" panose="05000000000000000000" pitchFamily="2" charset="2"/>
              </a:rPr>
              <a:t>and </a:t>
            </a:r>
            <a:r>
              <a:rPr lang="sv-SE" dirty="0" err="1" smtClean="0">
                <a:sym typeface="Wingdings" panose="05000000000000000000" pitchFamily="2" charset="2"/>
              </a:rPr>
              <a:t>shared</a:t>
            </a:r>
            <a:r>
              <a:rPr lang="sv-SE" dirty="0" smtClean="0">
                <a:sym typeface="Wingdings" panose="05000000000000000000" pitchFamily="2" charset="2"/>
              </a:rPr>
              <a:t> print </a:t>
            </a:r>
            <a:r>
              <a:rPr lang="sv-SE" dirty="0" err="1" smtClean="0">
                <a:sym typeface="Wingdings" panose="05000000000000000000" pitchFamily="2" charset="2"/>
              </a:rPr>
              <a:t>initiatives</a:t>
            </a:r>
            <a:endParaRPr lang="sv-SE" dirty="0" smtClean="0"/>
          </a:p>
          <a:p>
            <a:r>
              <a:rPr lang="sv-SE" dirty="0" smtClean="0"/>
              <a:t>Focus on </a:t>
            </a:r>
            <a:r>
              <a:rPr lang="sv-SE" dirty="0" err="1"/>
              <a:t>n</a:t>
            </a:r>
            <a:r>
              <a:rPr lang="sv-SE" dirty="0" err="1" smtClean="0"/>
              <a:t>etworking</a:t>
            </a:r>
            <a:r>
              <a:rPr lang="sv-SE" dirty="0" smtClean="0"/>
              <a:t> and </a:t>
            </a:r>
            <a:r>
              <a:rPr lang="sv-SE" dirty="0" err="1" smtClean="0"/>
              <a:t>knowledge</a:t>
            </a:r>
            <a:r>
              <a:rPr lang="sv-SE" dirty="0" smtClean="0"/>
              <a:t> </a:t>
            </a:r>
            <a:r>
              <a:rPr lang="sv-SE" dirty="0" err="1" smtClean="0"/>
              <a:t>sharing</a:t>
            </a:r>
            <a:endParaRPr lang="sv-SE" dirty="0"/>
          </a:p>
          <a:p>
            <a:r>
              <a:rPr lang="sv-SE" dirty="0" smtClean="0"/>
              <a:t>Kuopio </a:t>
            </a:r>
            <a:r>
              <a:rPr lang="sv-SE" dirty="0" err="1" smtClean="0"/>
              <a:t>conference</a:t>
            </a:r>
            <a:r>
              <a:rPr lang="sv-SE" dirty="0" smtClean="0"/>
              <a:t> (</a:t>
            </a:r>
            <a:r>
              <a:rPr lang="sv-SE" dirty="0" err="1" smtClean="0"/>
              <a:t>biannual</a:t>
            </a:r>
            <a:r>
              <a:rPr lang="sv-SE" dirty="0" smtClean="0"/>
              <a:t>)</a:t>
            </a:r>
            <a:br>
              <a:rPr lang="sv-SE" dirty="0" smtClean="0"/>
            </a:br>
            <a:r>
              <a:rPr lang="sv-SE" sz="2400" dirty="0" smtClean="0">
                <a:sym typeface="Wingdings" panose="05000000000000000000" pitchFamily="2" charset="2"/>
              </a:rPr>
              <a:t></a:t>
            </a:r>
            <a:r>
              <a:rPr lang="sv-SE" dirty="0" smtClean="0">
                <a:sym typeface="Wingdings" panose="05000000000000000000" pitchFamily="2" charset="2"/>
              </a:rPr>
              <a:t> Barcelona 2024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530" y="4623017"/>
            <a:ext cx="31813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17" y="57916"/>
            <a:ext cx="8765309" cy="670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5-uddig stjärna 3"/>
          <p:cNvSpPr/>
          <p:nvPr/>
        </p:nvSpPr>
        <p:spPr>
          <a:xfrm>
            <a:off x="4909126" y="3773057"/>
            <a:ext cx="465777" cy="401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5-uddig stjärna 4"/>
          <p:cNvSpPr/>
          <p:nvPr/>
        </p:nvSpPr>
        <p:spPr>
          <a:xfrm>
            <a:off x="5674345" y="3522159"/>
            <a:ext cx="465777" cy="401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5-uddig stjärna 5"/>
          <p:cNvSpPr/>
          <p:nvPr/>
        </p:nvSpPr>
        <p:spPr>
          <a:xfrm>
            <a:off x="6428508" y="1935021"/>
            <a:ext cx="465777" cy="401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5-uddig stjärna 6"/>
          <p:cNvSpPr/>
          <p:nvPr/>
        </p:nvSpPr>
        <p:spPr>
          <a:xfrm>
            <a:off x="4082472" y="3169538"/>
            <a:ext cx="465777" cy="401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5-uddig stjärna 8"/>
          <p:cNvSpPr/>
          <p:nvPr/>
        </p:nvSpPr>
        <p:spPr>
          <a:xfrm>
            <a:off x="6195619" y="4257058"/>
            <a:ext cx="465777" cy="401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5-uddig stjärna 9"/>
          <p:cNvSpPr/>
          <p:nvPr/>
        </p:nvSpPr>
        <p:spPr>
          <a:xfrm>
            <a:off x="4595090" y="4194858"/>
            <a:ext cx="465777" cy="401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5-uddig stjärna 10"/>
          <p:cNvSpPr/>
          <p:nvPr/>
        </p:nvSpPr>
        <p:spPr>
          <a:xfrm>
            <a:off x="3981531" y="5447148"/>
            <a:ext cx="465777" cy="401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5-uddig stjärna 11"/>
          <p:cNvSpPr/>
          <p:nvPr/>
        </p:nvSpPr>
        <p:spPr>
          <a:xfrm>
            <a:off x="5450200" y="1648587"/>
            <a:ext cx="519545" cy="42949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5-uddig stjärna 12"/>
          <p:cNvSpPr/>
          <p:nvPr/>
        </p:nvSpPr>
        <p:spPr>
          <a:xfrm>
            <a:off x="7416800" y="5648039"/>
            <a:ext cx="465777" cy="401782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5-uddig stjärna 13"/>
          <p:cNvSpPr/>
          <p:nvPr/>
        </p:nvSpPr>
        <p:spPr>
          <a:xfrm>
            <a:off x="7735454" y="2225895"/>
            <a:ext cx="465777" cy="401782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5-uddig stjärna 17"/>
          <p:cNvSpPr/>
          <p:nvPr/>
        </p:nvSpPr>
        <p:spPr>
          <a:xfrm>
            <a:off x="3240234" y="3323674"/>
            <a:ext cx="465777" cy="401782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5-uddig stjärna 19"/>
          <p:cNvSpPr/>
          <p:nvPr/>
        </p:nvSpPr>
        <p:spPr>
          <a:xfrm>
            <a:off x="5373421" y="4394314"/>
            <a:ext cx="465777" cy="401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5-uddig stjärna 20"/>
          <p:cNvSpPr/>
          <p:nvPr/>
        </p:nvSpPr>
        <p:spPr>
          <a:xfrm>
            <a:off x="7418120" y="1519384"/>
            <a:ext cx="465777" cy="4017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5-uddig stjärna 21"/>
          <p:cNvSpPr/>
          <p:nvPr/>
        </p:nvSpPr>
        <p:spPr>
          <a:xfrm>
            <a:off x="5627582" y="2716230"/>
            <a:ext cx="465777" cy="401782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847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Norway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Norwegian Repository </a:t>
            </a:r>
            <a:r>
              <a:rPr lang="en-US" dirty="0" smtClean="0"/>
              <a:t>Library by the </a:t>
            </a:r>
            <a:r>
              <a:rPr lang="en-US" dirty="0"/>
              <a:t>National Library of </a:t>
            </a:r>
            <a:r>
              <a:rPr lang="en-US" dirty="0" smtClean="0"/>
              <a:t>Norway</a:t>
            </a:r>
          </a:p>
          <a:p>
            <a:r>
              <a:rPr lang="en-US" dirty="0" smtClean="0"/>
              <a:t>Huge storage in Mo </a:t>
            </a:r>
            <a:r>
              <a:rPr lang="en-US" dirty="0" err="1" smtClean="0"/>
              <a:t>i</a:t>
            </a:r>
            <a:r>
              <a:rPr lang="en-US" dirty="0" smtClean="0"/>
              <a:t> Rana, in the north of Norway</a:t>
            </a:r>
          </a:p>
          <a:p>
            <a:pPr lvl="1"/>
            <a:r>
              <a:rPr lang="en-US" dirty="0"/>
              <a:t>Main point for digitization of Norwegian </a:t>
            </a:r>
            <a:r>
              <a:rPr lang="en-US" dirty="0" smtClean="0"/>
              <a:t>books</a:t>
            </a:r>
            <a:endParaRPr lang="en-US" dirty="0"/>
          </a:p>
          <a:p>
            <a:r>
              <a:rPr lang="en-US" dirty="0" smtClean="0"/>
              <a:t>Storage of low </a:t>
            </a:r>
            <a:r>
              <a:rPr lang="en-US" dirty="0"/>
              <a:t>use </a:t>
            </a:r>
            <a:r>
              <a:rPr lang="en-US" dirty="0" smtClean="0"/>
              <a:t>publications </a:t>
            </a:r>
          </a:p>
          <a:p>
            <a:pPr lvl="1"/>
            <a:r>
              <a:rPr lang="en-US" dirty="0" smtClean="0"/>
              <a:t>1,5M monographs and 600K journal issues</a:t>
            </a:r>
          </a:p>
          <a:p>
            <a:pPr lvl="1"/>
            <a:r>
              <a:rPr lang="en-US" dirty="0" smtClean="0"/>
              <a:t>Central storage in an automated </a:t>
            </a:r>
            <a:r>
              <a:rPr lang="en-US" dirty="0"/>
              <a:t>storage facility</a:t>
            </a:r>
          </a:p>
          <a:p>
            <a:pPr lvl="1"/>
            <a:r>
              <a:rPr lang="en-US" dirty="0" smtClean="0"/>
              <a:t>Holds up to five copies and secures </a:t>
            </a:r>
            <a:r>
              <a:rPr lang="en-US" dirty="0"/>
              <a:t>the "</a:t>
            </a:r>
            <a:r>
              <a:rPr lang="en-US" dirty="0" smtClean="0"/>
              <a:t>last </a:t>
            </a:r>
            <a:r>
              <a:rPr lang="en-US" dirty="0"/>
              <a:t>copy" </a:t>
            </a:r>
            <a:endParaRPr lang="en-US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026" name="Picture 2" descr="Norway country maps | Netmaps. Leading Mapping Compa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904" y="4253765"/>
            <a:ext cx="1846740" cy="24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 5"/>
          <p:cNvSpPr/>
          <p:nvPr/>
        </p:nvSpPr>
        <p:spPr>
          <a:xfrm>
            <a:off x="10954827" y="5150717"/>
            <a:ext cx="87351" cy="11151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101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3596" y="376277"/>
            <a:ext cx="10515600" cy="1325563"/>
          </a:xfrm>
        </p:spPr>
        <p:txBody>
          <a:bodyPr/>
          <a:lstStyle/>
          <a:p>
            <a:r>
              <a:rPr lang="sv-SE" dirty="0" smtClean="0"/>
              <a:t>United </a:t>
            </a:r>
            <a:r>
              <a:rPr lang="sv-SE" dirty="0" err="1" smtClean="0"/>
              <a:t>Kingdom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000" dirty="0"/>
              <a:t>UK Research </a:t>
            </a:r>
            <a:r>
              <a:rPr lang="sv-SE" sz="3000" dirty="0" err="1"/>
              <a:t>R</a:t>
            </a:r>
            <a:r>
              <a:rPr lang="sv-SE" sz="3000" dirty="0" err="1" smtClean="0"/>
              <a:t>eserve</a:t>
            </a:r>
            <a:r>
              <a:rPr lang="sv-SE" sz="3000" dirty="0" smtClean="0"/>
              <a:t> </a:t>
            </a:r>
            <a:r>
              <a:rPr lang="sv-SE" sz="3000" dirty="0"/>
              <a:t>(UKRR) </a:t>
            </a:r>
          </a:p>
          <a:p>
            <a:pPr lvl="1"/>
            <a:r>
              <a:rPr lang="sv-SE" sz="2600" dirty="0" smtClean="0"/>
              <a:t>Project 2007</a:t>
            </a:r>
            <a:r>
              <a:rPr lang="sv-SE" sz="2600" dirty="0"/>
              <a:t>, British Library </a:t>
            </a:r>
            <a:r>
              <a:rPr lang="sv-SE" sz="2600" dirty="0" smtClean="0"/>
              <a:t>and the </a:t>
            </a:r>
            <a:r>
              <a:rPr lang="sv-SE" sz="2600" dirty="0" err="1" smtClean="0"/>
              <a:t>large</a:t>
            </a:r>
            <a:r>
              <a:rPr lang="sv-SE" sz="2600" dirty="0" smtClean="0"/>
              <a:t> research </a:t>
            </a:r>
            <a:r>
              <a:rPr lang="sv-SE" sz="2600" dirty="0" err="1" smtClean="0"/>
              <a:t>libraries</a:t>
            </a:r>
            <a:r>
              <a:rPr lang="sv-SE" sz="2600" smtClean="0"/>
              <a:t> </a:t>
            </a:r>
            <a:br>
              <a:rPr lang="sv-SE" sz="2600" smtClean="0"/>
            </a:br>
            <a:r>
              <a:rPr lang="sv-SE" sz="2600" smtClean="0"/>
              <a:t>(</a:t>
            </a:r>
            <a:r>
              <a:rPr lang="sv-SE" sz="2600" dirty="0" err="1" smtClean="0"/>
              <a:t>since</a:t>
            </a:r>
            <a:r>
              <a:rPr lang="sv-SE" sz="2600" dirty="0" smtClean="0"/>
              <a:t> </a:t>
            </a:r>
            <a:r>
              <a:rPr lang="sv-SE" sz="2600" dirty="0"/>
              <a:t>2019 a</a:t>
            </a:r>
            <a:r>
              <a:rPr lang="sv-SE" sz="2600" dirty="0" smtClean="0"/>
              <a:t> BL</a:t>
            </a:r>
            <a:r>
              <a:rPr lang="sv-SE" sz="2600" dirty="0"/>
              <a:t> </a:t>
            </a:r>
            <a:r>
              <a:rPr lang="sv-SE" sz="2600" dirty="0" smtClean="0"/>
              <a:t>program)</a:t>
            </a:r>
          </a:p>
          <a:p>
            <a:pPr lvl="1"/>
            <a:r>
              <a:rPr lang="sv-SE" sz="2600" dirty="0" err="1" smtClean="0"/>
              <a:t>Goal</a:t>
            </a:r>
            <a:r>
              <a:rPr lang="sv-SE" sz="2600" dirty="0" smtClean="0"/>
              <a:t>: de-</a:t>
            </a:r>
            <a:r>
              <a:rPr lang="sv-SE" sz="2600" dirty="0" err="1" smtClean="0"/>
              <a:t>duplication</a:t>
            </a:r>
            <a:r>
              <a:rPr lang="sv-SE" sz="2600" dirty="0" smtClean="0"/>
              <a:t> and </a:t>
            </a:r>
            <a:r>
              <a:rPr lang="en-US" sz="2600" dirty="0" smtClean="0"/>
              <a:t>safeguarding printed </a:t>
            </a:r>
            <a:r>
              <a:rPr lang="en-US" sz="2600" dirty="0"/>
              <a:t>research </a:t>
            </a:r>
            <a:r>
              <a:rPr lang="en-US" sz="2600" dirty="0" smtClean="0"/>
              <a:t>materials</a:t>
            </a:r>
          </a:p>
          <a:p>
            <a:pPr lvl="1"/>
            <a:r>
              <a:rPr lang="en-US" sz="2600" dirty="0" smtClean="0"/>
              <a:t>Creating complete holdings as a part of the national collection</a:t>
            </a:r>
            <a:endParaRPr lang="sv-SE" sz="2600" dirty="0" smtClean="0"/>
          </a:p>
          <a:p>
            <a:pPr lvl="1"/>
            <a:r>
              <a:rPr lang="sv-SE" sz="2600" dirty="0" err="1"/>
              <a:t>Perpetual</a:t>
            </a:r>
            <a:r>
              <a:rPr lang="sv-SE" sz="2600" dirty="0"/>
              <a:t> </a:t>
            </a:r>
            <a:r>
              <a:rPr lang="sv-SE" sz="2600" dirty="0" err="1" smtClean="0"/>
              <a:t>preservation</a:t>
            </a:r>
            <a:r>
              <a:rPr lang="sv-SE" sz="2600" dirty="0" smtClean="0"/>
              <a:t> of </a:t>
            </a:r>
            <a:r>
              <a:rPr lang="sv-SE" sz="2600" dirty="0" err="1" smtClean="0"/>
              <a:t>two</a:t>
            </a:r>
            <a:r>
              <a:rPr lang="sv-SE" sz="2600" dirty="0" smtClean="0"/>
              <a:t> </a:t>
            </a:r>
            <a:r>
              <a:rPr lang="sv-SE" sz="2600" dirty="0" err="1" smtClean="0"/>
              <a:t>copies</a:t>
            </a:r>
            <a:r>
              <a:rPr lang="sv-SE" sz="2600" dirty="0" smtClean="0"/>
              <a:t> of print journals </a:t>
            </a:r>
            <a:br>
              <a:rPr lang="sv-SE" sz="2600" dirty="0" smtClean="0"/>
            </a:br>
            <a:r>
              <a:rPr lang="sv-SE" sz="2600" dirty="0" smtClean="0"/>
              <a:t>(BL at Boston Spa and Oxford/Cambridge)</a:t>
            </a:r>
          </a:p>
          <a:p>
            <a:pPr lvl="1"/>
            <a:r>
              <a:rPr lang="en-US" sz="2600" dirty="0" smtClean="0"/>
              <a:t>Access </a:t>
            </a:r>
            <a:r>
              <a:rPr lang="en-US" sz="2600" dirty="0"/>
              <a:t>onsite in the Reading Rooms or remotely via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British </a:t>
            </a:r>
            <a:r>
              <a:rPr lang="en-US" sz="2600" dirty="0"/>
              <a:t>Library On </a:t>
            </a:r>
            <a:r>
              <a:rPr lang="en-US" sz="2600" dirty="0" smtClean="0"/>
              <a:t>Demand</a:t>
            </a:r>
            <a:endParaRPr lang="sv-SE" sz="2600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2050" name="Picture 2" descr="International Psycho-Oncology Society - United Kingd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87" y="4346532"/>
            <a:ext cx="2097722" cy="23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 5"/>
          <p:cNvSpPr/>
          <p:nvPr/>
        </p:nvSpPr>
        <p:spPr>
          <a:xfrm>
            <a:off x="11309196" y="5586762"/>
            <a:ext cx="87351" cy="11151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11287822" y="6131194"/>
            <a:ext cx="87351" cy="11151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11405653" y="6146062"/>
            <a:ext cx="87351" cy="11151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342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Spain</a:t>
            </a:r>
            <a:r>
              <a:rPr lang="sv-SE" dirty="0" smtClean="0"/>
              <a:t> / </a:t>
            </a:r>
            <a:r>
              <a:rPr lang="sv-SE" dirty="0" err="1"/>
              <a:t>C</a:t>
            </a:r>
            <a:r>
              <a:rPr lang="sv-SE" dirty="0" err="1" smtClean="0"/>
              <a:t>atalonia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GEPA – </a:t>
            </a:r>
            <a:r>
              <a:rPr lang="sv-SE" dirty="0" err="1" smtClean="0"/>
              <a:t>shared</a:t>
            </a:r>
            <a:r>
              <a:rPr lang="sv-SE" dirty="0" smtClean="0"/>
              <a:t> </a:t>
            </a:r>
            <a:r>
              <a:rPr lang="sv-SE" dirty="0" err="1" smtClean="0"/>
              <a:t>storage</a:t>
            </a:r>
            <a:r>
              <a:rPr lang="sv-SE" dirty="0" smtClean="0"/>
              <a:t> </a:t>
            </a:r>
            <a:r>
              <a:rPr lang="sv-SE" dirty="0" err="1" smtClean="0"/>
              <a:t>facility</a:t>
            </a:r>
            <a:r>
              <a:rPr lang="sv-SE" dirty="0" smtClean="0"/>
              <a:t> </a:t>
            </a:r>
            <a:r>
              <a:rPr lang="sv-SE" dirty="0" err="1" smtClean="0"/>
              <a:t>outside</a:t>
            </a:r>
            <a:r>
              <a:rPr lang="sv-SE" dirty="0" smtClean="0"/>
              <a:t> Barcelona</a:t>
            </a:r>
          </a:p>
          <a:p>
            <a:r>
              <a:rPr lang="en-US" dirty="0" smtClean="0"/>
              <a:t>Consortium </a:t>
            </a:r>
            <a:r>
              <a:rPr lang="en-US" dirty="0"/>
              <a:t>of Academic Services of Catalonia, CSUC. </a:t>
            </a:r>
            <a:endParaRPr lang="sv-SE" dirty="0" smtClean="0"/>
          </a:p>
          <a:p>
            <a:r>
              <a:rPr lang="en-US" dirty="0"/>
              <a:t>C</a:t>
            </a:r>
            <a:r>
              <a:rPr lang="en-US" dirty="0" smtClean="0"/>
              <a:t>ooperative </a:t>
            </a:r>
            <a:r>
              <a:rPr lang="en-US" dirty="0"/>
              <a:t>deposit service </a:t>
            </a:r>
            <a:endParaRPr lang="en-US" dirty="0" smtClean="0"/>
          </a:p>
          <a:p>
            <a:r>
              <a:rPr lang="en-US" dirty="0" smtClean="0"/>
              <a:t>Preservation </a:t>
            </a:r>
            <a:r>
              <a:rPr lang="en-US" dirty="0"/>
              <a:t>and </a:t>
            </a:r>
            <a:r>
              <a:rPr lang="en-US" dirty="0" smtClean="0"/>
              <a:t>accessibility</a:t>
            </a:r>
          </a:p>
          <a:p>
            <a:r>
              <a:rPr lang="en-US" dirty="0"/>
              <a:t>R</a:t>
            </a:r>
            <a:r>
              <a:rPr lang="en-US" dirty="0" smtClean="0"/>
              <a:t>equest </a:t>
            </a:r>
            <a:r>
              <a:rPr lang="en-US" dirty="0"/>
              <a:t>copies </a:t>
            </a:r>
            <a:endParaRPr lang="en-US" dirty="0" smtClean="0"/>
          </a:p>
          <a:p>
            <a:r>
              <a:rPr lang="en-US" dirty="0" smtClean="0"/>
              <a:t>Consultation room on site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748" y="5126958"/>
            <a:ext cx="2597063" cy="1547315"/>
          </a:xfrm>
          <a:prstGeom prst="rect">
            <a:avLst/>
          </a:prstGeom>
        </p:spPr>
      </p:pic>
      <p:pic>
        <p:nvPicPr>
          <p:cNvPr id="1026" name="Picture 2" descr="https://thumbs.dreamstime.com/z/catalonia-autonomous-community-location-map-spain-vector-illustration-1412158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0"/>
          <a:stretch/>
        </p:blipFill>
        <p:spPr bwMode="auto">
          <a:xfrm>
            <a:off x="9031265" y="4494868"/>
            <a:ext cx="3044911" cy="226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 5"/>
          <p:cNvSpPr/>
          <p:nvPr/>
        </p:nvSpPr>
        <p:spPr>
          <a:xfrm flipV="1">
            <a:off x="10884877" y="4822159"/>
            <a:ext cx="937845" cy="609598"/>
          </a:xfrm>
          <a:prstGeom prst="ellipse">
            <a:avLst/>
          </a:prstGeom>
          <a:noFill/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26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Germany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 smtClean="0"/>
              <a:t>Northern</a:t>
            </a:r>
            <a:r>
              <a:rPr lang="sv-SE" dirty="0" smtClean="0"/>
              <a:t> </a:t>
            </a:r>
            <a:r>
              <a:rPr lang="sv-SE" dirty="0" err="1" smtClean="0"/>
              <a:t>Storage</a:t>
            </a:r>
            <a:r>
              <a:rPr lang="sv-SE" dirty="0" smtClean="0"/>
              <a:t> </a:t>
            </a:r>
            <a:r>
              <a:rPr lang="sv-SE" dirty="0" err="1" smtClean="0"/>
              <a:t>Network</a:t>
            </a:r>
            <a:r>
              <a:rPr lang="sv-SE" dirty="0"/>
              <a:t> (</a:t>
            </a:r>
            <a:r>
              <a:rPr lang="sv-SE" dirty="0" err="1"/>
              <a:t>Speicherverbund</a:t>
            </a:r>
            <a:r>
              <a:rPr lang="sv-SE" dirty="0"/>
              <a:t> </a:t>
            </a:r>
            <a:r>
              <a:rPr lang="sv-SE" dirty="0" smtClean="0"/>
              <a:t>Nord)</a:t>
            </a:r>
          </a:p>
          <a:p>
            <a:r>
              <a:rPr lang="en-US" dirty="0" smtClean="0"/>
              <a:t>Regional </a:t>
            </a:r>
            <a:r>
              <a:rPr lang="en-US" dirty="0"/>
              <a:t>Print Archiving </a:t>
            </a:r>
            <a:r>
              <a:rPr lang="en-US" dirty="0" smtClean="0"/>
              <a:t>Cooperative</a:t>
            </a:r>
            <a:endParaRPr lang="en-US" dirty="0"/>
          </a:p>
          <a:p>
            <a:r>
              <a:rPr lang="en-US" dirty="0" smtClean="0"/>
              <a:t>Seven </a:t>
            </a:r>
            <a:r>
              <a:rPr lang="en-US" dirty="0"/>
              <a:t>libraries in five federal </a:t>
            </a:r>
            <a:r>
              <a:rPr lang="en-US" dirty="0" smtClean="0"/>
              <a:t>states</a:t>
            </a:r>
          </a:p>
          <a:p>
            <a:r>
              <a:rPr lang="en-US" dirty="0" smtClean="0"/>
              <a:t>A pragmatic “keep </a:t>
            </a:r>
            <a:r>
              <a:rPr lang="en-US" dirty="0"/>
              <a:t>it simple“ approach </a:t>
            </a:r>
            <a:endParaRPr lang="en-US" dirty="0" smtClean="0"/>
          </a:p>
          <a:p>
            <a:r>
              <a:rPr lang="en-US" dirty="0" smtClean="0"/>
              <a:t>De-centralized storage</a:t>
            </a:r>
          </a:p>
          <a:p>
            <a:r>
              <a:rPr lang="en-US" dirty="0" smtClean="0"/>
              <a:t>Archiving </a:t>
            </a:r>
            <a:r>
              <a:rPr lang="en-US" dirty="0"/>
              <a:t>commitments visible </a:t>
            </a:r>
            <a:r>
              <a:rPr lang="en-US" dirty="0" smtClean="0"/>
              <a:t>in </a:t>
            </a:r>
            <a:br>
              <a:rPr lang="en-US" dirty="0" smtClean="0"/>
            </a:br>
            <a:r>
              <a:rPr lang="en-US" dirty="0" smtClean="0"/>
              <a:t>national/regional </a:t>
            </a:r>
            <a:r>
              <a:rPr lang="en-US" dirty="0"/>
              <a:t>union catalogues </a:t>
            </a:r>
            <a:endParaRPr lang="sv-SE" dirty="0"/>
          </a:p>
        </p:txBody>
      </p:sp>
      <p:pic>
        <p:nvPicPr>
          <p:cNvPr id="4" name="Picture 2" descr="Germany Map Illustration Stock Illustration - Downloa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01" y="4001294"/>
            <a:ext cx="2360411" cy="277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 4"/>
          <p:cNvSpPr/>
          <p:nvPr/>
        </p:nvSpPr>
        <p:spPr>
          <a:xfrm flipV="1">
            <a:off x="10304585" y="4372708"/>
            <a:ext cx="937845" cy="609598"/>
          </a:xfrm>
          <a:prstGeom prst="ellipse">
            <a:avLst/>
          </a:prstGeom>
          <a:noFill/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60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Belgium</a:t>
            </a:r>
            <a:r>
              <a:rPr lang="sv-SE" dirty="0" smtClean="0"/>
              <a:t> /</a:t>
            </a:r>
            <a:r>
              <a:rPr lang="sv-SE" dirty="0" err="1"/>
              <a:t>W</a:t>
            </a:r>
            <a:r>
              <a:rPr lang="sv-SE" dirty="0" err="1" smtClean="0"/>
              <a:t>allonia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Shared</a:t>
            </a:r>
            <a:r>
              <a:rPr lang="sv-SE" dirty="0" smtClean="0"/>
              <a:t> </a:t>
            </a:r>
            <a:r>
              <a:rPr lang="sv-SE" dirty="0" err="1" smtClean="0"/>
              <a:t>archiving</a:t>
            </a:r>
            <a:r>
              <a:rPr lang="sv-SE" dirty="0" smtClean="0"/>
              <a:t> of print journals</a:t>
            </a:r>
            <a:br>
              <a:rPr lang="sv-SE" dirty="0" smtClean="0"/>
            </a:br>
            <a:r>
              <a:rPr lang="sv-SE" dirty="0" smtClean="0"/>
              <a:t>- CPP "</a:t>
            </a:r>
            <a:r>
              <a:rPr lang="sv-SE" dirty="0" err="1"/>
              <a:t>Conservation</a:t>
            </a:r>
            <a:r>
              <a:rPr lang="sv-SE" dirty="0"/>
              <a:t> </a:t>
            </a:r>
            <a:r>
              <a:rPr lang="sv-SE" dirty="0" err="1"/>
              <a:t>partagée</a:t>
            </a:r>
            <a:r>
              <a:rPr lang="sv-SE" dirty="0"/>
              <a:t> des </a:t>
            </a:r>
            <a:r>
              <a:rPr lang="sv-SE" dirty="0" err="1" smtClean="0"/>
              <a:t>périodiques</a:t>
            </a:r>
            <a:r>
              <a:rPr lang="sv-SE" dirty="0" smtClean="0"/>
              <a:t>”</a:t>
            </a:r>
            <a:r>
              <a:rPr lang="sv-SE" dirty="0"/>
              <a:t> </a:t>
            </a:r>
            <a:endParaRPr lang="sv-SE" dirty="0" smtClean="0"/>
          </a:p>
          <a:p>
            <a:r>
              <a:rPr lang="sv-SE" dirty="0" smtClean="0"/>
              <a:t>5 </a:t>
            </a:r>
            <a:r>
              <a:rPr lang="sv-SE" dirty="0" err="1" smtClean="0"/>
              <a:t>libraries</a:t>
            </a:r>
            <a:r>
              <a:rPr lang="sv-SE" dirty="0"/>
              <a:t> in the </a:t>
            </a:r>
            <a:r>
              <a:rPr lang="sv-SE" dirty="0" err="1" smtClean="0"/>
              <a:t>French</a:t>
            </a:r>
            <a:r>
              <a:rPr lang="sv-SE" dirty="0" err="1"/>
              <a:t>-</a:t>
            </a:r>
            <a:r>
              <a:rPr lang="sv-SE" dirty="0" err="1" smtClean="0"/>
              <a:t>speaking</a:t>
            </a:r>
            <a:r>
              <a:rPr lang="sv-SE" dirty="0" smtClean="0"/>
              <a:t> </a:t>
            </a:r>
            <a:r>
              <a:rPr lang="sv-SE" dirty="0"/>
              <a:t>part </a:t>
            </a:r>
            <a:endParaRPr lang="sv-SE" dirty="0" smtClean="0"/>
          </a:p>
          <a:p>
            <a:r>
              <a:rPr lang="sv-SE" dirty="0" smtClean="0"/>
              <a:t>4 </a:t>
            </a:r>
            <a:r>
              <a:rPr lang="sv-SE" dirty="0" err="1" smtClean="0"/>
              <a:t>subject</a:t>
            </a:r>
            <a:r>
              <a:rPr lang="sv-SE" dirty="0" smtClean="0"/>
              <a:t> areas (so far) </a:t>
            </a:r>
          </a:p>
          <a:p>
            <a:r>
              <a:rPr lang="sv-SE" dirty="0" err="1" smtClean="0"/>
              <a:t>Archiving</a:t>
            </a:r>
            <a:r>
              <a:rPr lang="sv-SE" dirty="0" smtClean="0"/>
              <a:t> </a:t>
            </a:r>
            <a:r>
              <a:rPr lang="sv-SE" dirty="0" err="1" smtClean="0"/>
              <a:t>responsability</a:t>
            </a:r>
            <a:r>
              <a:rPr lang="sv-SE" dirty="0" smtClean="0"/>
              <a:t> to the </a:t>
            </a:r>
            <a:r>
              <a:rPr lang="sv-SE" dirty="0" err="1" smtClean="0"/>
              <a:t>library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the </a:t>
            </a:r>
            <a:r>
              <a:rPr lang="sv-SE" dirty="0" err="1" smtClean="0"/>
              <a:t>most</a:t>
            </a:r>
            <a:r>
              <a:rPr lang="sv-SE" dirty="0" smtClean="0"/>
              <a:t> </a:t>
            </a:r>
            <a:r>
              <a:rPr lang="sv-SE" dirty="0" err="1" smtClean="0"/>
              <a:t>complete</a:t>
            </a:r>
            <a:r>
              <a:rPr lang="sv-SE" dirty="0" smtClean="0"/>
              <a:t> </a:t>
            </a:r>
            <a:r>
              <a:rPr lang="sv-SE" dirty="0" err="1" smtClean="0"/>
              <a:t>holdings</a:t>
            </a:r>
            <a:r>
              <a:rPr lang="sv-SE" dirty="0" smtClean="0"/>
              <a:t> – saves </a:t>
            </a:r>
            <a:r>
              <a:rPr lang="sv-SE" dirty="0" err="1" smtClean="0"/>
              <a:t>one</a:t>
            </a:r>
            <a:r>
              <a:rPr lang="sv-SE" dirty="0" smtClean="0"/>
              <a:t> copy for the </a:t>
            </a:r>
            <a:r>
              <a:rPr lang="sv-SE" dirty="0" err="1" smtClean="0"/>
              <a:t>group</a:t>
            </a:r>
            <a:r>
              <a:rPr lang="sv-SE" dirty="0" smtClean="0"/>
              <a:t> </a:t>
            </a:r>
            <a:endParaRPr lang="sv-SE" dirty="0"/>
          </a:p>
          <a:p>
            <a:r>
              <a:rPr lang="sv-SE" dirty="0"/>
              <a:t>De-</a:t>
            </a:r>
            <a:r>
              <a:rPr lang="sv-SE" dirty="0" err="1"/>
              <a:t>centralised</a:t>
            </a:r>
            <a:r>
              <a:rPr lang="sv-SE" dirty="0"/>
              <a:t> </a:t>
            </a:r>
            <a:r>
              <a:rPr lang="sv-SE" dirty="0" err="1"/>
              <a:t>storage</a:t>
            </a:r>
            <a:endParaRPr lang="sv-SE" dirty="0"/>
          </a:p>
          <a:p>
            <a:r>
              <a:rPr lang="sv-SE" dirty="0" err="1" smtClean="0"/>
              <a:t>Free</a:t>
            </a:r>
            <a:r>
              <a:rPr lang="sv-SE" dirty="0" smtClean="0"/>
              <a:t> inter-</a:t>
            </a:r>
            <a:r>
              <a:rPr lang="sv-SE" dirty="0" err="1" smtClean="0"/>
              <a:t>library</a:t>
            </a:r>
            <a:r>
              <a:rPr lang="sv-SE" dirty="0" smtClean="0"/>
              <a:t> </a:t>
            </a:r>
            <a:r>
              <a:rPr lang="sv-SE" dirty="0" err="1" smtClean="0"/>
              <a:t>loans</a:t>
            </a:r>
            <a:r>
              <a:rPr lang="sv-SE" dirty="0" smtClean="0"/>
              <a:t> for the </a:t>
            </a:r>
            <a:r>
              <a:rPr lang="sv-SE" dirty="0" err="1" smtClean="0"/>
              <a:t>shared</a:t>
            </a:r>
            <a:r>
              <a:rPr lang="sv-SE" dirty="0" smtClean="0"/>
              <a:t> journals </a:t>
            </a:r>
          </a:p>
        </p:txBody>
      </p:sp>
      <p:pic>
        <p:nvPicPr>
          <p:cNvPr id="4" name="Picture 2" descr="La France face à la question bel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411" y="4544166"/>
            <a:ext cx="2819472" cy="221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 4"/>
          <p:cNvSpPr/>
          <p:nvPr/>
        </p:nvSpPr>
        <p:spPr>
          <a:xfrm flipV="1">
            <a:off x="10448694" y="5454377"/>
            <a:ext cx="1215648" cy="722586"/>
          </a:xfrm>
          <a:prstGeom prst="ellipse">
            <a:avLst/>
          </a:prstGeom>
          <a:noFill/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9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7726</TotalTime>
  <Words>1385</Words>
  <Application>Microsoft Office PowerPoint</Application>
  <PresentationFormat>Bredbild</PresentationFormat>
  <Paragraphs>221</Paragraphs>
  <Slides>26</Slides>
  <Notes>26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26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Cordia New</vt:lpstr>
      <vt:lpstr>Geneva</vt:lpstr>
      <vt:lpstr>Gulim</vt:lpstr>
      <vt:lpstr>Tw Cen MT</vt:lpstr>
      <vt:lpstr>Wingdings</vt:lpstr>
      <vt:lpstr>Office-tema</vt:lpstr>
      <vt:lpstr>European shared print initiatives and the Epico network</vt:lpstr>
      <vt:lpstr>Agenda</vt:lpstr>
      <vt:lpstr>The Epico network</vt:lpstr>
      <vt:lpstr>PowerPoint-presentation</vt:lpstr>
      <vt:lpstr>Norway</vt:lpstr>
      <vt:lpstr>United Kingdom</vt:lpstr>
      <vt:lpstr>Spain / Catalonia</vt:lpstr>
      <vt:lpstr>Germany</vt:lpstr>
      <vt:lpstr>Belgium /Wallonia</vt:lpstr>
      <vt:lpstr>Shared Archiving Austria – The Beginnings</vt:lpstr>
      <vt:lpstr>Shared Archiving Austria - Characteristics </vt:lpstr>
      <vt:lpstr>Shared Archiving Austria – Legal Framework </vt:lpstr>
      <vt:lpstr>Shared Archiving Austria - Facilitators </vt:lpstr>
      <vt:lpstr>Shared Archiving Austria – pros and cons </vt:lpstr>
      <vt:lpstr>Swedish shared print initiative</vt:lpstr>
      <vt:lpstr>Letter of intent</vt:lpstr>
      <vt:lpstr>National collection analysis</vt:lpstr>
      <vt:lpstr>Shared archiving project for technichal journals</vt:lpstr>
      <vt:lpstr>Next steps</vt:lpstr>
      <vt:lpstr>Epico collaboration on high density storage </vt:lpstr>
      <vt:lpstr>PowerPoint-presentation</vt:lpstr>
      <vt:lpstr>PowerPoint-presentation</vt:lpstr>
      <vt:lpstr>PowerPoint-presentation</vt:lpstr>
      <vt:lpstr>PowerPoint-presentation</vt:lpstr>
      <vt:lpstr>Future collaboration areas for Epico</vt:lpstr>
      <vt:lpstr>Thank you!   epico-libraries.eu  Contact:  Andy Appleyard, British Library andy.appleyard@bl.uk   Karin Byström, Uppsala University Library karin.bystrom@ub.uu.se  Brigitte Krompf, Vienna University Library brigitte.kromp@univie.ac.at </vt:lpstr>
    </vt:vector>
  </TitlesOfParts>
  <Company>Uppsala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shared print initiatives and the Epico network</dc:title>
  <dc:creator>Karin Byström</dc:creator>
  <cp:lastModifiedBy>Karin Byström</cp:lastModifiedBy>
  <cp:revision>76</cp:revision>
  <cp:lastPrinted>2023-01-27T13:07:29Z</cp:lastPrinted>
  <dcterms:created xsi:type="dcterms:W3CDTF">2022-12-05T07:34:38Z</dcterms:created>
  <dcterms:modified xsi:type="dcterms:W3CDTF">2023-01-27T18:04:54Z</dcterms:modified>
</cp:coreProperties>
</file>