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14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17588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5898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Shape 128"/>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300" dirty="0"/>
          </a:p>
        </p:txBody>
      </p:sp>
      <p:sp>
        <p:nvSpPr>
          <p:cNvPr id="129" name="Shape 129"/>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10</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615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300" dirty="0"/>
          </a:p>
        </p:txBody>
      </p:sp>
      <p:sp>
        <p:nvSpPr>
          <p:cNvPr id="136" name="Shape 136"/>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11</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93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342900" marR="0" lvl="0" indent="-342900" algn="l" rtl="0">
              <a:spcBef>
                <a:spcPts val="0"/>
              </a:spcBef>
              <a:spcAft>
                <a:spcPts val="0"/>
              </a:spcAft>
              <a:buClr>
                <a:schemeClr val="dk1"/>
              </a:buClr>
              <a:buSzPts val="1600"/>
              <a:buFont typeface="Arial"/>
              <a:buChar char="•"/>
            </a:pPr>
            <a:endParaRPr sz="1300" dirty="0"/>
          </a:p>
        </p:txBody>
      </p:sp>
      <p:sp>
        <p:nvSpPr>
          <p:cNvPr id="143" name="Shape 143"/>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12</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041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Shape 149"/>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300" dirty="0"/>
          </a:p>
        </p:txBody>
      </p:sp>
      <p:sp>
        <p:nvSpPr>
          <p:cNvPr id="150" name="Shape 150"/>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13</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951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20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14</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443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Clr>
                <a:schemeClr val="dk1"/>
              </a:buClr>
              <a:buSzPts val="1600"/>
              <a:buFont typeface="Arial"/>
              <a:buNone/>
            </a:pPr>
            <a:r>
              <a:rPr lang="en" sz="1600" b="0" i="0" u="none" strike="noStrike" cap="none" dirty="0">
                <a:solidFill>
                  <a:schemeClr val="dk1"/>
                </a:solidFill>
                <a:latin typeface="Calibri"/>
                <a:ea typeface="Calibri"/>
                <a:cs typeface="Calibri"/>
                <a:sym typeface="Calibri"/>
              </a:rPr>
              <a:t/>
            </a:r>
            <a:br>
              <a:rPr lang="en" sz="1600" b="0" i="0" u="none" strike="noStrike" cap="none" dirty="0">
                <a:solidFill>
                  <a:schemeClr val="dk1"/>
                </a:solidFill>
                <a:latin typeface="Calibri"/>
                <a:ea typeface="Calibri"/>
                <a:cs typeface="Calibri"/>
                <a:sym typeface="Calibri"/>
              </a:rPr>
            </a:br>
            <a:endParaRPr sz="16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15</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783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2000" b="0" i="0" u="none" strike="noStrike" cap="none" dirty="0">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16</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755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1300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5782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2411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8372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6</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256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300" dirty="0"/>
          </a:p>
        </p:txBody>
      </p:sp>
      <p:sp>
        <p:nvSpPr>
          <p:cNvPr id="110" name="Shape 110"/>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7</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3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Shape 116"/>
          <p:cNvSpPr txBox="1">
            <a:spLocks noGrp="1"/>
          </p:cNvSpPr>
          <p:nvPr>
            <p:ph type="body" idx="1"/>
          </p:nvPr>
        </p:nvSpPr>
        <p:spPr>
          <a:xfrm>
            <a:off x="685800" y="4400549"/>
            <a:ext cx="5486400" cy="360045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300" dirty="0"/>
          </a:p>
        </p:txBody>
      </p:sp>
      <p:sp>
        <p:nvSpPr>
          <p:cNvPr id="117" name="Shape 117"/>
          <p:cNvSpPr txBox="1">
            <a:spLocks noGrp="1"/>
          </p:cNvSpPr>
          <p:nvPr>
            <p:ph type="sldNum" idx="12"/>
          </p:nvPr>
        </p:nvSpPr>
        <p:spPr>
          <a:xfrm>
            <a:off x="3884614" y="8685214"/>
            <a:ext cx="2971800" cy="458788"/>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8</a:t>
            </a:fld>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954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7861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ownsviewkeep.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11708" y="92567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dk1"/>
              </a:buClr>
              <a:buSzPts val="1100"/>
              <a:buFont typeface="Arial"/>
              <a:buNone/>
            </a:pPr>
            <a:r>
              <a:rPr lang="en" b="1">
                <a:solidFill>
                  <a:srgbClr val="073763"/>
                </a:solidFill>
                <a:latin typeface="Calibri"/>
                <a:ea typeface="Calibri"/>
                <a:cs typeface="Calibri"/>
                <a:sym typeface="Calibri"/>
              </a:rPr>
              <a:t>Keep@Downsview</a:t>
            </a:r>
            <a:endParaRPr b="1">
              <a:solidFill>
                <a:srgbClr val="073763"/>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 sz="2400">
                <a:solidFill>
                  <a:srgbClr val="1155CC"/>
                </a:solidFill>
                <a:latin typeface="Calibri"/>
                <a:ea typeface="Calibri"/>
                <a:cs typeface="Calibri"/>
                <a:sym typeface="Calibri"/>
              </a:rPr>
              <a:t>Western, McMaster, Toronto, Queen’s, uOttawa</a:t>
            </a:r>
            <a:endParaRPr sz="2400">
              <a:solidFill>
                <a:srgbClr val="1155CC"/>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3200" u="sng">
                <a:solidFill>
                  <a:schemeClr val="accent5"/>
                </a:solidFill>
                <a:latin typeface="Calibri"/>
                <a:ea typeface="Calibri"/>
                <a:cs typeface="Calibri"/>
                <a:sym typeface="Calibri"/>
                <a:hlinkClick r:id="rId4"/>
              </a:rPr>
              <a:t>www.downsviewkeep.org</a:t>
            </a:r>
            <a:endParaRPr/>
          </a:p>
        </p:txBody>
      </p:sp>
      <p:sp>
        <p:nvSpPr>
          <p:cNvPr id="77" name="Shape 77"/>
          <p:cNvSpPr txBox="1">
            <a:spLocks noGrp="1"/>
          </p:cNvSpPr>
          <p:nvPr>
            <p:ph type="subTitle" idx="1"/>
          </p:nvPr>
        </p:nvSpPr>
        <p:spPr>
          <a:xfrm>
            <a:off x="311700" y="3270025"/>
            <a:ext cx="8520600" cy="10161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rgbClr val="1155CC"/>
                </a:solidFill>
              </a:rPr>
              <a:t>Caitlin Tillman </a:t>
            </a:r>
            <a:endParaRPr>
              <a:solidFill>
                <a:srgbClr val="1155CC"/>
              </a:solidFill>
            </a:endParaRPr>
          </a:p>
          <a:p>
            <a:pPr marL="0" lvl="0" indent="0" rtl="0">
              <a:spcBef>
                <a:spcPts val="0"/>
              </a:spcBef>
              <a:spcAft>
                <a:spcPts val="0"/>
              </a:spcAft>
              <a:buClr>
                <a:schemeClr val="dk1"/>
              </a:buClr>
              <a:buSzPts val="1100"/>
              <a:buFont typeface="Arial"/>
              <a:buNone/>
            </a:pPr>
            <a:r>
              <a:rPr lang="en">
                <a:solidFill>
                  <a:srgbClr val="1155CC"/>
                </a:solidFill>
              </a:rPr>
              <a:t>University of Toronto</a:t>
            </a:r>
            <a:endParaRPr>
              <a:solidFill>
                <a:srgbClr val="1155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Goals</a:t>
            </a:r>
            <a:endParaRPr sz="3300" b="1" i="0" u="none" strike="noStrike" cap="none">
              <a:solidFill>
                <a:schemeClr val="dk1"/>
              </a:solidFill>
              <a:latin typeface="Calibri"/>
              <a:ea typeface="Calibri"/>
              <a:cs typeface="Calibri"/>
              <a:sym typeface="Calibri"/>
            </a:endParaRPr>
          </a:p>
        </p:txBody>
      </p:sp>
      <p:sp>
        <p:nvSpPr>
          <p:cNvPr id="132" name="Shape 13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Provide access to shared print archives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Create opportunities for the reallocation of library space</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Preserve the print record in a cost-effective manner</a:t>
            </a:r>
            <a:endParaRPr sz="2400">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Phase One (2012 – 2013)</a:t>
            </a:r>
            <a:endParaRPr sz="3300" b="1" i="0" u="none" strike="noStrike" cap="none">
              <a:solidFill>
                <a:schemeClr val="dk1"/>
              </a:solidFill>
              <a:latin typeface="Calibri"/>
              <a:ea typeface="Calibri"/>
              <a:cs typeface="Calibri"/>
              <a:sym typeface="Calibri"/>
            </a:endParaRPr>
          </a:p>
        </p:txBody>
      </p:sp>
      <p:sp>
        <p:nvSpPr>
          <p:cNvPr id="139" name="Shape 13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Widely held, low-risk print journals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Digital equivalents with post-cancellation access rights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1,630 titles retained for 10 years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10 Archive Holders</a:t>
            </a:r>
            <a:endParaRPr sz="2400">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Phase Two (2013 – 2014)</a:t>
            </a:r>
            <a:endParaRPr sz="3300" b="1" i="0" u="none" strike="noStrike" cap="none">
              <a:solidFill>
                <a:schemeClr val="dk1"/>
              </a:solidFill>
              <a:latin typeface="Calibri"/>
              <a:ea typeface="Calibri"/>
              <a:cs typeface="Calibri"/>
              <a:sym typeface="Calibri"/>
            </a:endParaRPr>
          </a:p>
        </p:txBody>
      </p:sp>
      <p:sp>
        <p:nvSpPr>
          <p:cNvPr id="146" name="Shape 14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Additional journals, including some Canadian materials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Some without post-cancellation access rights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1,155 titles retained through 2023 or 2038</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9 Archive Holders</a:t>
            </a:r>
            <a:endParaRPr sz="2400">
              <a:solidFill>
                <a:schemeClr val="dk2"/>
              </a:solidFill>
              <a:latin typeface="Arial"/>
              <a:ea typeface="Arial"/>
              <a:cs typeface="Arial"/>
              <a:sym typeface="Arial"/>
            </a:endParaRPr>
          </a:p>
          <a:p>
            <a:pPr marL="177800" marR="0" lvl="0" indent="-25400" algn="l" rtl="0">
              <a:lnSpc>
                <a:spcPct val="150000"/>
              </a:lnSpc>
              <a:spcBef>
                <a:spcPts val="800"/>
              </a:spcBef>
              <a:spcAft>
                <a:spcPts val="160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Phase Three (2014 – 2015)</a:t>
            </a:r>
            <a:endParaRPr sz="3300" b="1" i="0" u="none" strike="noStrike" cap="none">
              <a:solidFill>
                <a:schemeClr val="dk1"/>
              </a:solidFill>
              <a:latin typeface="Calibri"/>
              <a:ea typeface="Calibri"/>
              <a:cs typeface="Calibri"/>
              <a:sym typeface="Calibri"/>
            </a:endParaRPr>
          </a:p>
        </p:txBody>
      </p:sp>
      <p:sp>
        <p:nvSpPr>
          <p:cNvPr id="153" name="Shape 15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Earlier and later titles from Phase Two</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High-risk print serials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Some Statistics Canada publications with digital equivalents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379 titles retained through 2039</a:t>
            </a:r>
            <a:endParaRPr sz="2400">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Phase Four (2016 – )</a:t>
            </a:r>
            <a:endParaRPr sz="3300" b="1" i="0" u="none" strike="noStrike" cap="none">
              <a:solidFill>
                <a:schemeClr val="dk1"/>
              </a:solidFill>
              <a:latin typeface="Calibri"/>
              <a:ea typeface="Calibri"/>
              <a:cs typeface="Calibri"/>
              <a:sym typeface="Calibri"/>
            </a:endParaRPr>
          </a:p>
        </p:txBody>
      </p:sp>
      <p:sp>
        <p:nvSpPr>
          <p:cNvPr id="160" name="Shape 16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Statistics Canada monograph and serial publications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Approximately 9,000 publications in total</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Retention through 2028</a:t>
            </a:r>
            <a:endParaRPr sz="2400">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Monographs Project #1 (2015 – 2018)</a:t>
            </a:r>
            <a:endParaRPr sz="3300" b="1" i="0" u="none" strike="noStrike" cap="none">
              <a:solidFill>
                <a:schemeClr val="dk1"/>
              </a:solidFill>
              <a:latin typeface="Calibri"/>
              <a:ea typeface="Calibri"/>
              <a:cs typeface="Calibri"/>
              <a:sym typeface="Calibri"/>
            </a:endParaRPr>
          </a:p>
        </p:txBody>
      </p:sp>
      <p:sp>
        <p:nvSpPr>
          <p:cNvPr id="167" name="Shape 167"/>
          <p:cNvSpPr txBox="1">
            <a:spLocks noGrp="1"/>
          </p:cNvSpPr>
          <p:nvPr>
            <p:ph type="body" idx="1"/>
          </p:nvPr>
        </p:nvSpPr>
        <p:spPr>
          <a:xfrm>
            <a:off x="628650" y="1369225"/>
            <a:ext cx="7886700" cy="3484500"/>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10 participating institutions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Over 1,000,000 titles retained</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Particular strengths: Canadian titles, less widely-held titles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Materials retained for 15 years with review ever 5 years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MOU nearly complete</a:t>
            </a:r>
            <a:endParaRPr sz="2400">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What’s Next for SPAN?</a:t>
            </a:r>
            <a:endParaRPr sz="3300" b="1" i="0" u="none" strike="noStrike" cap="none">
              <a:solidFill>
                <a:schemeClr val="dk1"/>
              </a:solidFill>
              <a:latin typeface="Calibri"/>
              <a:ea typeface="Calibri"/>
              <a:cs typeface="Calibri"/>
              <a:sym typeface="Calibri"/>
            </a:endParaRPr>
          </a:p>
        </p:txBody>
      </p:sp>
      <p:sp>
        <p:nvSpPr>
          <p:cNvPr id="174" name="Shape 17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Complete Phase Four</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Develop Phase Five: Rare Canadian Serials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Connect with other shared print initiatives in North America</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311700" y="316200"/>
            <a:ext cx="8520600" cy="3941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600" b="1">
                <a:solidFill>
                  <a:srgbClr val="002060"/>
                </a:solidFill>
              </a:rPr>
              <a:t>Who is Keep@Downsview?</a:t>
            </a:r>
            <a:endParaRPr sz="2600" b="1">
              <a:solidFill>
                <a:srgbClr val="002060"/>
              </a:solidFill>
            </a:endParaRPr>
          </a:p>
          <a:p>
            <a:pPr marL="457200" lvl="0" indent="-342900" algn="l" rtl="0">
              <a:spcBef>
                <a:spcPts val="0"/>
              </a:spcBef>
              <a:spcAft>
                <a:spcPts val="0"/>
              </a:spcAft>
              <a:buSzPts val="1800"/>
              <a:buChar char="●"/>
            </a:pPr>
            <a:r>
              <a:rPr lang="en" sz="1800"/>
              <a:t>Five university libraries in Ontario: </a:t>
            </a:r>
            <a:r>
              <a:rPr lang="en" sz="1800">
                <a:solidFill>
                  <a:srgbClr val="073763"/>
                </a:solidFill>
              </a:rPr>
              <a:t>Western, McMaster, Toronto, Queen’s, Ottawa</a:t>
            </a:r>
            <a:endParaRPr sz="1800">
              <a:solidFill>
                <a:srgbClr val="073763"/>
              </a:solidFill>
            </a:endParaRPr>
          </a:p>
          <a:p>
            <a:pPr marL="457200" lvl="0" indent="-342900" algn="l" rtl="0">
              <a:spcBef>
                <a:spcPts val="0"/>
              </a:spcBef>
              <a:spcAft>
                <a:spcPts val="0"/>
              </a:spcAft>
              <a:buSzPts val="1800"/>
              <a:buChar char="●"/>
            </a:pPr>
            <a:r>
              <a:rPr lang="en" sz="1800"/>
              <a:t>Discussions began in Feb. 2014; MOA signed in May 2017</a:t>
            </a:r>
            <a:endParaRPr sz="1800" b="1">
              <a:solidFill>
                <a:srgbClr val="002060"/>
              </a:solidFill>
            </a:endParaRPr>
          </a:p>
          <a:p>
            <a:pPr marL="0" lvl="0" indent="0" algn="l" rtl="0">
              <a:lnSpc>
                <a:spcPct val="115000"/>
              </a:lnSpc>
              <a:spcBef>
                <a:spcPts val="0"/>
              </a:spcBef>
              <a:spcAft>
                <a:spcPts val="0"/>
              </a:spcAft>
              <a:buClr>
                <a:schemeClr val="dk1"/>
              </a:buClr>
              <a:buSzPts val="1100"/>
              <a:buFont typeface="Arial"/>
              <a:buNone/>
            </a:pPr>
            <a:endParaRPr sz="2400" b="1">
              <a:solidFill>
                <a:srgbClr val="002060"/>
              </a:solidFill>
            </a:endParaRPr>
          </a:p>
          <a:p>
            <a:pPr marL="0" lvl="0" indent="0" algn="l" rtl="0">
              <a:spcBef>
                <a:spcPts val="0"/>
              </a:spcBef>
              <a:spcAft>
                <a:spcPts val="0"/>
              </a:spcAft>
              <a:buClr>
                <a:schemeClr val="dk1"/>
              </a:buClr>
              <a:buSzPts val="1100"/>
              <a:buFont typeface="Arial"/>
              <a:buNone/>
            </a:pPr>
            <a:r>
              <a:rPr lang="en" sz="2600" b="1">
                <a:solidFill>
                  <a:srgbClr val="002060"/>
                </a:solidFill>
              </a:rPr>
              <a:t>What do we </a:t>
            </a:r>
            <a:r>
              <a:rPr lang="en" sz="2600" b="1" i="1">
                <a:solidFill>
                  <a:srgbClr val="002060"/>
                </a:solidFill>
              </a:rPr>
              <a:t>think </a:t>
            </a:r>
            <a:r>
              <a:rPr lang="en" sz="2600" b="1">
                <a:solidFill>
                  <a:srgbClr val="002060"/>
                </a:solidFill>
              </a:rPr>
              <a:t>we add to the print preservation conversation?</a:t>
            </a:r>
            <a:endParaRPr sz="2600" b="1">
              <a:solidFill>
                <a:srgbClr val="002060"/>
              </a:solidFill>
            </a:endParaRPr>
          </a:p>
          <a:p>
            <a:pPr marL="457200" lvl="0" indent="-342900" algn="l" rtl="0">
              <a:spcBef>
                <a:spcPts val="0"/>
              </a:spcBef>
              <a:spcAft>
                <a:spcPts val="0"/>
              </a:spcAft>
              <a:buSzPts val="1800"/>
              <a:buChar char="●"/>
            </a:pPr>
            <a:r>
              <a:rPr lang="en" sz="1800"/>
              <a:t>Humanities and Social Science titles</a:t>
            </a:r>
            <a:endParaRPr sz="1800"/>
          </a:p>
          <a:p>
            <a:pPr marL="457200" lvl="0" indent="-342900" algn="l" rtl="0">
              <a:spcBef>
                <a:spcPts val="0"/>
              </a:spcBef>
              <a:spcAft>
                <a:spcPts val="0"/>
              </a:spcAft>
              <a:buSzPts val="1800"/>
              <a:buChar char="●"/>
            </a:pPr>
            <a:r>
              <a:rPr lang="en" sz="1800"/>
              <a:t>Through OCUL and the Scholar’s Portal TDR we combine a well developed digital preservation plan with a print preservation plan</a:t>
            </a:r>
            <a:endParaRPr sz="1800"/>
          </a:p>
          <a:p>
            <a:pPr marL="457200" lvl="0" indent="-342900" algn="l" rtl="0">
              <a:spcBef>
                <a:spcPts val="0"/>
              </a:spcBef>
              <a:spcAft>
                <a:spcPts val="0"/>
              </a:spcAft>
              <a:buSzPts val="1800"/>
              <a:buChar char="●"/>
            </a:pPr>
            <a:r>
              <a:rPr lang="en" sz="1800"/>
              <a:t>Room to expand</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p:nvPr/>
        </p:nvSpPr>
        <p:spPr>
          <a:xfrm>
            <a:off x="1405325" y="730775"/>
            <a:ext cx="7167300" cy="3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a:solidFill>
                <a:schemeClr val="dk1"/>
              </a:solidFill>
            </a:endParaRPr>
          </a:p>
        </p:txBody>
      </p:sp>
      <p:pic>
        <p:nvPicPr>
          <p:cNvPr id="88" name="Shape 88"/>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311700" y="159825"/>
            <a:ext cx="8520600" cy="4344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1C4587"/>
                </a:solidFill>
              </a:rPr>
              <a:t>What’s New?</a:t>
            </a:r>
            <a:endParaRPr sz="2400" b="1">
              <a:solidFill>
                <a:srgbClr val="1C4587"/>
              </a:solidFill>
            </a:endParaRPr>
          </a:p>
          <a:p>
            <a:pPr marL="0" lvl="0" indent="0" algn="l" rtl="0">
              <a:lnSpc>
                <a:spcPct val="115000"/>
              </a:lnSpc>
              <a:spcBef>
                <a:spcPts val="0"/>
              </a:spcBef>
              <a:spcAft>
                <a:spcPts val="0"/>
              </a:spcAft>
              <a:buNone/>
            </a:pPr>
            <a:endParaRPr sz="2400" b="1">
              <a:solidFill>
                <a:srgbClr val="1C4587"/>
              </a:solidFill>
            </a:endParaRPr>
          </a:p>
          <a:p>
            <a:pPr marL="457200" lvl="0" indent="-355600" algn="l" rtl="0">
              <a:lnSpc>
                <a:spcPct val="115000"/>
              </a:lnSpc>
              <a:spcBef>
                <a:spcPts val="0"/>
              </a:spcBef>
              <a:spcAft>
                <a:spcPts val="0"/>
              </a:spcAft>
              <a:buSzPts val="2000"/>
              <a:buChar char="●"/>
            </a:pPr>
            <a:r>
              <a:rPr lang="en" sz="2000"/>
              <a:t>Tested ingest and delivery with all partners </a:t>
            </a:r>
            <a:endParaRPr sz="2000"/>
          </a:p>
          <a:p>
            <a:pPr marL="457200" lvl="0" indent="-355600" algn="l" rtl="0">
              <a:lnSpc>
                <a:spcPct val="115000"/>
              </a:lnSpc>
              <a:spcBef>
                <a:spcPts val="0"/>
              </a:spcBef>
              <a:spcAft>
                <a:spcPts val="0"/>
              </a:spcAft>
              <a:buSzPts val="2000"/>
              <a:buChar char="●"/>
            </a:pPr>
            <a:r>
              <a:rPr lang="en" sz="2000"/>
              <a:t>Investigating middleware </a:t>
            </a:r>
            <a:endParaRPr sz="2000"/>
          </a:p>
          <a:p>
            <a:pPr marL="457200" lvl="0" indent="-355600" algn="l" rtl="0">
              <a:lnSpc>
                <a:spcPct val="115000"/>
              </a:lnSpc>
              <a:spcBef>
                <a:spcPts val="0"/>
              </a:spcBef>
              <a:spcAft>
                <a:spcPts val="0"/>
              </a:spcAft>
              <a:buSzPts val="2000"/>
              <a:buChar char="●"/>
            </a:pPr>
            <a:r>
              <a:rPr lang="en" sz="2000"/>
              <a:t>Expressions of interest from other institutions</a:t>
            </a:r>
            <a:endParaRPr sz="2000"/>
          </a:p>
          <a:p>
            <a:pPr marL="457200" lvl="0" indent="-355600" algn="l" rtl="0">
              <a:lnSpc>
                <a:spcPct val="115000"/>
              </a:lnSpc>
              <a:spcBef>
                <a:spcPts val="0"/>
              </a:spcBef>
              <a:spcAft>
                <a:spcPts val="0"/>
              </a:spcAft>
              <a:buSzPts val="2000"/>
              <a:buChar char="●"/>
            </a:pPr>
            <a:r>
              <a:rPr lang="en" sz="2000"/>
              <a:t>Some members participating in shared catalogue project</a:t>
            </a:r>
            <a:endParaRPr sz="2000"/>
          </a:p>
          <a:p>
            <a:pPr marL="457200" lvl="0" indent="-355600" algn="l" rtl="0">
              <a:lnSpc>
                <a:spcPct val="115000"/>
              </a:lnSpc>
              <a:spcBef>
                <a:spcPts val="0"/>
              </a:spcBef>
              <a:spcAft>
                <a:spcPts val="0"/>
              </a:spcAft>
              <a:buSzPts val="2000"/>
              <a:buChar char="●"/>
            </a:pPr>
            <a:r>
              <a:rPr lang="en" sz="2000"/>
              <a:t>Some members joined HathiTrust </a:t>
            </a:r>
            <a:endParaRPr sz="2000"/>
          </a:p>
          <a:p>
            <a:pPr marL="457200" lvl="0" indent="-355600" algn="l" rtl="0">
              <a:lnSpc>
                <a:spcPct val="115000"/>
              </a:lnSpc>
              <a:spcBef>
                <a:spcPts val="0"/>
              </a:spcBef>
              <a:spcAft>
                <a:spcPts val="0"/>
              </a:spcAft>
              <a:buSzPts val="2000"/>
              <a:buChar char="●"/>
            </a:pPr>
            <a:r>
              <a:rPr lang="en" sz="2000"/>
              <a:t>Conclusions from annual meeting (June 15th)</a:t>
            </a:r>
            <a:endParaRPr sz="1800" b="1">
              <a:solidFill>
                <a:srgbClr val="002060"/>
              </a:solidFill>
            </a:endParaRPr>
          </a:p>
          <a:p>
            <a:pPr marL="914400" lvl="1" indent="-342900" algn="l" rtl="0">
              <a:lnSpc>
                <a:spcPct val="115000"/>
              </a:lnSpc>
              <a:spcBef>
                <a:spcPts val="0"/>
              </a:spcBef>
              <a:spcAft>
                <a:spcPts val="0"/>
              </a:spcAft>
              <a:buSzPts val="1800"/>
              <a:buChar char="○"/>
            </a:pPr>
            <a:r>
              <a:rPr lang="en" sz="1800" b="1">
                <a:solidFill>
                  <a:srgbClr val="002060"/>
                </a:solidFill>
              </a:rPr>
              <a:t>Prioritize service improvements (better delivery infrastructure)</a:t>
            </a:r>
            <a:endParaRPr sz="1800" b="1">
              <a:solidFill>
                <a:srgbClr val="002060"/>
              </a:solidFill>
            </a:endParaRPr>
          </a:p>
          <a:p>
            <a:pPr marL="914400" lvl="1" indent="-342900" algn="l" rtl="0">
              <a:lnSpc>
                <a:spcPct val="115000"/>
              </a:lnSpc>
              <a:spcBef>
                <a:spcPts val="0"/>
              </a:spcBef>
              <a:spcAft>
                <a:spcPts val="0"/>
              </a:spcAft>
              <a:buSzPts val="1800"/>
              <a:buChar char="○"/>
            </a:pPr>
            <a:r>
              <a:rPr lang="en" sz="1800" b="1">
                <a:solidFill>
                  <a:srgbClr val="002060"/>
                </a:solidFill>
              </a:rPr>
              <a:t>Prioritize shared collecting programs</a:t>
            </a:r>
            <a:endParaRPr sz="1800" b="1">
              <a:solidFill>
                <a:srgbClr val="002060"/>
              </a:solidFill>
            </a:endParaRPr>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311700" y="388075"/>
            <a:ext cx="8520600" cy="3799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1C4587"/>
                </a:solidFill>
              </a:rPr>
              <a:t>What’s Still To Do &amp; What’s Next?</a:t>
            </a:r>
            <a:endParaRPr sz="2400" b="1">
              <a:solidFill>
                <a:srgbClr val="1C4587"/>
              </a:solidFill>
            </a:endParaRPr>
          </a:p>
          <a:p>
            <a:pPr marL="0" lvl="0" indent="0" algn="l" rtl="0">
              <a:lnSpc>
                <a:spcPct val="115000"/>
              </a:lnSpc>
              <a:spcBef>
                <a:spcPts val="0"/>
              </a:spcBef>
              <a:spcAft>
                <a:spcPts val="0"/>
              </a:spcAft>
              <a:buNone/>
            </a:pPr>
            <a:endParaRPr sz="2400" b="1">
              <a:solidFill>
                <a:srgbClr val="1C4587"/>
              </a:solidFill>
            </a:endParaRPr>
          </a:p>
          <a:p>
            <a:pPr marL="457200" marR="0" lvl="0" indent="-381000" algn="l" rtl="0">
              <a:lnSpc>
                <a:spcPct val="115000"/>
              </a:lnSpc>
              <a:spcBef>
                <a:spcPts val="0"/>
              </a:spcBef>
              <a:spcAft>
                <a:spcPts val="0"/>
              </a:spcAft>
              <a:buClr>
                <a:schemeClr val="dk1"/>
              </a:buClr>
              <a:buSzPts val="2400"/>
              <a:buFont typeface="Arial"/>
              <a:buChar char="●"/>
            </a:pPr>
            <a:r>
              <a:rPr lang="en" sz="2400"/>
              <a:t>Add holdings to PAPR</a:t>
            </a:r>
            <a:endParaRPr sz="2400"/>
          </a:p>
          <a:p>
            <a:pPr marL="457200" marR="0" lvl="0" indent="-381000" algn="l" rtl="0">
              <a:lnSpc>
                <a:spcPct val="115000"/>
              </a:lnSpc>
              <a:spcBef>
                <a:spcPts val="0"/>
              </a:spcBef>
              <a:spcAft>
                <a:spcPts val="0"/>
              </a:spcAft>
              <a:buSzPts val="2400"/>
              <a:buChar char="●"/>
            </a:pPr>
            <a:r>
              <a:rPr lang="en" sz="2400"/>
              <a:t>Visit shared collection projects</a:t>
            </a:r>
            <a:endParaRPr sz="2400"/>
          </a:p>
          <a:p>
            <a:pPr marL="457200" marR="0" lvl="0" indent="-381000" algn="l" rtl="0">
              <a:lnSpc>
                <a:spcPct val="115000"/>
              </a:lnSpc>
              <a:spcBef>
                <a:spcPts val="0"/>
              </a:spcBef>
              <a:spcAft>
                <a:spcPts val="0"/>
              </a:spcAft>
              <a:buSzPts val="2400"/>
              <a:buChar char="●"/>
            </a:pPr>
            <a:r>
              <a:rPr lang="en" sz="2400"/>
              <a:t>Start preparations to expand the facility</a:t>
            </a:r>
            <a:endParaRPr sz="2400"/>
          </a:p>
          <a:p>
            <a:pPr marL="457200" lvl="0" indent="-381000" algn="l" rtl="0">
              <a:lnSpc>
                <a:spcPct val="115000"/>
              </a:lnSpc>
              <a:spcBef>
                <a:spcPts val="0"/>
              </a:spcBef>
              <a:spcAft>
                <a:spcPts val="0"/>
              </a:spcAft>
              <a:buSzPts val="2400"/>
              <a:buChar char="●"/>
            </a:pPr>
            <a:r>
              <a:rPr lang="en" sz="2400"/>
              <a:t>Determine how best to report retention commitments </a:t>
            </a:r>
            <a:endParaRPr sz="2400"/>
          </a:p>
          <a:p>
            <a:pPr marL="914400" lvl="1" indent="-381000" algn="l" rtl="0">
              <a:lnSpc>
                <a:spcPct val="115000"/>
              </a:lnSpc>
              <a:spcBef>
                <a:spcPts val="0"/>
              </a:spcBef>
              <a:spcAft>
                <a:spcPts val="0"/>
              </a:spcAft>
              <a:buSzPts val="2400"/>
              <a:buChar char="○"/>
            </a:pPr>
            <a:r>
              <a:rPr lang="en" sz="2400"/>
              <a:t>This could be a national effort</a:t>
            </a:r>
            <a:endParaRPr sz="2400"/>
          </a:p>
          <a:p>
            <a:pPr marL="0" lvl="0" indent="0" algn="l" rtl="0">
              <a:lnSpc>
                <a:spcPct val="115000"/>
              </a:lnSpc>
              <a:spcBef>
                <a:spcPts val="0"/>
              </a:spcBef>
              <a:spcAft>
                <a:spcPts val="0"/>
              </a:spcAft>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3980312" y="961123"/>
            <a:ext cx="4439654" cy="17907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800"/>
              <a:buFont typeface="Calibri"/>
              <a:buNone/>
            </a:pPr>
            <a:r>
              <a:rPr lang="en" sz="4800" b="1" i="0" u="none" strike="noStrike" cap="none">
                <a:solidFill>
                  <a:schemeClr val="dk1"/>
                </a:solidFill>
                <a:latin typeface="Calibri"/>
                <a:ea typeface="Calibri"/>
                <a:cs typeface="Calibri"/>
                <a:sym typeface="Calibri"/>
              </a:rPr>
              <a:t>Shared Print Archive Network</a:t>
            </a:r>
            <a:endParaRPr sz="4800" b="1" i="0" u="none" strike="noStrike" cap="none">
              <a:solidFill>
                <a:schemeClr val="dk1"/>
              </a:solidFill>
              <a:latin typeface="Calibri"/>
              <a:ea typeface="Calibri"/>
              <a:cs typeface="Calibri"/>
              <a:sym typeface="Calibri"/>
            </a:endParaRPr>
          </a:p>
        </p:txBody>
      </p:sp>
      <p:sp>
        <p:nvSpPr>
          <p:cNvPr id="105" name="Shape 105"/>
          <p:cNvSpPr txBox="1">
            <a:spLocks noGrp="1"/>
          </p:cNvSpPr>
          <p:nvPr>
            <p:ph type="subTitle" idx="1"/>
          </p:nvPr>
        </p:nvSpPr>
        <p:spPr>
          <a:xfrm>
            <a:off x="306800" y="3309651"/>
            <a:ext cx="8157300" cy="4512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chemeClr val="dk1"/>
              </a:buClr>
              <a:buSzPts val="2400"/>
              <a:buFont typeface="Arial"/>
              <a:buNone/>
            </a:pPr>
            <a:r>
              <a:rPr lang="en" sz="2400" b="0" i="0" u="none" strike="noStrike" cap="none">
                <a:solidFill>
                  <a:schemeClr val="dk1"/>
                </a:solidFill>
                <a:latin typeface="Calibri"/>
                <a:ea typeface="Calibri"/>
                <a:cs typeface="Calibri"/>
                <a:sym typeface="Calibri"/>
              </a:rPr>
              <a:t>Doug Brigham  |  COPPUL SPAN Coordinator</a:t>
            </a:r>
            <a:endParaRPr sz="1100"/>
          </a:p>
          <a:p>
            <a:pPr marL="0" marR="0" lvl="0" indent="0" algn="ctr" rtl="0">
              <a:lnSpc>
                <a:spcPct val="150000"/>
              </a:lnSpc>
              <a:spcBef>
                <a:spcPts val="8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06" name="Shape 106" descr="https://lh5.googleusercontent.com/ffBG-e-As1TVQtztAq3Vd5g_xxvTGS9cAM2Tsxs6GI39dcp1sFB8cVn99Es__cOL7lIsl8I1s7F_1G0en8tA6K9tOocozFqXzln0NNv443N-oaMOjMHVm-bPrE-o5YHrNm4osj6g-4Y"/>
          <p:cNvPicPr preferRelativeResize="0"/>
          <p:nvPr/>
        </p:nvPicPr>
        <p:blipFill rotWithShape="1">
          <a:blip r:embed="rId3">
            <a:alphaModFix/>
          </a:blip>
          <a:srcRect/>
          <a:stretch/>
        </p:blipFill>
        <p:spPr>
          <a:xfrm>
            <a:off x="306804" y="229297"/>
            <a:ext cx="3293645" cy="26349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b="1"/>
              <a:t>What is </a:t>
            </a:r>
            <a:r>
              <a:rPr lang="en" sz="3300" b="1" i="0" u="none" strike="noStrike" cap="none">
                <a:solidFill>
                  <a:schemeClr val="dk1"/>
                </a:solidFill>
                <a:latin typeface="Calibri"/>
                <a:ea typeface="Calibri"/>
                <a:cs typeface="Calibri"/>
                <a:sym typeface="Calibri"/>
              </a:rPr>
              <a:t>COPPUL?</a:t>
            </a:r>
            <a:endParaRPr sz="3300" b="1" i="0" u="none" strike="noStrike" cap="none">
              <a:solidFill>
                <a:schemeClr val="dk1"/>
              </a:solidFill>
              <a:latin typeface="Calibri"/>
              <a:ea typeface="Calibri"/>
              <a:cs typeface="Calibri"/>
              <a:sym typeface="Calibri"/>
            </a:endParaRPr>
          </a:p>
        </p:txBody>
      </p:sp>
      <p:sp>
        <p:nvSpPr>
          <p:cNvPr id="113" name="Shape 11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Clr>
                <a:schemeClr val="dk1"/>
              </a:buClr>
              <a:buSzPts val="2400"/>
              <a:buFont typeface="Arial"/>
              <a:buChar char="•"/>
            </a:pPr>
            <a:r>
              <a:rPr lang="en" sz="2400"/>
              <a:t>Formed in 1991</a:t>
            </a:r>
            <a:endParaRPr sz="2400"/>
          </a:p>
          <a:p>
            <a:pPr marL="177800" marR="0" lvl="0" indent="-177800" algn="l" rtl="0">
              <a:lnSpc>
                <a:spcPct val="150000"/>
              </a:lnSpc>
              <a:spcBef>
                <a:spcPts val="0"/>
              </a:spcBef>
              <a:spcAft>
                <a:spcPts val="0"/>
              </a:spcAft>
              <a:buClr>
                <a:schemeClr val="dk1"/>
              </a:buClr>
              <a:buSzPts val="2400"/>
              <a:buFont typeface="Arial"/>
              <a:buChar char="•"/>
            </a:pPr>
            <a:r>
              <a:rPr lang="en" sz="2400"/>
              <a:t>Consortium of 22 university libraries in Western Canada</a:t>
            </a:r>
            <a:endParaRPr sz="2400"/>
          </a:p>
          <a:p>
            <a:pPr marL="914400" marR="0" lvl="1" indent="-298450" algn="l" rtl="0">
              <a:lnSpc>
                <a:spcPct val="150000"/>
              </a:lnSpc>
              <a:spcBef>
                <a:spcPts val="0"/>
              </a:spcBef>
              <a:spcAft>
                <a:spcPts val="0"/>
              </a:spcAft>
              <a:buSzPts val="1100"/>
              <a:buChar char="○"/>
            </a:pPr>
            <a:r>
              <a:rPr lang="en" sz="2400"/>
              <a:t>Plus 15 affiliated members across the country</a:t>
            </a:r>
            <a:endParaRPr sz="2400"/>
          </a:p>
          <a:p>
            <a:pPr marL="177800" marR="0" lvl="0" indent="-177800" algn="l" rtl="0">
              <a:lnSpc>
                <a:spcPct val="150000"/>
              </a:lnSpc>
              <a:spcBef>
                <a:spcPts val="0"/>
              </a:spcBef>
              <a:spcAft>
                <a:spcPts val="0"/>
              </a:spcAft>
              <a:buClr>
                <a:schemeClr val="dk1"/>
              </a:buClr>
              <a:buSzPts val="2400"/>
              <a:buFont typeface="Arial"/>
              <a:buChar char="•"/>
            </a:pPr>
            <a:r>
              <a:rPr lang="en" sz="2400"/>
              <a:t>Over 408,000 FTE</a:t>
            </a:r>
            <a:endParaRPr sz="2400"/>
          </a:p>
          <a:p>
            <a:pPr marL="177800" marR="0" lvl="0" indent="-177800" algn="l" rtl="0">
              <a:lnSpc>
                <a:spcPct val="150000"/>
              </a:lnSpc>
              <a:spcBef>
                <a:spcPts val="0"/>
              </a:spcBef>
              <a:spcAft>
                <a:spcPts val="0"/>
              </a:spcAft>
              <a:buClr>
                <a:schemeClr val="dk1"/>
              </a:buClr>
              <a:buSzPts val="2400"/>
              <a:buFont typeface="Arial"/>
              <a:buChar char="•"/>
            </a:pPr>
            <a:r>
              <a:rPr lang="en" sz="2400"/>
              <a:t>Shared print, resource sharing, e-resource licensing and digital preservation</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COPPUL SPAN</a:t>
            </a:r>
            <a:endParaRPr sz="3300" b="1" i="0" u="none" strike="noStrike" cap="none">
              <a:solidFill>
                <a:schemeClr val="dk1"/>
              </a:solidFill>
              <a:latin typeface="Calibri"/>
              <a:ea typeface="Calibri"/>
              <a:cs typeface="Calibri"/>
              <a:sym typeface="Calibri"/>
            </a:endParaRPr>
          </a:p>
        </p:txBody>
      </p:sp>
      <p:sp>
        <p:nvSpPr>
          <p:cNvPr id="120" name="Shape 12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Shared Print Archive Network</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Formed in 2012</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20 institutions participate</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Most phases have focused on serials</a:t>
            </a:r>
            <a:endParaRPr sz="2400">
              <a:solidFill>
                <a:schemeClr val="dk2"/>
              </a:solidFill>
              <a:latin typeface="Arial"/>
              <a:ea typeface="Arial"/>
              <a:cs typeface="Arial"/>
              <a:sym typeface="Arial"/>
            </a:endParaRPr>
          </a:p>
          <a:p>
            <a:pPr marL="177800" marR="0" lvl="0" indent="-177800" algn="l" rtl="0">
              <a:lnSpc>
                <a:spcPct val="150000"/>
              </a:lnSpc>
              <a:spcBef>
                <a:spcPts val="0"/>
              </a:spcBef>
              <a:spcAft>
                <a:spcPts val="0"/>
              </a:spcAft>
              <a:buSzPts val="2400"/>
              <a:buChar char="•"/>
            </a:pPr>
            <a:r>
              <a:rPr lang="en" sz="2400">
                <a:solidFill>
                  <a:schemeClr val="dk2"/>
                </a:solidFill>
                <a:latin typeface="Arial"/>
                <a:ea typeface="Arial"/>
                <a:cs typeface="Arial"/>
                <a:sym typeface="Arial"/>
              </a:rPr>
              <a:t>We have also done one monographs project</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676275" y="252413"/>
            <a:ext cx="7791450" cy="46386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443</Words>
  <Application>Microsoft Office PowerPoint</Application>
  <PresentationFormat>On-screen Show (16:9)</PresentationFormat>
  <Paragraphs>88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Keep@Downsview Western, McMaster, Toronto, Queen’s, uOttawa www.downsviewkeep.org</vt:lpstr>
      <vt:lpstr>Who is Keep@Downsview? Five university libraries in Ontario: Western, McMaster, Toronto, Queen’s, Ottawa Discussions began in Feb. 2014; MOA signed in May 2017  What do we think we add to the print preservation conversation? Humanities and Social Science titles Through OCUL and the Scholar’s Portal TDR we combine a well developed digital preservation plan with a print preservation plan Room to expand</vt:lpstr>
      <vt:lpstr>PowerPoint Presentation</vt:lpstr>
      <vt:lpstr>What’s New?  Tested ingest and delivery with all partners  Investigating middleware  Expressions of interest from other institutions Some members participating in shared catalogue project Some members joined HathiTrust  Conclusions from annual meeting (June 15th) Prioritize service improvements (better delivery infrastructure) Prioritize shared collecting programs  </vt:lpstr>
      <vt:lpstr>What’s Still To Do &amp; What’s Next?  Add holdings to PAPR Visit shared collection projects Start preparations to expand the facility Determine how best to report retention commitments  This could be a national effort </vt:lpstr>
      <vt:lpstr>Shared Print Archive Network</vt:lpstr>
      <vt:lpstr>What is COPPUL?</vt:lpstr>
      <vt:lpstr>COPPUL SPAN</vt:lpstr>
      <vt:lpstr>PowerPoint Presentation</vt:lpstr>
      <vt:lpstr>Goals</vt:lpstr>
      <vt:lpstr>Phase One (2012 – 2013)</vt:lpstr>
      <vt:lpstr>Phase Two (2013 – 2014)</vt:lpstr>
      <vt:lpstr>Phase Three (2014 – 2015)</vt:lpstr>
      <vt:lpstr>Phase Four (2016 – )</vt:lpstr>
      <vt:lpstr>Monographs Project #1 (2015 – 2018)</vt:lpstr>
      <vt:lpstr>What’s Next for SPAN?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Greenberg</dc:creator>
  <cp:lastModifiedBy>Marie Waltz</cp:lastModifiedBy>
  <cp:revision>3</cp:revision>
  <dcterms:modified xsi:type="dcterms:W3CDTF">2018-06-25T14:36:13Z</dcterms:modified>
</cp:coreProperties>
</file>