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307" r:id="rId3"/>
    <p:sldId id="308" r:id="rId4"/>
    <p:sldId id="274" r:id="rId5"/>
    <p:sldId id="310" r:id="rId6"/>
    <p:sldId id="275" r:id="rId7"/>
    <p:sldId id="289" r:id="rId8"/>
    <p:sldId id="276" r:id="rId9"/>
    <p:sldId id="281" r:id="rId10"/>
    <p:sldId id="280" r:id="rId11"/>
    <p:sldId id="290" r:id="rId12"/>
    <p:sldId id="293" r:id="rId13"/>
    <p:sldId id="301" r:id="rId14"/>
    <p:sldId id="306" r:id="rId1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0A270B5-8A38-4AE5-BB63-2D01B523884F}">
  <a:tblStyle styleId="{20A270B5-8A38-4AE5-BB63-2D01B523884F}" styleName="Table_0">
    <a:wholeTbl>
      <a:tcTxStyle>
        <a:font>
          <a:latin typeface="Arial"/>
          <a:ea typeface="Arial"/>
          <a:cs typeface="Arial"/>
        </a:font>
        <a:srgbClr val="000000"/>
      </a:tcTxStyle>
      <a:tcStyle>
        <a:tcBdr>
          <a:left>
            <a:ln cap="flat" cmpd="sng">
              <a:solidFill>
                <a:srgbClr val="808080"/>
              </a:solidFill>
              <a:prstDash val="solid"/>
              <a:round/>
              <a:headEnd type="none" w="sm" len="sm"/>
              <a:tailEnd type="none" w="sm" len="sm"/>
            </a:ln>
          </a:left>
          <a:right>
            <a:ln cap="flat" cmpd="sng">
              <a:solidFill>
                <a:srgbClr val="808080"/>
              </a:solidFill>
              <a:prstDash val="solid"/>
              <a:round/>
              <a:headEnd type="none" w="sm" len="sm"/>
              <a:tailEnd type="none" w="sm" len="sm"/>
            </a:ln>
          </a:right>
          <a:top>
            <a:ln cap="flat" cmpd="sng">
              <a:solidFill>
                <a:srgbClr val="808080"/>
              </a:solidFill>
              <a:prstDash val="solid"/>
              <a:round/>
              <a:headEnd type="none" w="sm" len="sm"/>
              <a:tailEnd type="none" w="sm" len="sm"/>
            </a:ln>
          </a:top>
          <a:bottom>
            <a:ln cap="flat" cmpd="sng">
              <a:solidFill>
                <a:srgbClr val="808080"/>
              </a:solidFill>
              <a:prstDash val="solid"/>
              <a:round/>
              <a:headEnd type="none" w="sm" len="sm"/>
              <a:tailEnd type="none" w="sm" len="sm"/>
            </a:ln>
          </a:bottom>
          <a:insideH>
            <a:ln cap="flat" cmpd="sng">
              <a:solidFill>
                <a:srgbClr val="808080"/>
              </a:solidFill>
              <a:prstDash val="solid"/>
              <a:round/>
              <a:headEnd type="none" w="sm" len="sm"/>
              <a:tailEnd type="none" w="sm" len="sm"/>
            </a:ln>
          </a:insideH>
          <a:insideV>
            <a:ln cap="flat" cmpd="sng">
              <a:solidFill>
                <a:srgbClr val="808080"/>
              </a:solidFill>
              <a:prstDash val="solid"/>
              <a:round/>
              <a:headEnd type="none" w="sm" len="sm"/>
              <a:tailEnd type="none" w="sm" len="sm"/>
            </a:ln>
          </a:insideV>
        </a:tcBdr>
        <a:fill>
          <a:solidFill>
            <a:srgbClr val="FFFFFF"/>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147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2861575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3448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a262402b26_0_4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LKC WG recommended approach to pilot</a:t>
            </a:r>
            <a:endParaRPr dirty="0"/>
          </a:p>
        </p:txBody>
      </p:sp>
      <p:sp>
        <p:nvSpPr>
          <p:cNvPr id="248" name="Google Shape;248;ga262402b26_0_4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6818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a262402b26_0_4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Pilot libraries</a:t>
            </a:r>
            <a:endParaRPr dirty="0"/>
          </a:p>
        </p:txBody>
      </p:sp>
      <p:sp>
        <p:nvSpPr>
          <p:cNvPr id="254" name="Google Shape;254;ga262402b26_0_4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69302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a262402b26_0_4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Results</a:t>
            </a:r>
            <a:endParaRPr dirty="0"/>
          </a:p>
        </p:txBody>
      </p:sp>
      <p:sp>
        <p:nvSpPr>
          <p:cNvPr id="254" name="Google Shape;254;ga262402b26_0_4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61710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a262402b26_0_4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Data quality</a:t>
            </a:r>
            <a:endParaRPr dirty="0"/>
          </a:p>
        </p:txBody>
      </p:sp>
      <p:sp>
        <p:nvSpPr>
          <p:cNvPr id="254" name="Google Shape;254;ga262402b26_0_4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08243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a262402b26_0_4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Next steps</a:t>
            </a:r>
            <a:endParaRPr dirty="0"/>
          </a:p>
        </p:txBody>
      </p:sp>
      <p:sp>
        <p:nvSpPr>
          <p:cNvPr id="254" name="Google Shape;254;ga262402b26_0_4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56973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a262402b26_0_1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Founded 2015.</a:t>
            </a:r>
            <a:r>
              <a:rPr lang="en-US" baseline="0" dirty="0" smtClean="0"/>
              <a:t> Now six partners with CRL in 2020.</a:t>
            </a:r>
            <a:endParaRPr dirty="0"/>
          </a:p>
        </p:txBody>
      </p:sp>
      <p:sp>
        <p:nvSpPr>
          <p:cNvPr id="208" name="Google Shape;208;ga262402b26_0_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36170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a262402b26_0_1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Set aspirational</a:t>
            </a:r>
            <a:r>
              <a:rPr lang="en-US" baseline="0" dirty="0" smtClean="0"/>
              <a:t> goal of 100,000 in five years. We did it!</a:t>
            </a:r>
            <a:endParaRPr dirty="0"/>
          </a:p>
        </p:txBody>
      </p:sp>
      <p:sp>
        <p:nvSpPr>
          <p:cNvPr id="208" name="Google Shape;208;ga262402b26_0_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50454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a262402b26_0_1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Most of us began shared print as a way of reducing space consumed by journals. Now shifting</a:t>
            </a:r>
            <a:r>
              <a:rPr lang="en-US" baseline="0" dirty="0" smtClean="0"/>
              <a:t> to ensure last copies are not discarded.</a:t>
            </a:r>
            <a:endParaRPr dirty="0"/>
          </a:p>
        </p:txBody>
      </p:sp>
      <p:sp>
        <p:nvSpPr>
          <p:cNvPr id="208" name="Google Shape;208;ga262402b26_0_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431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a262402b26_0_1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Set up working group. Soon realized</a:t>
            </a:r>
            <a:r>
              <a:rPr lang="en-US" baseline="0" dirty="0" smtClean="0"/>
              <a:t> that we need collections expertise.</a:t>
            </a:r>
            <a:endParaRPr dirty="0"/>
          </a:p>
        </p:txBody>
      </p:sp>
      <p:sp>
        <p:nvSpPr>
          <p:cNvPr id="208" name="Google Shape;208;ga262402b26_0_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9942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a262402b26_0_3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Data from CRL and WEST. Initial set had over 300k. Reduced to 61,538 likely candidates.</a:t>
            </a:r>
            <a:endParaRPr dirty="0"/>
          </a:p>
        </p:txBody>
      </p:sp>
      <p:sp>
        <p:nvSpPr>
          <p:cNvPr id="214" name="Google Shape;214;ga262402b26_0_3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66689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a268bc0889_2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a268bc0889_2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Explore</a:t>
            </a:r>
            <a:r>
              <a:rPr lang="en-US" baseline="0" dirty="0" smtClean="0"/>
              <a:t> data by various facets.</a:t>
            </a:r>
            <a:endParaRPr dirty="0"/>
          </a:p>
        </p:txBody>
      </p:sp>
      <p:sp>
        <p:nvSpPr>
          <p:cNvPr id="221" name="Google Shape;221;ga268bc0889_2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44972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a268bc0889_2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a268bc0889_2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Why</a:t>
            </a:r>
            <a:r>
              <a:rPr lang="en-US" baseline="0" dirty="0" smtClean="0"/>
              <a:t> are EAST and WEST low?</a:t>
            </a:r>
            <a:endParaRPr dirty="0"/>
          </a:p>
        </p:txBody>
      </p:sp>
      <p:sp>
        <p:nvSpPr>
          <p:cNvPr id="221" name="Google Shape;221;ga268bc0889_2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extLst>
      <p:ext uri="{BB962C8B-B14F-4D97-AF65-F5344CB8AC3E}">
        <p14:creationId xmlns:p14="http://schemas.microsoft.com/office/powerpoint/2010/main" val="1785114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a262402b26_0_4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Project plan</a:t>
            </a:r>
            <a:r>
              <a:rPr lang="en-US" baseline="0" dirty="0" smtClean="0"/>
              <a:t> </a:t>
            </a:r>
            <a:endParaRPr dirty="0"/>
          </a:p>
        </p:txBody>
      </p:sp>
      <p:sp>
        <p:nvSpPr>
          <p:cNvPr id="254" name="Google Shape;254;ga262402b26_0_4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8767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6"/>
        <p:cNvGrpSpPr/>
        <p:nvPr/>
      </p:nvGrpSpPr>
      <p:grpSpPr>
        <a:xfrm>
          <a:off x="0" y="0"/>
          <a:ext cx="0" cy="0"/>
          <a:chOff x="0" y="0"/>
          <a:chExt cx="0" cy="0"/>
        </a:xfrm>
      </p:grpSpPr>
      <p:sp>
        <p:nvSpPr>
          <p:cNvPr id="17" name="Google Shape;17;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marL="0" lvl="0" indent="0" algn="ctr" rtl="0">
              <a:spcBef>
                <a:spcPts val="0"/>
              </a:spcBef>
              <a:spcAft>
                <a:spcPts val="0"/>
              </a:spcAft>
              <a:buClr>
                <a:schemeClr val="dk1"/>
              </a:buClr>
              <a:buSzPts val="1800"/>
              <a:buNone/>
              <a:defRPr>
                <a:latin typeface="Calibri Light" panose="020F0302020204030204" pitchFamily="34" charset="0"/>
                <a:cs typeface="Calibri Light" panose="020F030202020403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pPr marL="0" lvl="0" indent="0" rtl="0">
              <a:spcBef>
                <a:spcPts val="0"/>
              </a:spcBef>
              <a:spcAft>
                <a:spcPts val="0"/>
              </a:spcAft>
            </a:pPr>
            <a:endParaRPr dirty="0"/>
          </a:p>
        </p:txBody>
      </p:sp>
      <p:sp>
        <p:nvSpPr>
          <p:cNvPr id="18" name="Google Shape;18;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latin typeface="Calibri Light" panose="020F0302020204030204" pitchFamily="34" charset="0"/>
                <a:cs typeface="Calibri Light" panose="020F0302020204030204" pitchFamily="34" charset="0"/>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endParaRPr lang="en-US"/>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3"/>
        <p:cNvGrpSpPr/>
        <p:nvPr/>
      </p:nvGrpSpPr>
      <p:grpSpPr>
        <a:xfrm>
          <a:off x="0" y="0"/>
          <a:ext cx="0" cy="0"/>
          <a:chOff x="0" y="0"/>
          <a:chExt cx="0" cy="0"/>
        </a:xfrm>
      </p:grpSpPr>
      <p:sp>
        <p:nvSpPr>
          <p:cNvPr id="74" name="Google Shape;74;p11"/>
          <p:cNvSpPr txBox="1">
            <a:spLocks noGrp="1"/>
          </p:cNvSpPr>
          <p:nvPr>
            <p:ph type="title"/>
          </p:nvPr>
        </p:nvSpPr>
        <p:spPr>
          <a:xfrm>
            <a:off x="457200" y="274638"/>
            <a:ext cx="54102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6" name="Google Shape;76;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9"/>
        <p:cNvGrpSpPr/>
        <p:nvPr/>
      </p:nvGrpSpPr>
      <p:grpSpPr>
        <a:xfrm>
          <a:off x="0" y="0"/>
          <a:ext cx="0" cy="0"/>
          <a:chOff x="0" y="0"/>
          <a:chExt cx="0" cy="0"/>
        </a:xfrm>
      </p:grpSpPr>
      <p:sp>
        <p:nvSpPr>
          <p:cNvPr id="80" name="Google Shape;80;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2" name="Google Shape;82;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sp>
        <p:nvSpPr>
          <p:cNvPr id="23" name="Google Shape;23;p3"/>
          <p:cNvSpPr txBox="1">
            <a:spLocks noGrp="1"/>
          </p:cNvSpPr>
          <p:nvPr>
            <p:ph type="title"/>
          </p:nvPr>
        </p:nvSpPr>
        <p:spPr>
          <a:xfrm>
            <a:off x="457200" y="274638"/>
            <a:ext cx="54102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atin typeface="Calibri Light" panose="020F0302020204030204" pitchFamily="34" charset="0"/>
                <a:cs typeface="Calibri Light" panose="020F030202020403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24" name="Google Shape;24;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atin typeface="Calibri Light" panose="020F0302020204030204" pitchFamily="34" charset="0"/>
                <a:cs typeface="Calibri Light" panose="020F0302020204030204" pitchFamily="34" charset="0"/>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5" name="Google Shape;25;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1" name="Google Shape;31;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457200" y="274638"/>
            <a:ext cx="54102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8" name="Google Shape;38;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1"/>
        <p:cNvGrpSpPr/>
        <p:nvPr/>
      </p:nvGrpSpPr>
      <p:grpSpPr>
        <a:xfrm>
          <a:off x="0" y="0"/>
          <a:ext cx="0" cy="0"/>
          <a:chOff x="0" y="0"/>
          <a:chExt cx="0" cy="0"/>
        </a:xfrm>
      </p:grpSpPr>
      <p:sp>
        <p:nvSpPr>
          <p:cNvPr id="42" name="Google Shape;42;p6"/>
          <p:cNvSpPr txBox="1">
            <a:spLocks noGrp="1"/>
          </p:cNvSpPr>
          <p:nvPr>
            <p:ph type="title"/>
          </p:nvPr>
        </p:nvSpPr>
        <p:spPr>
          <a:xfrm>
            <a:off x="457200" y="274638"/>
            <a:ext cx="54102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4" name="Google Shape;44;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5" name="Google Shape;45;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6" name="Google Shape;46;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7" name="Google Shape;47;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0"/>
        <p:cNvGrpSpPr/>
        <p:nvPr/>
      </p:nvGrpSpPr>
      <p:grpSpPr>
        <a:xfrm>
          <a:off x="0" y="0"/>
          <a:ext cx="0" cy="0"/>
          <a:chOff x="0" y="0"/>
          <a:chExt cx="0" cy="0"/>
        </a:xfrm>
      </p:grpSpPr>
      <p:sp>
        <p:nvSpPr>
          <p:cNvPr id="51" name="Google Shape;51;p7"/>
          <p:cNvSpPr txBox="1">
            <a:spLocks noGrp="1"/>
          </p:cNvSpPr>
          <p:nvPr>
            <p:ph type="title"/>
          </p:nvPr>
        </p:nvSpPr>
        <p:spPr>
          <a:xfrm>
            <a:off x="457200" y="274638"/>
            <a:ext cx="54102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
        <p:nvSpPr>
          <p:cNvPr id="56" name="Google Shape;56;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9"/>
        <p:cNvGrpSpPr/>
        <p:nvPr/>
      </p:nvGrpSpPr>
      <p:grpSpPr>
        <a:xfrm>
          <a:off x="0" y="0"/>
          <a:ext cx="0" cy="0"/>
          <a:chOff x="0" y="0"/>
          <a:chExt cx="0" cy="0"/>
        </a:xfrm>
      </p:grpSpPr>
      <p:sp>
        <p:nvSpPr>
          <p:cNvPr id="60" name="Google Shape;60;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2" name="Google Shape;62;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3" name="Google Shape;63;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6"/>
        <p:cNvGrpSpPr/>
        <p:nvPr/>
      </p:nvGrpSpPr>
      <p:grpSpPr>
        <a:xfrm>
          <a:off x="0" y="0"/>
          <a:ext cx="0" cy="0"/>
          <a:chOff x="0" y="0"/>
          <a:chExt cx="0" cy="0"/>
        </a:xfrm>
      </p:grpSpPr>
      <p:sp>
        <p:nvSpPr>
          <p:cNvPr id="67" name="Google Shape;67;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9" name="Google Shape;69;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0" name="Google Shape;70;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54102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dirty="0"/>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dirty="0"/>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5" name="Google Shape;15;p1" descr="Home"/>
          <p:cNvPicPr preferRelativeResize="0"/>
          <p:nvPr/>
        </p:nvPicPr>
        <p:blipFill rotWithShape="1">
          <a:blip r:embed="rId13">
            <a:alphaModFix/>
          </a:blip>
          <a:srcRect/>
          <a:stretch/>
        </p:blipFill>
        <p:spPr>
          <a:xfrm>
            <a:off x="5943600" y="304800"/>
            <a:ext cx="2747432" cy="8382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Calibri Light" panose="020F0302020204030204" pitchFamily="34" charset="0"/>
          <a:ea typeface="Calibri Light" panose="020F0302020204030204" pitchFamily="34" charset="0"/>
          <a:cs typeface="Calibri Light" panose="020F030202020403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Calibri Light" panose="020F0302020204030204" pitchFamily="34" charset="0"/>
          <a:ea typeface="Calibri Light" panose="020F0302020204030204" pitchFamily="34" charset="0"/>
          <a:cs typeface="Calibri Light" panose="020F030202020403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813210" y="1982018"/>
            <a:ext cx="7632290" cy="2536723"/>
          </a:xfrm>
          <a:prstGeom prst="rect">
            <a:avLst/>
          </a:prstGeom>
          <a:noFill/>
          <a:ln>
            <a:noFill/>
          </a:ln>
        </p:spPr>
        <p:txBody>
          <a:bodyPr spcFirstLastPara="1" wrap="square" lIns="91425" tIns="45700" rIns="91425" bIns="45700" anchor="ctr" anchorCtr="0">
            <a:noAutofit/>
          </a:bodyPr>
          <a:lstStyle/>
          <a:p>
            <a:pPr lvl="0">
              <a:buSzPts val="4400"/>
            </a:pPr>
            <a:r>
              <a:rPr lang="en-US" dirty="0"/>
              <a:t>Rosemont Shared Print Alliance</a:t>
            </a:r>
            <a:br>
              <a:rPr lang="en-US" dirty="0"/>
            </a:br>
            <a:r>
              <a:rPr lang="en-US" dirty="0"/>
              <a:t>Print Archive Network meeting</a:t>
            </a:r>
            <a:br>
              <a:rPr lang="en-US" dirty="0"/>
            </a:br>
            <a:r>
              <a:rPr lang="en-US" dirty="0" smtClean="0"/>
              <a:t/>
            </a:r>
            <a:br>
              <a:rPr lang="en-US" dirty="0" smtClean="0"/>
            </a:br>
            <a:r>
              <a:rPr lang="en-US" sz="2800" dirty="0" smtClean="0"/>
              <a:t>June </a:t>
            </a:r>
            <a:r>
              <a:rPr lang="en-US" sz="2800" dirty="0"/>
              <a:t>25, 2021</a:t>
            </a:r>
            <a:endParaRPr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37"/>
          <p:cNvSpPr txBox="1">
            <a:spLocks noGrp="1"/>
          </p:cNvSpPr>
          <p:nvPr>
            <p:ph type="body" idx="1"/>
          </p:nvPr>
        </p:nvSpPr>
        <p:spPr>
          <a:xfrm>
            <a:off x="457200" y="1930400"/>
            <a:ext cx="8229600" cy="4348450"/>
          </a:xfrm>
          <a:prstGeom prst="rect">
            <a:avLst/>
          </a:prstGeom>
          <a:noFill/>
          <a:ln>
            <a:noFill/>
          </a:ln>
        </p:spPr>
        <p:txBody>
          <a:bodyPr spcFirstLastPara="1" wrap="square" lIns="91425" tIns="45700" rIns="91425" bIns="45700" anchor="t" anchorCtr="0">
            <a:noAutofit/>
          </a:bodyPr>
          <a:lstStyle/>
          <a:p>
            <a:pPr marL="495300" lvl="0" indent="-457200" algn="l" rtl="0">
              <a:lnSpc>
                <a:spcPct val="90000"/>
              </a:lnSpc>
              <a:spcBef>
                <a:spcPts val="0"/>
              </a:spcBef>
              <a:spcAft>
                <a:spcPts val="0"/>
              </a:spcAft>
              <a:buClr>
                <a:srgbClr val="000000"/>
              </a:buClr>
              <a:buSzPts val="3000"/>
              <a:buFont typeface="Arial" panose="020B0604020202020204" pitchFamily="34" charset="0"/>
              <a:buChar char="•"/>
            </a:pPr>
            <a:r>
              <a:rPr lang="en-US" sz="3000" dirty="0" smtClean="0">
                <a:solidFill>
                  <a:srgbClr val="000000"/>
                </a:solidFill>
              </a:rPr>
              <a:t>All </a:t>
            </a:r>
            <a:r>
              <a:rPr lang="en-US" sz="3000" dirty="0">
                <a:solidFill>
                  <a:srgbClr val="000000"/>
                </a:solidFill>
              </a:rPr>
              <a:t>61,538 last known copies should be considered for retention by the library holding the title.</a:t>
            </a:r>
            <a:endParaRPr sz="3000" dirty="0">
              <a:solidFill>
                <a:srgbClr val="000000"/>
              </a:solidFill>
            </a:endParaRPr>
          </a:p>
          <a:p>
            <a:pPr marL="495300" lvl="0" indent="-457200" algn="l" rtl="0">
              <a:lnSpc>
                <a:spcPct val="90000"/>
              </a:lnSpc>
              <a:spcBef>
                <a:spcPts val="0"/>
              </a:spcBef>
              <a:spcAft>
                <a:spcPts val="0"/>
              </a:spcAft>
              <a:buClr>
                <a:srgbClr val="000000"/>
              </a:buClr>
              <a:buSzPts val="3000"/>
              <a:buFont typeface="Arial" panose="020B0604020202020204" pitchFamily="34" charset="0"/>
              <a:buChar char="•"/>
            </a:pPr>
            <a:r>
              <a:rPr lang="en-US" sz="3000" dirty="0">
                <a:solidFill>
                  <a:srgbClr val="000000"/>
                </a:solidFill>
              </a:rPr>
              <a:t>“Completeness” should not be considered as these appear to be the only extant copies.</a:t>
            </a:r>
            <a:endParaRPr sz="3000" dirty="0">
              <a:solidFill>
                <a:srgbClr val="000000"/>
              </a:solidFill>
            </a:endParaRPr>
          </a:p>
          <a:p>
            <a:pPr marL="495300" lvl="0" indent="-457200" algn="l" rtl="0">
              <a:lnSpc>
                <a:spcPct val="90000"/>
              </a:lnSpc>
              <a:spcBef>
                <a:spcPts val="0"/>
              </a:spcBef>
              <a:spcAft>
                <a:spcPts val="0"/>
              </a:spcAft>
              <a:buClr>
                <a:srgbClr val="000000"/>
              </a:buClr>
              <a:buSzPts val="3000"/>
              <a:buFont typeface="Arial" panose="020B0604020202020204" pitchFamily="34" charset="0"/>
              <a:buChar char="•"/>
            </a:pPr>
            <a:r>
              <a:rPr lang="en-US" sz="3000" dirty="0">
                <a:solidFill>
                  <a:srgbClr val="000000"/>
                </a:solidFill>
              </a:rPr>
              <a:t>Libraries are encouraged to retain first and opt out of commitments later.</a:t>
            </a:r>
            <a:endParaRPr sz="3000" dirty="0">
              <a:solidFill>
                <a:srgbClr val="000000"/>
              </a:solidFill>
            </a:endParaRPr>
          </a:p>
        </p:txBody>
      </p:sp>
      <p:sp>
        <p:nvSpPr>
          <p:cNvPr id="251" name="Google Shape;251;p37"/>
          <p:cNvSpPr txBox="1"/>
          <p:nvPr/>
        </p:nvSpPr>
        <p:spPr>
          <a:xfrm>
            <a:off x="304800" y="410100"/>
            <a:ext cx="5719200" cy="12028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US" sz="4000" dirty="0">
                <a:latin typeface="Calibri Light" panose="020F0302020204030204" pitchFamily="34" charset="0"/>
                <a:ea typeface="Calibri"/>
                <a:cs typeface="Calibri Light" panose="020F0302020204030204" pitchFamily="34" charset="0"/>
                <a:sym typeface="Calibri"/>
              </a:rPr>
              <a:t>Last Known Copy </a:t>
            </a:r>
            <a:r>
              <a:rPr lang="en-US" sz="4000" dirty="0" smtClean="0">
                <a:latin typeface="Calibri Light" panose="020F0302020204030204" pitchFamily="34" charset="0"/>
                <a:ea typeface="Calibri"/>
                <a:cs typeface="Calibri Light" panose="020F0302020204030204" pitchFamily="34" charset="0"/>
                <a:sym typeface="Calibri"/>
              </a:rPr>
              <a:t>Initiative</a:t>
            </a:r>
          </a:p>
          <a:p>
            <a:pPr lvl="0">
              <a:lnSpc>
                <a:spcPct val="90000"/>
              </a:lnSpc>
            </a:pPr>
            <a:r>
              <a:rPr lang="en-US" sz="4000" dirty="0">
                <a:latin typeface="Calibri Light" panose="020F0302020204030204" pitchFamily="34" charset="0"/>
                <a:cs typeface="Calibri Light" panose="020F0302020204030204" pitchFamily="34" charset="0"/>
                <a:sym typeface="Calibri"/>
              </a:rPr>
              <a:t>- Pilot R</a:t>
            </a:r>
            <a:r>
              <a:rPr lang="en-US" sz="4000" dirty="0" smtClean="0">
                <a:latin typeface="Calibri Light" panose="020F0302020204030204" pitchFamily="34" charset="0"/>
                <a:cs typeface="Calibri Light" panose="020F0302020204030204" pitchFamily="34" charset="0"/>
                <a:sym typeface="Calibri"/>
              </a:rPr>
              <a:t>ecommendations</a:t>
            </a:r>
            <a:endParaRPr lang="en-US" sz="4000" dirty="0">
              <a:latin typeface="Calibri Light" panose="020F0302020204030204" pitchFamily="34" charset="0"/>
              <a:cs typeface="Calibri Light" panose="020F0302020204030204" pitchFamily="34" charset="0"/>
              <a:sym typeface="Calibri"/>
            </a:endParaRPr>
          </a:p>
          <a:p>
            <a:pPr marL="0" lvl="0" indent="0" algn="l" rtl="0">
              <a:lnSpc>
                <a:spcPct val="90000"/>
              </a:lnSpc>
              <a:spcBef>
                <a:spcPts val="0"/>
              </a:spcBef>
              <a:spcAft>
                <a:spcPts val="0"/>
              </a:spcAft>
              <a:buNone/>
            </a:pPr>
            <a:endParaRPr sz="4000" dirty="0">
              <a:latin typeface="Calibri Light" panose="020F0302020204030204" pitchFamily="34" charset="0"/>
              <a:cs typeface="Calibri Light" panose="020F03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38"/>
          <p:cNvSpPr txBox="1">
            <a:spLocks noGrp="1"/>
          </p:cNvSpPr>
          <p:nvPr>
            <p:ph type="body" idx="1"/>
          </p:nvPr>
        </p:nvSpPr>
        <p:spPr>
          <a:xfrm>
            <a:off x="393700" y="1803399"/>
            <a:ext cx="8293100" cy="4357463"/>
          </a:xfrm>
          <a:prstGeom prst="rect">
            <a:avLst/>
          </a:prstGeom>
          <a:noFill/>
          <a:ln>
            <a:noFill/>
          </a:ln>
        </p:spPr>
        <p:txBody>
          <a:bodyPr spcFirstLastPara="1" wrap="square" lIns="91425" tIns="45700" rIns="91425" bIns="45700" anchor="t" anchorCtr="0">
            <a:noAutofit/>
          </a:bodyPr>
          <a:lstStyle/>
          <a:p>
            <a:pPr>
              <a:buSzPct val="94000"/>
              <a:buFont typeface="Arial" panose="020B0604020202020204" pitchFamily="34" charset="0"/>
              <a:buChar char="•"/>
            </a:pPr>
            <a:r>
              <a:rPr lang="en-US" dirty="0" smtClean="0"/>
              <a:t>14 libraries selected</a:t>
            </a:r>
          </a:p>
          <a:p>
            <a:pPr lvl="1">
              <a:buSzPct val="65000"/>
              <a:buFont typeface="Courier New" panose="02070309020205020404" pitchFamily="49" charset="0"/>
              <a:buChar char="o"/>
            </a:pPr>
            <a:r>
              <a:rPr lang="en-US" dirty="0" smtClean="0"/>
              <a:t>Tier </a:t>
            </a:r>
            <a:r>
              <a:rPr lang="en-US" dirty="0"/>
              <a:t>1:  </a:t>
            </a:r>
            <a:r>
              <a:rPr lang="en-US" dirty="0" smtClean="0"/>
              <a:t>Four libraries (two each from BTAA &amp; ASERL) with 1000</a:t>
            </a:r>
            <a:r>
              <a:rPr lang="en-US" dirty="0"/>
              <a:t>+ titles </a:t>
            </a:r>
            <a:endParaRPr lang="en-US" dirty="0" smtClean="0"/>
          </a:p>
          <a:p>
            <a:pPr lvl="1">
              <a:buSzPct val="65000"/>
              <a:buFont typeface="Courier New" panose="02070309020205020404" pitchFamily="49" charset="0"/>
              <a:buChar char="o"/>
            </a:pPr>
            <a:r>
              <a:rPr lang="en-US" dirty="0" smtClean="0">
                <a:solidFill>
                  <a:srgbClr val="000000"/>
                </a:solidFill>
              </a:rPr>
              <a:t>Tier </a:t>
            </a:r>
            <a:r>
              <a:rPr lang="en-US" dirty="0">
                <a:solidFill>
                  <a:srgbClr val="000000"/>
                </a:solidFill>
              </a:rPr>
              <a:t>2:  </a:t>
            </a:r>
            <a:r>
              <a:rPr lang="en-US" dirty="0" smtClean="0">
                <a:solidFill>
                  <a:srgbClr val="000000"/>
                </a:solidFill>
              </a:rPr>
              <a:t>Six libraries (two each from BTAA</a:t>
            </a:r>
            <a:r>
              <a:rPr lang="en-US" dirty="0">
                <a:solidFill>
                  <a:srgbClr val="000000"/>
                </a:solidFill>
              </a:rPr>
              <a:t>, ASERL, </a:t>
            </a:r>
            <a:r>
              <a:rPr lang="en-US" dirty="0" smtClean="0">
                <a:solidFill>
                  <a:srgbClr val="000000"/>
                </a:solidFill>
              </a:rPr>
              <a:t>EAST) with 100-999 titles</a:t>
            </a:r>
          </a:p>
          <a:p>
            <a:pPr lvl="1">
              <a:buSzPct val="65000"/>
              <a:buFont typeface="Courier New" panose="02070309020205020404" pitchFamily="49" charset="0"/>
              <a:buChar char="o"/>
            </a:pPr>
            <a:r>
              <a:rPr lang="en-US" dirty="0" smtClean="0">
                <a:solidFill>
                  <a:srgbClr val="000000"/>
                </a:solidFill>
              </a:rPr>
              <a:t>Tier </a:t>
            </a:r>
            <a:r>
              <a:rPr lang="en-US" dirty="0">
                <a:solidFill>
                  <a:srgbClr val="000000"/>
                </a:solidFill>
              </a:rPr>
              <a:t>3:  </a:t>
            </a:r>
            <a:r>
              <a:rPr lang="en-US" dirty="0" smtClean="0">
                <a:solidFill>
                  <a:srgbClr val="000000"/>
                </a:solidFill>
              </a:rPr>
              <a:t>Four libraries (one each from BTAA</a:t>
            </a:r>
            <a:r>
              <a:rPr lang="en-US" dirty="0">
                <a:solidFill>
                  <a:srgbClr val="000000"/>
                </a:solidFill>
              </a:rPr>
              <a:t>, ASERL, EAST, WEST) with &lt; 100 </a:t>
            </a:r>
            <a:r>
              <a:rPr lang="en-US" dirty="0" smtClean="0">
                <a:solidFill>
                  <a:srgbClr val="000000"/>
                </a:solidFill>
              </a:rPr>
              <a:t>titles</a:t>
            </a:r>
            <a:endParaRPr lang="en-US" dirty="0">
              <a:solidFill>
                <a:srgbClr val="000000"/>
              </a:solidFill>
            </a:endParaRPr>
          </a:p>
          <a:p>
            <a:endParaRPr lang="en-US" dirty="0" smtClean="0">
              <a:solidFill>
                <a:srgbClr val="000000"/>
              </a:solidFill>
            </a:endParaRPr>
          </a:p>
          <a:p>
            <a:endParaRPr dirty="0">
              <a:solidFill>
                <a:srgbClr val="000000"/>
              </a:solidFill>
            </a:endParaRPr>
          </a:p>
        </p:txBody>
      </p:sp>
      <p:sp>
        <p:nvSpPr>
          <p:cNvPr id="257" name="Google Shape;257;p38"/>
          <p:cNvSpPr txBox="1"/>
          <p:nvPr/>
        </p:nvSpPr>
        <p:spPr>
          <a:xfrm>
            <a:off x="304800" y="410100"/>
            <a:ext cx="5719200" cy="11901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90000"/>
              </a:lnSpc>
              <a:spcBef>
                <a:spcPts val="0"/>
              </a:spcBef>
              <a:spcAft>
                <a:spcPts val="0"/>
              </a:spcAft>
              <a:buClr>
                <a:srgbClr val="000000"/>
              </a:buClr>
              <a:buSzTx/>
              <a:buFont typeface="Arial"/>
              <a:buNone/>
              <a:tabLst/>
              <a:defRPr/>
            </a:pPr>
            <a:r>
              <a:rPr kumimoji="0" lang="en-US" sz="4000" b="0" i="0" u="none" strike="noStrike" kern="0" cap="none" spc="0" normalizeH="0" baseline="0" noProof="0" dirty="0">
                <a:ln>
                  <a:noFill/>
                </a:ln>
                <a:solidFill>
                  <a:srgbClr val="000000"/>
                </a:solidFill>
                <a:effectLst/>
                <a:uLnTx/>
                <a:uFillTx/>
                <a:latin typeface="Calibri Light" panose="020F0302020204030204" pitchFamily="34" charset="0"/>
                <a:ea typeface="Calibri"/>
                <a:cs typeface="Calibri Light" panose="020F0302020204030204" pitchFamily="34" charset="0"/>
                <a:sym typeface="Calibri"/>
              </a:rPr>
              <a:t>Last Known Copy </a:t>
            </a:r>
            <a:r>
              <a:rPr kumimoji="0" lang="en-US" sz="4000" b="0" i="0" u="none" strike="noStrike" kern="0" cap="none" spc="0" normalizeH="0" baseline="0" noProof="0" dirty="0" smtClean="0">
                <a:ln>
                  <a:noFill/>
                </a:ln>
                <a:solidFill>
                  <a:srgbClr val="000000"/>
                </a:solidFill>
                <a:effectLst/>
                <a:uLnTx/>
                <a:uFillTx/>
                <a:latin typeface="Calibri Light" panose="020F0302020204030204" pitchFamily="34" charset="0"/>
                <a:ea typeface="Calibri"/>
                <a:cs typeface="Calibri Light" panose="020F0302020204030204" pitchFamily="34" charset="0"/>
                <a:sym typeface="Calibri"/>
              </a:rPr>
              <a:t>Initiative</a:t>
            </a:r>
          </a:p>
          <a:p>
            <a:pPr marL="0" marR="0" lvl="0" indent="0" algn="l" defTabSz="914400" rtl="0" eaLnBrk="1" fontAlgn="auto" latinLnBrk="0" hangingPunct="1">
              <a:lnSpc>
                <a:spcPct val="90000"/>
              </a:lnSpc>
              <a:spcBef>
                <a:spcPts val="0"/>
              </a:spcBef>
              <a:spcAft>
                <a:spcPts val="0"/>
              </a:spcAft>
              <a:buClr>
                <a:srgbClr val="000000"/>
              </a:buClr>
              <a:buSzTx/>
              <a:buFont typeface="Arial"/>
              <a:buNone/>
              <a:tabLst/>
              <a:defRPr/>
            </a:pPr>
            <a:r>
              <a:rPr lang="en-US" sz="4000" dirty="0" smtClean="0">
                <a:latin typeface="Calibri Light" panose="020F0302020204030204" pitchFamily="34" charset="0"/>
                <a:cs typeface="Calibri Light" panose="020F0302020204030204" pitchFamily="34" charset="0"/>
                <a:sym typeface="Calibri"/>
              </a:rPr>
              <a:t>- Pilot Project</a:t>
            </a:r>
            <a:endParaRPr kumimoji="0" sz="4000" b="0" i="0" u="none" strike="noStrike" kern="0" cap="none" spc="0" normalizeH="0" baseline="0" noProof="0" dirty="0">
              <a:ln>
                <a:noFill/>
              </a:ln>
              <a:solidFill>
                <a:srgbClr val="000000"/>
              </a:solidFill>
              <a:effectLst/>
              <a:uLnTx/>
              <a:uFillTx/>
              <a:latin typeface="Calibri Light" panose="020F0302020204030204" pitchFamily="34" charset="0"/>
              <a:cs typeface="Calibri Light" panose="020F0302020204030204" pitchFamily="34" charset="0"/>
              <a:sym typeface="Arial"/>
            </a:endParaRPr>
          </a:p>
        </p:txBody>
      </p:sp>
    </p:spTree>
    <p:extLst>
      <p:ext uri="{BB962C8B-B14F-4D97-AF65-F5344CB8AC3E}">
        <p14:creationId xmlns:p14="http://schemas.microsoft.com/office/powerpoint/2010/main" val="561679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38"/>
          <p:cNvSpPr txBox="1">
            <a:spLocks noGrp="1"/>
          </p:cNvSpPr>
          <p:nvPr>
            <p:ph type="body" idx="1"/>
          </p:nvPr>
        </p:nvSpPr>
        <p:spPr>
          <a:xfrm>
            <a:off x="508000" y="1892300"/>
            <a:ext cx="8294738" cy="4348450"/>
          </a:xfrm>
          <a:prstGeom prst="rect">
            <a:avLst/>
          </a:prstGeom>
          <a:noFill/>
          <a:ln>
            <a:noFill/>
          </a:ln>
        </p:spPr>
        <p:txBody>
          <a:bodyPr spcFirstLastPara="1" wrap="square" lIns="91425" tIns="45700" rIns="91425" bIns="45700" anchor="t" anchorCtr="0">
            <a:noAutofit/>
          </a:bodyPr>
          <a:lstStyle/>
          <a:p>
            <a:pPr indent="-457200">
              <a:lnSpc>
                <a:spcPct val="90000"/>
              </a:lnSpc>
              <a:spcBef>
                <a:spcPts val="0"/>
              </a:spcBef>
              <a:buSzPct val="94000"/>
            </a:pPr>
            <a:r>
              <a:rPr lang="en-US" dirty="0" smtClean="0">
                <a:solidFill>
                  <a:srgbClr val="000000"/>
                </a:solidFill>
              </a:rPr>
              <a:t>Libraries appreciated learning that they may have a last known journal copy</a:t>
            </a:r>
          </a:p>
          <a:p>
            <a:pPr indent="-457200">
              <a:lnSpc>
                <a:spcPct val="90000"/>
              </a:lnSpc>
              <a:spcBef>
                <a:spcPts val="0"/>
              </a:spcBef>
              <a:buSzPct val="94000"/>
            </a:pPr>
            <a:r>
              <a:rPr lang="en-US" dirty="0" smtClean="0">
                <a:solidFill>
                  <a:srgbClr val="000000"/>
                </a:solidFill>
                <a:latin typeface="Calibri Light" panose="020F0302020204030204" pitchFamily="34" charset="0"/>
                <a:cs typeface="Calibri Light" panose="020F0302020204030204" pitchFamily="34" charset="0"/>
              </a:rPr>
              <a:t>Pilot participants agreed that last known journal copies should be retained</a:t>
            </a:r>
          </a:p>
          <a:p>
            <a:pPr indent="-457200">
              <a:lnSpc>
                <a:spcPct val="90000"/>
              </a:lnSpc>
              <a:spcBef>
                <a:spcPts val="0"/>
              </a:spcBef>
              <a:buSzPct val="94000"/>
            </a:pPr>
            <a:r>
              <a:rPr lang="en-US" dirty="0" smtClean="0">
                <a:solidFill>
                  <a:srgbClr val="000000"/>
                </a:solidFill>
                <a:latin typeface="Calibri Light" panose="020F0302020204030204" pitchFamily="34" charset="0"/>
                <a:cs typeface="Calibri Light" panose="020F0302020204030204" pitchFamily="34" charset="0"/>
              </a:rPr>
              <a:t>Some libraries chose to retain titles now without further analysis or investigation</a:t>
            </a:r>
          </a:p>
          <a:p>
            <a:pPr indent="-457200">
              <a:lnSpc>
                <a:spcPct val="90000"/>
              </a:lnSpc>
              <a:spcBef>
                <a:spcPts val="0"/>
              </a:spcBef>
            </a:pPr>
            <a:endParaRPr lang="en-US" dirty="0">
              <a:solidFill>
                <a:srgbClr val="000000"/>
              </a:solidFill>
            </a:endParaRPr>
          </a:p>
          <a:p>
            <a:pPr indent="-457200">
              <a:lnSpc>
                <a:spcPct val="90000"/>
              </a:lnSpc>
              <a:spcBef>
                <a:spcPts val="0"/>
              </a:spcBef>
            </a:pPr>
            <a:endParaRPr dirty="0">
              <a:solidFill>
                <a:srgbClr val="000000"/>
              </a:solidFill>
            </a:endParaRPr>
          </a:p>
        </p:txBody>
      </p:sp>
      <p:sp>
        <p:nvSpPr>
          <p:cNvPr id="257" name="Google Shape;257;p38"/>
          <p:cNvSpPr txBox="1"/>
          <p:nvPr/>
        </p:nvSpPr>
        <p:spPr>
          <a:xfrm>
            <a:off x="304800" y="410100"/>
            <a:ext cx="5719200" cy="11901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90000"/>
              </a:lnSpc>
              <a:spcBef>
                <a:spcPts val="0"/>
              </a:spcBef>
              <a:spcAft>
                <a:spcPts val="0"/>
              </a:spcAft>
              <a:buClr>
                <a:srgbClr val="000000"/>
              </a:buClr>
              <a:buSzTx/>
              <a:buFont typeface="Arial"/>
              <a:buNone/>
              <a:tabLst/>
              <a:defRPr/>
            </a:pPr>
            <a:r>
              <a:rPr kumimoji="0" lang="en-US" sz="4000" b="0" i="0" u="none" strike="noStrike" kern="0" cap="none" spc="0" normalizeH="0" baseline="0" noProof="0" dirty="0">
                <a:ln>
                  <a:noFill/>
                </a:ln>
                <a:solidFill>
                  <a:srgbClr val="000000"/>
                </a:solidFill>
                <a:effectLst/>
                <a:uLnTx/>
                <a:uFillTx/>
                <a:latin typeface="Calibri Light" panose="020F0302020204030204" pitchFamily="34" charset="0"/>
                <a:ea typeface="Calibri"/>
                <a:cs typeface="Calibri Light" panose="020F0302020204030204" pitchFamily="34" charset="0"/>
                <a:sym typeface="Calibri"/>
              </a:rPr>
              <a:t>Last Known Copy </a:t>
            </a:r>
            <a:r>
              <a:rPr kumimoji="0" lang="en-US" sz="4000" b="0" i="0" u="none" strike="noStrike" kern="0" cap="none" spc="0" normalizeH="0" baseline="0" noProof="0" dirty="0" smtClean="0">
                <a:ln>
                  <a:noFill/>
                </a:ln>
                <a:solidFill>
                  <a:srgbClr val="000000"/>
                </a:solidFill>
                <a:effectLst/>
                <a:uLnTx/>
                <a:uFillTx/>
                <a:latin typeface="Calibri Light" panose="020F0302020204030204" pitchFamily="34" charset="0"/>
                <a:ea typeface="Calibri"/>
                <a:cs typeface="Calibri Light" panose="020F0302020204030204" pitchFamily="34" charset="0"/>
                <a:sym typeface="Calibri"/>
              </a:rPr>
              <a:t>Initiative</a:t>
            </a:r>
          </a:p>
          <a:p>
            <a:pPr marL="0" marR="0" lvl="0" indent="0" algn="l" defTabSz="914400" rtl="0" eaLnBrk="1" fontAlgn="auto" latinLnBrk="0" hangingPunct="1">
              <a:lnSpc>
                <a:spcPct val="90000"/>
              </a:lnSpc>
              <a:spcBef>
                <a:spcPts val="0"/>
              </a:spcBef>
              <a:spcAft>
                <a:spcPts val="0"/>
              </a:spcAft>
              <a:buClr>
                <a:srgbClr val="000000"/>
              </a:buClr>
              <a:buSzTx/>
              <a:buFont typeface="Arial"/>
              <a:buNone/>
              <a:tabLst/>
              <a:defRPr/>
            </a:pPr>
            <a:r>
              <a:rPr lang="en-US" sz="4000" dirty="0" smtClean="0">
                <a:latin typeface="Calibri Light" panose="020F0302020204030204" pitchFamily="34" charset="0"/>
                <a:cs typeface="Calibri Light" panose="020F0302020204030204" pitchFamily="34" charset="0"/>
                <a:sym typeface="Calibri"/>
              </a:rPr>
              <a:t>- Results</a:t>
            </a:r>
            <a:endParaRPr kumimoji="0" sz="4000" b="0" i="0" u="none" strike="noStrike" kern="0" cap="none" spc="0" normalizeH="0" baseline="0" noProof="0" dirty="0">
              <a:ln>
                <a:noFill/>
              </a:ln>
              <a:solidFill>
                <a:srgbClr val="000000"/>
              </a:solidFill>
              <a:effectLst/>
              <a:uLnTx/>
              <a:uFillTx/>
              <a:latin typeface="Calibri Light" panose="020F0302020204030204" pitchFamily="34" charset="0"/>
              <a:cs typeface="Calibri Light" panose="020F0302020204030204" pitchFamily="34" charset="0"/>
              <a:sym typeface="Arial"/>
            </a:endParaRPr>
          </a:p>
        </p:txBody>
      </p:sp>
    </p:spTree>
    <p:extLst>
      <p:ext uri="{BB962C8B-B14F-4D97-AF65-F5344CB8AC3E}">
        <p14:creationId xmlns:p14="http://schemas.microsoft.com/office/powerpoint/2010/main" val="2693852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38"/>
          <p:cNvSpPr txBox="1">
            <a:spLocks noGrp="1"/>
          </p:cNvSpPr>
          <p:nvPr>
            <p:ph type="body" idx="1"/>
          </p:nvPr>
        </p:nvSpPr>
        <p:spPr>
          <a:xfrm>
            <a:off x="508000" y="1892300"/>
            <a:ext cx="8178800" cy="4386550"/>
          </a:xfrm>
          <a:prstGeom prst="rect">
            <a:avLst/>
          </a:prstGeom>
          <a:noFill/>
          <a:ln>
            <a:noFill/>
          </a:ln>
        </p:spPr>
        <p:txBody>
          <a:bodyPr spcFirstLastPara="1" wrap="square" lIns="91425" tIns="45700" rIns="91425" bIns="45700" anchor="t" anchorCtr="0">
            <a:noAutofit/>
          </a:bodyPr>
          <a:lstStyle/>
          <a:p>
            <a:pPr indent="-457200">
              <a:lnSpc>
                <a:spcPct val="90000"/>
              </a:lnSpc>
              <a:spcBef>
                <a:spcPts val="0"/>
              </a:spcBef>
              <a:buSzPct val="94000"/>
              <a:buFont typeface="Arial" panose="020B0604020202020204" pitchFamily="34" charset="0"/>
              <a:buChar char="•"/>
            </a:pPr>
            <a:r>
              <a:rPr lang="en-US" dirty="0">
                <a:solidFill>
                  <a:srgbClr val="000000"/>
                </a:solidFill>
              </a:rPr>
              <a:t>Data quality varied </a:t>
            </a:r>
            <a:r>
              <a:rPr lang="en-US" dirty="0" smtClean="0">
                <a:solidFill>
                  <a:srgbClr val="000000"/>
                </a:solidFill>
              </a:rPr>
              <a:t>widely</a:t>
            </a:r>
          </a:p>
          <a:p>
            <a:pPr lvl="1" indent="-457200">
              <a:lnSpc>
                <a:spcPct val="90000"/>
              </a:lnSpc>
              <a:spcBef>
                <a:spcPts val="0"/>
              </a:spcBef>
              <a:buSzPct val="65000"/>
              <a:buFont typeface="Courier New" panose="02070309020205020404" pitchFamily="49" charset="0"/>
              <a:buChar char="o"/>
            </a:pPr>
            <a:r>
              <a:rPr lang="en-US" dirty="0" smtClean="0">
                <a:solidFill>
                  <a:srgbClr val="000000"/>
                </a:solidFill>
                <a:latin typeface="Calibri Light" panose="020F0302020204030204" pitchFamily="34" charset="0"/>
                <a:cs typeface="Calibri Light" panose="020F0302020204030204" pitchFamily="34" charset="0"/>
              </a:rPr>
              <a:t>Library staff know their collections and were able to identify titles that were not candidates </a:t>
            </a:r>
          </a:p>
          <a:p>
            <a:pPr lvl="1" indent="-457200">
              <a:lnSpc>
                <a:spcPct val="90000"/>
              </a:lnSpc>
              <a:spcBef>
                <a:spcPts val="0"/>
              </a:spcBef>
              <a:buSzPct val="65000"/>
              <a:buFont typeface="Courier New" panose="02070309020205020404" pitchFamily="49" charset="0"/>
              <a:buChar char="o"/>
            </a:pPr>
            <a:r>
              <a:rPr lang="en-US" dirty="0" smtClean="0">
                <a:solidFill>
                  <a:srgbClr val="000000"/>
                </a:solidFill>
                <a:latin typeface="Calibri Light" panose="020F0302020204030204" pitchFamily="34" charset="0"/>
                <a:cs typeface="Calibri Light" panose="020F0302020204030204" pitchFamily="34" charset="0"/>
              </a:rPr>
              <a:t>‘Errant’ titles included monographic series, brief records, cataloging errors, reprints, withdrawn titles, titles in Special Collections and one title widely held in Europe but not in the US</a:t>
            </a:r>
          </a:p>
          <a:p>
            <a:pPr indent="-457200">
              <a:lnSpc>
                <a:spcPct val="90000"/>
              </a:lnSpc>
              <a:spcBef>
                <a:spcPts val="0"/>
              </a:spcBef>
              <a:buSzPct val="94000"/>
              <a:buFont typeface="Arial" panose="020B0604020202020204" pitchFamily="34" charset="0"/>
              <a:buChar char="•"/>
            </a:pPr>
            <a:r>
              <a:rPr lang="en-US" dirty="0" smtClean="0">
                <a:solidFill>
                  <a:srgbClr val="000000"/>
                </a:solidFill>
              </a:rPr>
              <a:t>Actual last known copies ranged from all the titles identified for one library to about half the titles identified</a:t>
            </a:r>
            <a:endParaRPr dirty="0">
              <a:solidFill>
                <a:srgbClr val="000000"/>
              </a:solidFill>
            </a:endParaRPr>
          </a:p>
        </p:txBody>
      </p:sp>
      <p:sp>
        <p:nvSpPr>
          <p:cNvPr id="257" name="Google Shape;257;p38"/>
          <p:cNvSpPr txBox="1"/>
          <p:nvPr/>
        </p:nvSpPr>
        <p:spPr>
          <a:xfrm>
            <a:off x="304800" y="410100"/>
            <a:ext cx="5719200" cy="11901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90000"/>
              </a:lnSpc>
              <a:spcBef>
                <a:spcPts val="0"/>
              </a:spcBef>
              <a:spcAft>
                <a:spcPts val="0"/>
              </a:spcAft>
              <a:buClr>
                <a:srgbClr val="000000"/>
              </a:buClr>
              <a:buSzTx/>
              <a:buFont typeface="Arial"/>
              <a:buNone/>
              <a:tabLst/>
              <a:defRPr/>
            </a:pPr>
            <a:r>
              <a:rPr kumimoji="0" lang="en-US" sz="4000" b="0" i="0" u="none" strike="noStrike" kern="0" cap="none" spc="0" normalizeH="0" baseline="0" noProof="0" dirty="0">
                <a:ln>
                  <a:noFill/>
                </a:ln>
                <a:solidFill>
                  <a:srgbClr val="000000"/>
                </a:solidFill>
                <a:effectLst/>
                <a:uLnTx/>
                <a:uFillTx/>
                <a:latin typeface="Calibri Light" panose="020F0302020204030204" pitchFamily="34" charset="0"/>
                <a:ea typeface="Calibri"/>
                <a:cs typeface="Calibri Light" panose="020F0302020204030204" pitchFamily="34" charset="0"/>
                <a:sym typeface="Calibri"/>
              </a:rPr>
              <a:t>Last Known Copy </a:t>
            </a:r>
            <a:r>
              <a:rPr kumimoji="0" lang="en-US" sz="4000" b="0" i="0" u="none" strike="noStrike" kern="0" cap="none" spc="0" normalizeH="0" baseline="0" noProof="0" dirty="0" smtClean="0">
                <a:ln>
                  <a:noFill/>
                </a:ln>
                <a:solidFill>
                  <a:srgbClr val="000000"/>
                </a:solidFill>
                <a:effectLst/>
                <a:uLnTx/>
                <a:uFillTx/>
                <a:latin typeface="Calibri Light" panose="020F0302020204030204" pitchFamily="34" charset="0"/>
                <a:ea typeface="Calibri"/>
                <a:cs typeface="Calibri Light" panose="020F0302020204030204" pitchFamily="34" charset="0"/>
                <a:sym typeface="Calibri"/>
              </a:rPr>
              <a:t>Initiative</a:t>
            </a:r>
          </a:p>
          <a:p>
            <a:pPr marL="0" marR="0" lvl="0" indent="0" algn="l" defTabSz="914400" rtl="0" eaLnBrk="1" fontAlgn="auto" latinLnBrk="0" hangingPunct="1">
              <a:lnSpc>
                <a:spcPct val="90000"/>
              </a:lnSpc>
              <a:spcBef>
                <a:spcPts val="0"/>
              </a:spcBef>
              <a:spcAft>
                <a:spcPts val="0"/>
              </a:spcAft>
              <a:buClr>
                <a:srgbClr val="000000"/>
              </a:buClr>
              <a:buSzTx/>
              <a:buFont typeface="Arial"/>
              <a:buNone/>
              <a:tabLst/>
              <a:defRPr/>
            </a:pPr>
            <a:r>
              <a:rPr kumimoji="0" lang="en-US" sz="4000" b="0" i="0" u="none" strike="noStrike" kern="0" cap="none" spc="0" normalizeH="0" baseline="0" noProof="0" dirty="0" smtClean="0">
                <a:ln>
                  <a:noFill/>
                </a:ln>
                <a:solidFill>
                  <a:srgbClr val="000000"/>
                </a:solidFill>
                <a:effectLst/>
                <a:uLnTx/>
                <a:uFillTx/>
                <a:latin typeface="Calibri Light" panose="020F0302020204030204" pitchFamily="34" charset="0"/>
                <a:cs typeface="Calibri Light" panose="020F0302020204030204" pitchFamily="34" charset="0"/>
                <a:sym typeface="Calibri"/>
              </a:rPr>
              <a:t>- Results</a:t>
            </a:r>
            <a:endParaRPr kumimoji="0" sz="4000" b="0" i="0" u="none" strike="noStrike" kern="0" cap="none" spc="0" normalizeH="0" baseline="0" noProof="0" dirty="0">
              <a:ln>
                <a:noFill/>
              </a:ln>
              <a:solidFill>
                <a:srgbClr val="000000"/>
              </a:solidFill>
              <a:effectLst/>
              <a:uLnTx/>
              <a:uFillTx/>
              <a:latin typeface="Calibri Light" panose="020F0302020204030204" pitchFamily="34" charset="0"/>
              <a:cs typeface="Calibri Light" panose="020F0302020204030204" pitchFamily="34" charset="0"/>
              <a:sym typeface="Arial"/>
            </a:endParaRPr>
          </a:p>
        </p:txBody>
      </p:sp>
    </p:spTree>
    <p:extLst>
      <p:ext uri="{BB962C8B-B14F-4D97-AF65-F5344CB8AC3E}">
        <p14:creationId xmlns:p14="http://schemas.microsoft.com/office/powerpoint/2010/main" val="820933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38"/>
          <p:cNvSpPr txBox="1">
            <a:spLocks noGrp="1"/>
          </p:cNvSpPr>
          <p:nvPr>
            <p:ph type="body" idx="1"/>
          </p:nvPr>
        </p:nvSpPr>
        <p:spPr>
          <a:xfrm>
            <a:off x="508000" y="1892300"/>
            <a:ext cx="8296786" cy="4386550"/>
          </a:xfrm>
          <a:prstGeom prst="rect">
            <a:avLst/>
          </a:prstGeom>
          <a:noFill/>
          <a:ln>
            <a:noFill/>
          </a:ln>
        </p:spPr>
        <p:txBody>
          <a:bodyPr spcFirstLastPara="1" wrap="square" lIns="91425" tIns="45700" rIns="91425" bIns="45700" anchor="t" anchorCtr="0">
            <a:noAutofit/>
          </a:bodyPr>
          <a:lstStyle/>
          <a:p>
            <a:pPr indent="-457200">
              <a:lnSpc>
                <a:spcPct val="90000"/>
              </a:lnSpc>
              <a:spcBef>
                <a:spcPts val="0"/>
              </a:spcBef>
              <a:buSzPct val="94000"/>
            </a:pPr>
            <a:r>
              <a:rPr lang="en-US" dirty="0" smtClean="0">
                <a:solidFill>
                  <a:srgbClr val="000000"/>
                </a:solidFill>
              </a:rPr>
              <a:t>Executive Committee approved expanding the project to all Rosemont Alliance libraries </a:t>
            </a:r>
          </a:p>
          <a:p>
            <a:pPr indent="-457200">
              <a:lnSpc>
                <a:spcPct val="90000"/>
              </a:lnSpc>
              <a:spcBef>
                <a:spcPts val="0"/>
              </a:spcBef>
              <a:buSzPct val="94000"/>
            </a:pPr>
            <a:r>
              <a:rPr lang="en-US" dirty="0" smtClean="0">
                <a:solidFill>
                  <a:srgbClr val="000000"/>
                </a:solidFill>
                <a:latin typeface="Calibri Light" panose="020F0302020204030204" pitchFamily="34" charset="0"/>
                <a:cs typeface="Calibri Light" panose="020F0302020204030204" pitchFamily="34" charset="0"/>
              </a:rPr>
              <a:t>LKC </a:t>
            </a:r>
            <a:r>
              <a:rPr lang="en-US" dirty="0" smtClean="0">
                <a:solidFill>
                  <a:srgbClr val="000000"/>
                </a:solidFill>
              </a:rPr>
              <a:t>Working Group will:</a:t>
            </a:r>
          </a:p>
          <a:p>
            <a:pPr lvl="1" indent="-457200">
              <a:lnSpc>
                <a:spcPct val="90000"/>
              </a:lnSpc>
              <a:spcBef>
                <a:spcPts val="0"/>
              </a:spcBef>
              <a:buSzPct val="65000"/>
              <a:buFont typeface="Courier New" panose="02070309020205020404" pitchFamily="49" charset="0"/>
              <a:buChar char="o"/>
            </a:pPr>
            <a:r>
              <a:rPr lang="en-US" dirty="0">
                <a:solidFill>
                  <a:srgbClr val="000000"/>
                </a:solidFill>
                <a:latin typeface="Calibri Light" panose="020F0302020204030204" pitchFamily="34" charset="0"/>
                <a:cs typeface="Calibri Light" panose="020F0302020204030204" pitchFamily="34" charset="0"/>
              </a:rPr>
              <a:t>P</a:t>
            </a:r>
            <a:r>
              <a:rPr lang="en-US" dirty="0" smtClean="0">
                <a:solidFill>
                  <a:srgbClr val="000000"/>
                </a:solidFill>
                <a:latin typeface="Calibri Light" panose="020F0302020204030204" pitchFamily="34" charset="0"/>
                <a:cs typeface="Calibri Light" panose="020F0302020204030204" pitchFamily="34" charset="0"/>
              </a:rPr>
              <a:t>rovide a more specific description of what is in and out of scope for this project</a:t>
            </a:r>
          </a:p>
          <a:p>
            <a:pPr lvl="1" indent="-457200">
              <a:lnSpc>
                <a:spcPct val="90000"/>
              </a:lnSpc>
              <a:spcBef>
                <a:spcPts val="0"/>
              </a:spcBef>
              <a:buSzPct val="65000"/>
              <a:buFont typeface="Courier New" panose="02070309020205020404" pitchFamily="49" charset="0"/>
              <a:buChar char="o"/>
            </a:pPr>
            <a:r>
              <a:rPr lang="en-US" dirty="0" smtClean="0">
                <a:solidFill>
                  <a:srgbClr val="000000"/>
                </a:solidFill>
                <a:latin typeface="Calibri Light" panose="020F0302020204030204" pitchFamily="34" charset="0"/>
                <a:cs typeface="Calibri Light" panose="020F0302020204030204" pitchFamily="34" charset="0"/>
              </a:rPr>
              <a:t>Determine whether to include Special Collections</a:t>
            </a:r>
          </a:p>
          <a:p>
            <a:pPr lvl="1" indent="-457200">
              <a:lnSpc>
                <a:spcPct val="90000"/>
              </a:lnSpc>
              <a:spcBef>
                <a:spcPts val="0"/>
              </a:spcBef>
              <a:buSzPct val="65000"/>
              <a:buFont typeface="Courier New" panose="02070309020205020404" pitchFamily="49" charset="0"/>
              <a:buChar char="o"/>
            </a:pPr>
            <a:r>
              <a:rPr lang="en-US" dirty="0" smtClean="0">
                <a:solidFill>
                  <a:srgbClr val="000000"/>
                </a:solidFill>
                <a:latin typeface="Calibri Light" panose="020F0302020204030204" pitchFamily="34" charset="0"/>
                <a:cs typeface="Calibri Light" panose="020F0302020204030204" pitchFamily="34" charset="0"/>
              </a:rPr>
              <a:t>Investigate whether monographic series can be excluded from the dataset</a:t>
            </a:r>
          </a:p>
          <a:p>
            <a:pPr lvl="1" indent="-457200">
              <a:lnSpc>
                <a:spcPct val="90000"/>
              </a:lnSpc>
              <a:spcBef>
                <a:spcPts val="0"/>
              </a:spcBef>
              <a:buSzPct val="65000"/>
              <a:buFont typeface="Courier New" panose="02070309020205020404" pitchFamily="49" charset="0"/>
              <a:buChar char="o"/>
            </a:pPr>
            <a:r>
              <a:rPr lang="en-US" dirty="0" smtClean="0">
                <a:solidFill>
                  <a:srgbClr val="000000"/>
                </a:solidFill>
                <a:latin typeface="Calibri Light" panose="020F0302020204030204" pitchFamily="34" charset="0"/>
                <a:cs typeface="Calibri Light" panose="020F0302020204030204" pitchFamily="34" charset="0"/>
              </a:rPr>
              <a:t>Provide guidance on what information should be included about the retention commitment in the MARC 583 field</a:t>
            </a:r>
          </a:p>
          <a:p>
            <a:pPr lvl="1" indent="-457200">
              <a:lnSpc>
                <a:spcPct val="90000"/>
              </a:lnSpc>
              <a:spcBef>
                <a:spcPts val="0"/>
              </a:spcBef>
            </a:pPr>
            <a:endParaRPr lang="en-US" dirty="0">
              <a:solidFill>
                <a:srgbClr val="000000"/>
              </a:solidFill>
              <a:latin typeface="Calibri Light" panose="020F0302020204030204" pitchFamily="34" charset="0"/>
              <a:cs typeface="Calibri Light" panose="020F0302020204030204" pitchFamily="34" charset="0"/>
            </a:endParaRPr>
          </a:p>
          <a:p>
            <a:pPr indent="-457200">
              <a:lnSpc>
                <a:spcPct val="90000"/>
              </a:lnSpc>
              <a:spcBef>
                <a:spcPts val="0"/>
              </a:spcBef>
            </a:pPr>
            <a:endParaRPr dirty="0">
              <a:solidFill>
                <a:srgbClr val="000000"/>
              </a:solidFill>
            </a:endParaRPr>
          </a:p>
        </p:txBody>
      </p:sp>
      <p:sp>
        <p:nvSpPr>
          <p:cNvPr id="257" name="Google Shape;257;p38"/>
          <p:cNvSpPr txBox="1"/>
          <p:nvPr/>
        </p:nvSpPr>
        <p:spPr>
          <a:xfrm>
            <a:off x="304800" y="410100"/>
            <a:ext cx="5719200" cy="11901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90000"/>
              </a:lnSpc>
              <a:spcBef>
                <a:spcPts val="0"/>
              </a:spcBef>
              <a:spcAft>
                <a:spcPts val="0"/>
              </a:spcAft>
              <a:buClr>
                <a:srgbClr val="000000"/>
              </a:buClr>
              <a:buSzTx/>
              <a:buFont typeface="Arial"/>
              <a:buNone/>
              <a:tabLst/>
              <a:defRPr/>
            </a:pPr>
            <a:r>
              <a:rPr kumimoji="0" lang="en-US" sz="4000" b="0" i="0" u="none" strike="noStrike" kern="0" cap="none" spc="0" normalizeH="0" baseline="0" noProof="0" dirty="0">
                <a:ln>
                  <a:noFill/>
                </a:ln>
                <a:solidFill>
                  <a:srgbClr val="000000"/>
                </a:solidFill>
                <a:effectLst/>
                <a:uLnTx/>
                <a:uFillTx/>
                <a:latin typeface="Calibri Light" panose="020F0302020204030204" pitchFamily="34" charset="0"/>
                <a:ea typeface="Calibri"/>
                <a:cs typeface="Calibri Light" panose="020F0302020204030204" pitchFamily="34" charset="0"/>
                <a:sym typeface="Calibri"/>
              </a:rPr>
              <a:t>Last Known Copy </a:t>
            </a:r>
            <a:r>
              <a:rPr kumimoji="0" lang="en-US" sz="4000" b="0" i="0" u="none" strike="noStrike" kern="0" cap="none" spc="0" normalizeH="0" baseline="0" noProof="0" dirty="0" smtClean="0">
                <a:ln>
                  <a:noFill/>
                </a:ln>
                <a:solidFill>
                  <a:srgbClr val="000000"/>
                </a:solidFill>
                <a:effectLst/>
                <a:uLnTx/>
                <a:uFillTx/>
                <a:latin typeface="Calibri Light" panose="020F0302020204030204" pitchFamily="34" charset="0"/>
                <a:ea typeface="Calibri"/>
                <a:cs typeface="Calibri Light" panose="020F0302020204030204" pitchFamily="34" charset="0"/>
                <a:sym typeface="Calibri"/>
              </a:rPr>
              <a:t>Initiative</a:t>
            </a:r>
          </a:p>
          <a:p>
            <a:pPr marL="0" marR="0" lvl="0" indent="0" algn="l" defTabSz="914400" rtl="0" eaLnBrk="1" fontAlgn="auto" latinLnBrk="0" hangingPunct="1">
              <a:lnSpc>
                <a:spcPct val="90000"/>
              </a:lnSpc>
              <a:spcBef>
                <a:spcPts val="0"/>
              </a:spcBef>
              <a:spcAft>
                <a:spcPts val="0"/>
              </a:spcAft>
              <a:buClr>
                <a:srgbClr val="000000"/>
              </a:buClr>
              <a:buSzTx/>
              <a:buFont typeface="Arial"/>
              <a:buNone/>
              <a:tabLst/>
              <a:defRPr/>
            </a:pPr>
            <a:r>
              <a:rPr kumimoji="0" lang="en-US" sz="4000" b="0" i="0" u="none" strike="noStrike" kern="0" cap="none" spc="0" normalizeH="0" baseline="0" noProof="0" dirty="0" smtClean="0">
                <a:ln>
                  <a:noFill/>
                </a:ln>
                <a:solidFill>
                  <a:srgbClr val="000000"/>
                </a:solidFill>
                <a:effectLst/>
                <a:uLnTx/>
                <a:uFillTx/>
                <a:latin typeface="Calibri Light" panose="020F0302020204030204" pitchFamily="34" charset="0"/>
                <a:cs typeface="Calibri Light" panose="020F0302020204030204" pitchFamily="34" charset="0"/>
                <a:sym typeface="Calibri"/>
              </a:rPr>
              <a:t>- Next Steps</a:t>
            </a:r>
            <a:endParaRPr kumimoji="0" sz="4000" b="0" i="0" u="none" strike="noStrike" kern="0" cap="none" spc="0" normalizeH="0" baseline="0" noProof="0" dirty="0">
              <a:ln>
                <a:noFill/>
              </a:ln>
              <a:solidFill>
                <a:srgbClr val="000000"/>
              </a:solidFill>
              <a:effectLst/>
              <a:uLnTx/>
              <a:uFillTx/>
              <a:latin typeface="Calibri Light" panose="020F0302020204030204" pitchFamily="34" charset="0"/>
              <a:cs typeface="Calibri Light" panose="020F0302020204030204" pitchFamily="34" charset="0"/>
              <a:sym typeface="Arial"/>
            </a:endParaRPr>
          </a:p>
        </p:txBody>
      </p:sp>
    </p:spTree>
    <p:extLst>
      <p:ext uri="{BB962C8B-B14F-4D97-AF65-F5344CB8AC3E}">
        <p14:creationId xmlns:p14="http://schemas.microsoft.com/office/powerpoint/2010/main" val="2104827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1"/>
          <p:cNvSpPr txBox="1">
            <a:spLocks noGrp="1"/>
          </p:cNvSpPr>
          <p:nvPr>
            <p:ph type="body" idx="1"/>
          </p:nvPr>
        </p:nvSpPr>
        <p:spPr>
          <a:xfrm>
            <a:off x="457200" y="1449150"/>
            <a:ext cx="8229600" cy="4829700"/>
          </a:xfrm>
          <a:prstGeom prst="rect">
            <a:avLst/>
          </a:prstGeom>
          <a:noFill/>
          <a:ln>
            <a:noFill/>
          </a:ln>
        </p:spPr>
        <p:txBody>
          <a:bodyPr spcFirstLastPara="1" wrap="square" lIns="91425" tIns="45700" rIns="91425" bIns="45700" anchor="t" anchorCtr="0">
            <a:noAutofit/>
          </a:bodyPr>
          <a:lstStyle/>
          <a:p>
            <a:pPr marL="495300" indent="-457200">
              <a:lnSpc>
                <a:spcPct val="90000"/>
              </a:lnSpc>
              <a:spcBef>
                <a:spcPts val="0"/>
              </a:spcBef>
              <a:buClr>
                <a:srgbClr val="000000"/>
              </a:buClr>
              <a:buSzPts val="3000"/>
            </a:pPr>
            <a:r>
              <a:rPr lang="en-US" dirty="0" smtClean="0">
                <a:solidFill>
                  <a:srgbClr val="000000"/>
                </a:solidFill>
              </a:rPr>
              <a:t>Rosemont Alliance formed in 2015</a:t>
            </a:r>
          </a:p>
          <a:p>
            <a:pPr marL="495300" indent="-457200">
              <a:lnSpc>
                <a:spcPct val="90000"/>
              </a:lnSpc>
              <a:spcBef>
                <a:spcPts val="0"/>
              </a:spcBef>
              <a:buClr>
                <a:srgbClr val="000000"/>
              </a:buClr>
              <a:buSzPts val="3000"/>
            </a:pPr>
            <a:endParaRPr lang="en-US" sz="3000" dirty="0" smtClean="0">
              <a:solidFill>
                <a:srgbClr val="000000"/>
              </a:solidFill>
              <a:latin typeface="Calibri Light" panose="020F0302020204030204" pitchFamily="34" charset="0"/>
              <a:cs typeface="Calibri Light" panose="020F0302020204030204" pitchFamily="34" charset="0"/>
            </a:endParaRPr>
          </a:p>
          <a:p>
            <a:pPr marL="495300" indent="-457200">
              <a:lnSpc>
                <a:spcPct val="90000"/>
              </a:lnSpc>
              <a:spcBef>
                <a:spcPts val="0"/>
              </a:spcBef>
              <a:buClr>
                <a:srgbClr val="000000"/>
              </a:buClr>
              <a:buSzPts val="3000"/>
            </a:pPr>
            <a:endParaRPr lang="en-US" sz="3000" dirty="0" smtClean="0">
              <a:solidFill>
                <a:srgbClr val="000000"/>
              </a:solidFill>
              <a:latin typeface="Calibri Light" panose="020F0302020204030204" pitchFamily="34" charset="0"/>
              <a:cs typeface="Calibri Light" panose="020F0302020204030204" pitchFamily="34" charset="0"/>
            </a:endParaRPr>
          </a:p>
          <a:p>
            <a:pPr marL="495300" indent="-457200">
              <a:lnSpc>
                <a:spcPct val="90000"/>
              </a:lnSpc>
              <a:spcBef>
                <a:spcPts val="0"/>
              </a:spcBef>
              <a:buClr>
                <a:srgbClr val="000000"/>
              </a:buClr>
              <a:buSzPts val="3000"/>
            </a:pPr>
            <a:endParaRPr lang="en-US" sz="3000" dirty="0" smtClean="0">
              <a:solidFill>
                <a:srgbClr val="000000"/>
              </a:solidFill>
              <a:latin typeface="Calibri Light" panose="020F0302020204030204" pitchFamily="34" charset="0"/>
              <a:cs typeface="Calibri Light" panose="020F0302020204030204" pitchFamily="34" charset="0"/>
            </a:endParaRPr>
          </a:p>
          <a:p>
            <a:pPr marL="495300" indent="-457200">
              <a:lnSpc>
                <a:spcPct val="90000"/>
              </a:lnSpc>
              <a:spcBef>
                <a:spcPts val="0"/>
              </a:spcBef>
              <a:buClr>
                <a:srgbClr val="000000"/>
              </a:buClr>
              <a:buSzPts val="3000"/>
            </a:pPr>
            <a:endParaRPr lang="en-US" sz="3000" dirty="0">
              <a:solidFill>
                <a:srgbClr val="000000"/>
              </a:solidFill>
              <a:latin typeface="Calibri Light" panose="020F0302020204030204" pitchFamily="34" charset="0"/>
              <a:cs typeface="Calibri Light" panose="020F0302020204030204" pitchFamily="34" charset="0"/>
            </a:endParaRPr>
          </a:p>
          <a:p>
            <a:pPr marL="495300" indent="-457200">
              <a:lnSpc>
                <a:spcPct val="90000"/>
              </a:lnSpc>
              <a:spcBef>
                <a:spcPts val="0"/>
              </a:spcBef>
              <a:buClr>
                <a:srgbClr val="000000"/>
              </a:buClr>
              <a:buSzPts val="3000"/>
            </a:pPr>
            <a:endParaRPr lang="en-US" sz="3000" dirty="0" smtClean="0">
              <a:solidFill>
                <a:srgbClr val="000000"/>
              </a:solidFill>
              <a:latin typeface="Calibri Light" panose="020F0302020204030204" pitchFamily="34" charset="0"/>
              <a:cs typeface="Calibri Light" panose="020F0302020204030204" pitchFamily="34" charset="0"/>
            </a:endParaRPr>
          </a:p>
          <a:p>
            <a:pPr marL="495300" indent="-457200">
              <a:lnSpc>
                <a:spcPct val="90000"/>
              </a:lnSpc>
              <a:spcBef>
                <a:spcPts val="0"/>
              </a:spcBef>
              <a:buClr>
                <a:srgbClr val="000000"/>
              </a:buClr>
              <a:buSzPts val="3000"/>
            </a:pPr>
            <a:endParaRPr lang="en-US" sz="3000" dirty="0" smtClean="0">
              <a:solidFill>
                <a:srgbClr val="000000"/>
              </a:solidFill>
              <a:latin typeface="Calibri Light" panose="020F0302020204030204" pitchFamily="34" charset="0"/>
              <a:cs typeface="Calibri Light" panose="020F0302020204030204" pitchFamily="34" charset="0"/>
            </a:endParaRPr>
          </a:p>
        </p:txBody>
      </p:sp>
      <p:sp>
        <p:nvSpPr>
          <p:cNvPr id="211" name="Google Shape;211;p31"/>
          <p:cNvSpPr txBox="1"/>
          <p:nvPr/>
        </p:nvSpPr>
        <p:spPr>
          <a:xfrm>
            <a:off x="304800" y="410100"/>
            <a:ext cx="5719200" cy="11901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US" sz="4000" dirty="0">
                <a:latin typeface="Calibri Light" panose="020F0302020204030204" pitchFamily="34" charset="0"/>
                <a:ea typeface="Calibri"/>
                <a:cs typeface="Calibri Light" panose="020F0302020204030204" pitchFamily="34" charset="0"/>
                <a:sym typeface="Calibri"/>
              </a:rPr>
              <a:t>Last Known Copy Initiative</a:t>
            </a:r>
            <a:endParaRPr sz="4000" dirty="0">
              <a:latin typeface="Calibri Light" panose="020F0302020204030204" pitchFamily="34" charset="0"/>
              <a:cs typeface="Calibri Light" panose="020F0302020204030204" pitchFamily="34" charset="0"/>
            </a:endParaRPr>
          </a:p>
        </p:txBody>
      </p:sp>
      <p:pic>
        <p:nvPicPr>
          <p:cNvPr id="2" name="Picture 1"/>
          <p:cNvPicPr>
            <a:picLocks noChangeAspect="1"/>
          </p:cNvPicPr>
          <p:nvPr/>
        </p:nvPicPr>
        <p:blipFill>
          <a:blip r:embed="rId3"/>
          <a:stretch>
            <a:fillRect/>
          </a:stretch>
        </p:blipFill>
        <p:spPr>
          <a:xfrm>
            <a:off x="1035664" y="3583997"/>
            <a:ext cx="3522108" cy="711056"/>
          </a:xfrm>
          <a:prstGeom prst="rect">
            <a:avLst/>
          </a:prstGeom>
        </p:spPr>
      </p:pic>
      <p:pic>
        <p:nvPicPr>
          <p:cNvPr id="3" name="Picture 2"/>
          <p:cNvPicPr>
            <a:picLocks noChangeAspect="1"/>
          </p:cNvPicPr>
          <p:nvPr/>
        </p:nvPicPr>
        <p:blipFill>
          <a:blip r:embed="rId4"/>
          <a:stretch>
            <a:fillRect/>
          </a:stretch>
        </p:blipFill>
        <p:spPr>
          <a:xfrm>
            <a:off x="5030565" y="3646873"/>
            <a:ext cx="3235808" cy="689602"/>
          </a:xfrm>
          <a:prstGeom prst="rect">
            <a:avLst/>
          </a:prstGeom>
        </p:spPr>
      </p:pic>
      <p:pic>
        <p:nvPicPr>
          <p:cNvPr id="4" name="Picture 3"/>
          <p:cNvPicPr>
            <a:picLocks noChangeAspect="1"/>
          </p:cNvPicPr>
          <p:nvPr/>
        </p:nvPicPr>
        <p:blipFill>
          <a:blip r:embed="rId5"/>
          <a:stretch>
            <a:fillRect/>
          </a:stretch>
        </p:blipFill>
        <p:spPr>
          <a:xfrm>
            <a:off x="1035664" y="4849873"/>
            <a:ext cx="2788243" cy="920121"/>
          </a:xfrm>
          <a:prstGeom prst="rect">
            <a:avLst/>
          </a:prstGeom>
        </p:spPr>
      </p:pic>
      <p:pic>
        <p:nvPicPr>
          <p:cNvPr id="5" name="Picture 4"/>
          <p:cNvPicPr>
            <a:picLocks noChangeAspect="1"/>
          </p:cNvPicPr>
          <p:nvPr/>
        </p:nvPicPr>
        <p:blipFill>
          <a:blip r:embed="rId6"/>
          <a:stretch>
            <a:fillRect/>
          </a:stretch>
        </p:blipFill>
        <p:spPr>
          <a:xfrm>
            <a:off x="4677544" y="2134920"/>
            <a:ext cx="3588829" cy="974230"/>
          </a:xfrm>
          <a:prstGeom prst="rect">
            <a:avLst/>
          </a:prstGeom>
        </p:spPr>
      </p:pic>
      <p:pic>
        <p:nvPicPr>
          <p:cNvPr id="6" name="Picture 5"/>
          <p:cNvPicPr>
            <a:picLocks noChangeAspect="1"/>
          </p:cNvPicPr>
          <p:nvPr/>
        </p:nvPicPr>
        <p:blipFill>
          <a:blip r:embed="rId7"/>
          <a:stretch>
            <a:fillRect/>
          </a:stretch>
        </p:blipFill>
        <p:spPr>
          <a:xfrm>
            <a:off x="5030565" y="4871848"/>
            <a:ext cx="3235808" cy="1147064"/>
          </a:xfrm>
          <a:prstGeom prst="rect">
            <a:avLst/>
          </a:prstGeom>
        </p:spPr>
      </p:pic>
      <p:pic>
        <p:nvPicPr>
          <p:cNvPr id="7" name="Picture 6"/>
          <p:cNvPicPr>
            <a:picLocks noChangeAspect="1"/>
          </p:cNvPicPr>
          <p:nvPr/>
        </p:nvPicPr>
        <p:blipFill>
          <a:blip r:embed="rId8"/>
          <a:stretch>
            <a:fillRect/>
          </a:stretch>
        </p:blipFill>
        <p:spPr>
          <a:xfrm>
            <a:off x="1035664" y="2134920"/>
            <a:ext cx="2262410" cy="976580"/>
          </a:xfrm>
          <a:prstGeom prst="rect">
            <a:avLst/>
          </a:prstGeom>
        </p:spPr>
      </p:pic>
    </p:spTree>
    <p:extLst>
      <p:ext uri="{BB962C8B-B14F-4D97-AF65-F5344CB8AC3E}">
        <p14:creationId xmlns:p14="http://schemas.microsoft.com/office/powerpoint/2010/main" val="4237024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1" name="Google Shape;211;p31"/>
          <p:cNvSpPr txBox="1"/>
          <p:nvPr/>
        </p:nvSpPr>
        <p:spPr>
          <a:xfrm>
            <a:off x="304800" y="410100"/>
            <a:ext cx="5719200" cy="11901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US" sz="4000" dirty="0">
                <a:latin typeface="Calibri Light" panose="020F0302020204030204" pitchFamily="34" charset="0"/>
                <a:ea typeface="Calibri"/>
                <a:cs typeface="Calibri Light" panose="020F0302020204030204" pitchFamily="34" charset="0"/>
                <a:sym typeface="Calibri"/>
              </a:rPr>
              <a:t>Last Known Copy Initiative</a:t>
            </a:r>
            <a:endParaRPr sz="4000" dirty="0">
              <a:latin typeface="Calibri Light" panose="020F0302020204030204" pitchFamily="34" charset="0"/>
              <a:cs typeface="Calibri Light" panose="020F0302020204030204" pitchFamily="34" charset="0"/>
            </a:endParaRPr>
          </a:p>
        </p:txBody>
      </p:sp>
      <p:pic>
        <p:nvPicPr>
          <p:cNvPr id="2" name="Picture 1"/>
          <p:cNvPicPr>
            <a:picLocks noChangeAspect="1"/>
          </p:cNvPicPr>
          <p:nvPr/>
        </p:nvPicPr>
        <p:blipFill>
          <a:blip r:embed="rId3"/>
          <a:stretch>
            <a:fillRect/>
          </a:stretch>
        </p:blipFill>
        <p:spPr>
          <a:xfrm>
            <a:off x="1322832" y="1156542"/>
            <a:ext cx="6487388" cy="5378370"/>
          </a:xfrm>
          <a:prstGeom prst="rect">
            <a:avLst/>
          </a:prstGeom>
        </p:spPr>
      </p:pic>
      <p:sp>
        <p:nvSpPr>
          <p:cNvPr id="3" name="TextBox 2"/>
          <p:cNvSpPr txBox="1"/>
          <p:nvPr/>
        </p:nvSpPr>
        <p:spPr>
          <a:xfrm>
            <a:off x="6471392" y="6227135"/>
            <a:ext cx="1338828" cy="307777"/>
          </a:xfrm>
          <a:prstGeom prst="rect">
            <a:avLst/>
          </a:prstGeom>
          <a:noFill/>
        </p:spPr>
        <p:txBody>
          <a:bodyPr wrap="none" rtlCol="0">
            <a:spAutoFit/>
          </a:bodyPr>
          <a:lstStyle/>
          <a:p>
            <a:r>
              <a:rPr lang="en-US" dirty="0" smtClean="0">
                <a:latin typeface="Calibri Light" panose="020F0302020204030204" pitchFamily="34" charset="0"/>
                <a:cs typeface="Calibri Light" panose="020F0302020204030204" pitchFamily="34" charset="0"/>
              </a:rPr>
              <a:t>December 2020</a:t>
            </a:r>
            <a:endParaRPr lang="en-US"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691996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1"/>
          <p:cNvSpPr txBox="1">
            <a:spLocks noGrp="1"/>
          </p:cNvSpPr>
          <p:nvPr>
            <p:ph type="body" idx="1"/>
          </p:nvPr>
        </p:nvSpPr>
        <p:spPr>
          <a:xfrm>
            <a:off x="457200" y="1449150"/>
            <a:ext cx="8229600" cy="4829700"/>
          </a:xfrm>
          <a:prstGeom prst="rect">
            <a:avLst/>
          </a:prstGeom>
          <a:noFill/>
          <a:ln>
            <a:noFill/>
          </a:ln>
        </p:spPr>
        <p:txBody>
          <a:bodyPr spcFirstLastPara="1" wrap="square" lIns="91425" tIns="45700" rIns="91425" bIns="45700" anchor="t" anchorCtr="0">
            <a:noAutofit/>
          </a:bodyPr>
          <a:lstStyle/>
          <a:p>
            <a:pPr marL="495300" indent="-457200">
              <a:lnSpc>
                <a:spcPct val="90000"/>
              </a:lnSpc>
              <a:spcBef>
                <a:spcPts val="0"/>
              </a:spcBef>
              <a:buClr>
                <a:srgbClr val="000000"/>
              </a:buClr>
              <a:buSzPts val="3000"/>
            </a:pPr>
            <a:r>
              <a:rPr lang="en-US" dirty="0">
                <a:solidFill>
                  <a:srgbClr val="000000"/>
                </a:solidFill>
              </a:rPr>
              <a:t>Rosemont Alliance Vision: “To ensure the preservation and availability of print journal literature</a:t>
            </a:r>
            <a:r>
              <a:rPr lang="en-US" dirty="0" smtClean="0">
                <a:solidFill>
                  <a:srgbClr val="000000"/>
                </a:solidFill>
              </a:rPr>
              <a:t>.”</a:t>
            </a:r>
          </a:p>
          <a:p>
            <a:pPr marL="495300" indent="-457200">
              <a:lnSpc>
                <a:spcPct val="90000"/>
              </a:lnSpc>
              <a:spcBef>
                <a:spcPts val="0"/>
              </a:spcBef>
              <a:buClr>
                <a:srgbClr val="000000"/>
              </a:buClr>
              <a:buSzPts val="3000"/>
            </a:pPr>
            <a:r>
              <a:rPr lang="en-US" dirty="0">
                <a:solidFill>
                  <a:srgbClr val="000000"/>
                </a:solidFill>
              </a:rPr>
              <a:t>Last Copy Principles and </a:t>
            </a:r>
            <a:r>
              <a:rPr lang="en-US" dirty="0" smtClean="0">
                <a:solidFill>
                  <a:srgbClr val="000000"/>
                </a:solidFill>
              </a:rPr>
              <a:t>Guidelines - 2020</a:t>
            </a:r>
          </a:p>
          <a:p>
            <a:pPr marL="952500" lvl="1" indent="-457200">
              <a:lnSpc>
                <a:spcPct val="90000"/>
              </a:lnSpc>
              <a:spcBef>
                <a:spcPts val="0"/>
              </a:spcBef>
              <a:buClr>
                <a:srgbClr val="000000"/>
              </a:buClr>
              <a:buSzPct val="75000"/>
              <a:buFont typeface="Courier New" panose="02070309020205020404" pitchFamily="49" charset="0"/>
              <a:buChar char="o"/>
            </a:pPr>
            <a:r>
              <a:rPr lang="en-US" dirty="0" smtClean="0">
                <a:solidFill>
                  <a:srgbClr val="000000"/>
                </a:solidFill>
                <a:latin typeface="Calibri Light" panose="020F0302020204030204" pitchFamily="34" charset="0"/>
                <a:cs typeface="Calibri Light" panose="020F0302020204030204" pitchFamily="34" charset="0"/>
              </a:rPr>
              <a:t>Participants </a:t>
            </a:r>
            <a:r>
              <a:rPr lang="en-US" dirty="0">
                <a:solidFill>
                  <a:srgbClr val="000000"/>
                </a:solidFill>
                <a:latin typeface="Calibri Light" panose="020F0302020204030204" pitchFamily="34" charset="0"/>
                <a:cs typeface="Calibri Light" panose="020F0302020204030204" pitchFamily="34" charset="0"/>
              </a:rPr>
              <a:t>in the Rosemont Shared Print Alliance seek to ensure that last or scarcely held print journal titles (i.e., titles with three copies or fewer held by libraries in the Rosemont Alliance) are preserved and accessible for future scholars. </a:t>
            </a:r>
          </a:p>
          <a:p>
            <a:pPr marL="495300" indent="-457200">
              <a:lnSpc>
                <a:spcPct val="90000"/>
              </a:lnSpc>
              <a:spcBef>
                <a:spcPts val="0"/>
              </a:spcBef>
              <a:buClr>
                <a:srgbClr val="000000"/>
              </a:buClr>
              <a:buSzPts val="3000"/>
            </a:pPr>
            <a:endParaRPr sz="3600" dirty="0">
              <a:solidFill>
                <a:srgbClr val="000000"/>
              </a:solidFill>
              <a:latin typeface="Calibri Light" panose="020F0302020204030204" pitchFamily="34" charset="0"/>
              <a:cs typeface="Calibri Light" panose="020F0302020204030204" pitchFamily="34" charset="0"/>
            </a:endParaRPr>
          </a:p>
        </p:txBody>
      </p:sp>
      <p:sp>
        <p:nvSpPr>
          <p:cNvPr id="211" name="Google Shape;211;p31"/>
          <p:cNvSpPr txBox="1"/>
          <p:nvPr/>
        </p:nvSpPr>
        <p:spPr>
          <a:xfrm>
            <a:off x="304800" y="410100"/>
            <a:ext cx="5719200" cy="11901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US" sz="4000" dirty="0">
                <a:latin typeface="Calibri Light" panose="020F0302020204030204" pitchFamily="34" charset="0"/>
                <a:ea typeface="Calibri"/>
                <a:cs typeface="Calibri Light" panose="020F0302020204030204" pitchFamily="34" charset="0"/>
                <a:sym typeface="Calibri"/>
              </a:rPr>
              <a:t>Last Known Copy Initiative</a:t>
            </a:r>
            <a:endParaRPr sz="4000" dirty="0">
              <a:latin typeface="Calibri Light" panose="020F0302020204030204" pitchFamily="34" charset="0"/>
              <a:cs typeface="Calibri Light" panose="020F0302020204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1"/>
          <p:cNvSpPr txBox="1">
            <a:spLocks noGrp="1"/>
          </p:cNvSpPr>
          <p:nvPr>
            <p:ph type="body" idx="1"/>
          </p:nvPr>
        </p:nvSpPr>
        <p:spPr>
          <a:xfrm>
            <a:off x="406400" y="1360250"/>
            <a:ext cx="8178800" cy="4829700"/>
          </a:xfrm>
          <a:prstGeom prst="rect">
            <a:avLst/>
          </a:prstGeom>
          <a:noFill/>
          <a:ln>
            <a:noFill/>
          </a:ln>
        </p:spPr>
        <p:txBody>
          <a:bodyPr spcFirstLastPara="1" wrap="square" lIns="91425" tIns="45700" rIns="91425" bIns="45700" anchor="t" anchorCtr="0">
            <a:noAutofit/>
          </a:bodyPr>
          <a:lstStyle/>
          <a:p>
            <a:pPr>
              <a:buSzPct val="94000"/>
            </a:pPr>
            <a:r>
              <a:rPr lang="en-US" dirty="0"/>
              <a:t>Last Known Copy Working Group</a:t>
            </a:r>
          </a:p>
          <a:p>
            <a:pPr lvl="1">
              <a:buSzPct val="65000"/>
              <a:buFont typeface="Courier New" panose="02070309020205020404" pitchFamily="49" charset="0"/>
              <a:buChar char="o"/>
            </a:pPr>
            <a:r>
              <a:rPr lang="en-US" dirty="0">
                <a:latin typeface="Calibri Light" panose="020F0302020204030204" pitchFamily="34" charset="0"/>
                <a:cs typeface="Calibri Light" panose="020F0302020204030204" pitchFamily="34" charset="0"/>
              </a:rPr>
              <a:t>Matthew </a:t>
            </a:r>
            <a:r>
              <a:rPr lang="en-US" dirty="0" err="1">
                <a:latin typeface="Calibri Light" panose="020F0302020204030204" pitchFamily="34" charset="0"/>
                <a:cs typeface="Calibri Light" panose="020F0302020204030204" pitchFamily="34" charset="0"/>
              </a:rPr>
              <a:t>Revitt</a:t>
            </a:r>
            <a:r>
              <a:rPr lang="en-US" dirty="0">
                <a:latin typeface="Calibri Light" panose="020F0302020204030204" pitchFamily="34" charset="0"/>
                <a:cs typeface="Calibri Light" panose="020F0302020204030204" pitchFamily="34" charset="0"/>
              </a:rPr>
              <a:t>, EAST </a:t>
            </a:r>
          </a:p>
          <a:p>
            <a:pPr lvl="1">
              <a:buFont typeface="Courier New" panose="02070309020205020404" pitchFamily="49" charset="0"/>
              <a:buChar char="o"/>
            </a:pPr>
            <a:r>
              <a:rPr lang="en-US" dirty="0">
                <a:latin typeface="Calibri Light" panose="020F0302020204030204" pitchFamily="34" charset="0"/>
                <a:cs typeface="Calibri Light" panose="020F0302020204030204" pitchFamily="34" charset="0"/>
              </a:rPr>
              <a:t>Tabatha </a:t>
            </a:r>
            <a:r>
              <a:rPr lang="en-US" dirty="0" err="1">
                <a:latin typeface="Calibri Light" panose="020F0302020204030204" pitchFamily="34" charset="0"/>
                <a:cs typeface="Calibri Light" panose="020F0302020204030204" pitchFamily="34" charset="0"/>
              </a:rPr>
              <a:t>Pursley</a:t>
            </a:r>
            <a:r>
              <a:rPr lang="en-US" dirty="0">
                <a:latin typeface="Calibri Light" panose="020F0302020204030204" pitchFamily="34" charset="0"/>
                <a:cs typeface="Calibri Light" panose="020F0302020204030204" pitchFamily="34" charset="0"/>
              </a:rPr>
              <a:t>, FLARE</a:t>
            </a:r>
          </a:p>
          <a:p>
            <a:pPr lvl="1">
              <a:buFont typeface="Courier New" panose="02070309020205020404" pitchFamily="49" charset="0"/>
              <a:buChar char="o"/>
            </a:pPr>
            <a:r>
              <a:rPr lang="en-US" dirty="0">
                <a:latin typeface="Calibri Light" panose="020F0302020204030204" pitchFamily="34" charset="0"/>
                <a:cs typeface="Calibri Light" panose="020F0302020204030204" pitchFamily="34" charset="0"/>
              </a:rPr>
              <a:t>Mark Jacobs, Scholars Trust</a:t>
            </a:r>
          </a:p>
          <a:p>
            <a:pPr lvl="1">
              <a:buFont typeface="Courier New" panose="02070309020205020404" pitchFamily="49" charset="0"/>
              <a:buChar char="o"/>
            </a:pPr>
            <a:r>
              <a:rPr lang="en-US" dirty="0">
                <a:latin typeface="Calibri Light" panose="020F0302020204030204" pitchFamily="34" charset="0"/>
                <a:cs typeface="Calibri Light" panose="020F0302020204030204" pitchFamily="34" charset="0"/>
              </a:rPr>
              <a:t>Alison </a:t>
            </a:r>
            <a:r>
              <a:rPr lang="en-US" dirty="0" err="1">
                <a:latin typeface="Calibri Light" panose="020F0302020204030204" pitchFamily="34" charset="0"/>
                <a:cs typeface="Calibri Light" panose="020F0302020204030204" pitchFamily="34" charset="0"/>
              </a:rPr>
              <a:t>Wohlers</a:t>
            </a:r>
            <a:r>
              <a:rPr lang="en-US" dirty="0">
                <a:latin typeface="Calibri Light" panose="020F0302020204030204" pitchFamily="34" charset="0"/>
                <a:cs typeface="Calibri Light" panose="020F0302020204030204" pitchFamily="34" charset="0"/>
              </a:rPr>
              <a:t>, WEST </a:t>
            </a:r>
          </a:p>
          <a:p>
            <a:pPr lvl="1">
              <a:buFont typeface="Courier New" panose="02070309020205020404" pitchFamily="49" charset="0"/>
              <a:buChar char="o"/>
            </a:pPr>
            <a:r>
              <a:rPr lang="en-US" dirty="0">
                <a:latin typeface="Calibri Light" panose="020F0302020204030204" pitchFamily="34" charset="0"/>
                <a:cs typeface="Calibri Light" panose="020F0302020204030204" pitchFamily="34" charset="0"/>
              </a:rPr>
              <a:t>Mary Miller, University of Minnesota (BTAA)</a:t>
            </a:r>
          </a:p>
          <a:p>
            <a:pPr lvl="1">
              <a:buFont typeface="Courier New" panose="02070309020205020404" pitchFamily="49" charset="0"/>
              <a:buChar char="o"/>
            </a:pPr>
            <a:r>
              <a:rPr lang="en-US" dirty="0">
                <a:latin typeface="Calibri Light" panose="020F0302020204030204" pitchFamily="34" charset="0"/>
                <a:cs typeface="Calibri Light" panose="020F0302020204030204" pitchFamily="34" charset="0"/>
              </a:rPr>
              <a:t>Steve Smith, UMass Boston (EAST)</a:t>
            </a:r>
          </a:p>
          <a:p>
            <a:pPr lvl="1">
              <a:buFont typeface="Courier New" panose="02070309020205020404" pitchFamily="49" charset="0"/>
              <a:buChar char="o"/>
            </a:pPr>
            <a:r>
              <a:rPr lang="en-US" dirty="0">
                <a:latin typeface="Calibri Light" panose="020F0302020204030204" pitchFamily="34" charset="0"/>
                <a:cs typeface="Calibri Light" panose="020F0302020204030204" pitchFamily="34" charset="0"/>
              </a:rPr>
              <a:t>Jay Forrest, Georgia Tech (Scholars Trust)</a:t>
            </a:r>
          </a:p>
          <a:p>
            <a:pPr lvl="1">
              <a:buFont typeface="Courier New" panose="02070309020205020404" pitchFamily="49" charset="0"/>
              <a:buChar char="o"/>
            </a:pPr>
            <a:r>
              <a:rPr lang="en-US" dirty="0">
                <a:latin typeface="Calibri Light" panose="020F0302020204030204" pitchFamily="34" charset="0"/>
                <a:cs typeface="Calibri Light" panose="020F0302020204030204" pitchFamily="34" charset="0"/>
              </a:rPr>
              <a:t>Jesse Silva, UC Berkeley (WEST)</a:t>
            </a:r>
          </a:p>
          <a:p>
            <a:pPr marL="495300" indent="-457200">
              <a:lnSpc>
                <a:spcPct val="90000"/>
              </a:lnSpc>
              <a:spcBef>
                <a:spcPts val="0"/>
              </a:spcBef>
              <a:buClr>
                <a:srgbClr val="000000"/>
              </a:buClr>
              <a:buSzPts val="3000"/>
            </a:pPr>
            <a:endParaRPr sz="3600" dirty="0">
              <a:solidFill>
                <a:srgbClr val="000000"/>
              </a:solidFill>
              <a:latin typeface="Calibri Light" panose="020F0302020204030204" pitchFamily="34" charset="0"/>
              <a:cs typeface="Calibri Light" panose="020F0302020204030204" pitchFamily="34" charset="0"/>
            </a:endParaRPr>
          </a:p>
        </p:txBody>
      </p:sp>
      <p:sp>
        <p:nvSpPr>
          <p:cNvPr id="211" name="Google Shape;211;p31"/>
          <p:cNvSpPr txBox="1"/>
          <p:nvPr/>
        </p:nvSpPr>
        <p:spPr>
          <a:xfrm>
            <a:off x="304800" y="410100"/>
            <a:ext cx="5719200" cy="11901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US" sz="4000" dirty="0">
                <a:latin typeface="Calibri Light" panose="020F0302020204030204" pitchFamily="34" charset="0"/>
                <a:ea typeface="Calibri"/>
                <a:cs typeface="Calibri Light" panose="020F0302020204030204" pitchFamily="34" charset="0"/>
                <a:sym typeface="Calibri"/>
              </a:rPr>
              <a:t>Last Known Copy Initiative</a:t>
            </a:r>
            <a:endParaRPr sz="40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186628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2"/>
          <p:cNvSpPr txBox="1">
            <a:spLocks noGrp="1"/>
          </p:cNvSpPr>
          <p:nvPr>
            <p:ph type="body" idx="1"/>
          </p:nvPr>
        </p:nvSpPr>
        <p:spPr>
          <a:xfrm>
            <a:off x="457200" y="1449150"/>
            <a:ext cx="8229600" cy="4829700"/>
          </a:xfrm>
          <a:prstGeom prst="rect">
            <a:avLst/>
          </a:prstGeom>
          <a:noFill/>
          <a:ln>
            <a:noFill/>
          </a:ln>
        </p:spPr>
        <p:txBody>
          <a:bodyPr spcFirstLastPara="1" wrap="square" lIns="91425" tIns="45700" rIns="91425" bIns="45700" anchor="t" anchorCtr="0">
            <a:noAutofit/>
          </a:bodyPr>
          <a:lstStyle/>
          <a:p>
            <a:pPr marL="495300" indent="-457200">
              <a:lnSpc>
                <a:spcPct val="90000"/>
              </a:lnSpc>
              <a:spcBef>
                <a:spcPts val="0"/>
              </a:spcBef>
              <a:buClr>
                <a:srgbClr val="000000"/>
              </a:buClr>
              <a:buSzPts val="3000"/>
            </a:pPr>
            <a:r>
              <a:rPr lang="en-US" dirty="0">
                <a:solidFill>
                  <a:srgbClr val="000000"/>
                </a:solidFill>
              </a:rPr>
              <a:t>Data from </a:t>
            </a:r>
            <a:r>
              <a:rPr lang="en-US" dirty="0" smtClean="0">
                <a:solidFill>
                  <a:srgbClr val="000000"/>
                </a:solidFill>
              </a:rPr>
              <a:t>CRL and WEST print </a:t>
            </a:r>
            <a:r>
              <a:rPr lang="en-US" dirty="0">
                <a:solidFill>
                  <a:srgbClr val="000000"/>
                </a:solidFill>
              </a:rPr>
              <a:t>journal collection </a:t>
            </a:r>
            <a:r>
              <a:rPr lang="en-US" dirty="0" smtClean="0">
                <a:solidFill>
                  <a:srgbClr val="000000"/>
                </a:solidFill>
              </a:rPr>
              <a:t>analyses for </a:t>
            </a:r>
            <a:r>
              <a:rPr lang="en-US" dirty="0" smtClean="0">
                <a:solidFill>
                  <a:srgbClr val="000000"/>
                </a:solidFill>
                <a:latin typeface="Calibri Light" panose="020F0302020204030204" pitchFamily="34" charset="0"/>
                <a:cs typeface="Calibri Light" panose="020F0302020204030204" pitchFamily="34" charset="0"/>
              </a:rPr>
              <a:t>BTAA</a:t>
            </a:r>
            <a:r>
              <a:rPr lang="en-US" dirty="0">
                <a:solidFill>
                  <a:srgbClr val="000000"/>
                </a:solidFill>
                <a:latin typeface="Calibri Light" panose="020F0302020204030204" pitchFamily="34" charset="0"/>
                <a:cs typeface="Calibri Light" panose="020F0302020204030204" pitchFamily="34" charset="0"/>
              </a:rPr>
              <a:t>, EAST, Scholars Trust (ASERL</a:t>
            </a:r>
            <a:r>
              <a:rPr lang="en-US" dirty="0" smtClean="0">
                <a:solidFill>
                  <a:srgbClr val="000000"/>
                </a:solidFill>
                <a:latin typeface="Calibri Light" panose="020F0302020204030204" pitchFamily="34" charset="0"/>
                <a:cs typeface="Calibri Light" panose="020F0302020204030204" pitchFamily="34" charset="0"/>
              </a:rPr>
              <a:t>), WEST</a:t>
            </a:r>
            <a:endParaRPr dirty="0">
              <a:solidFill>
                <a:srgbClr val="000000"/>
              </a:solidFill>
              <a:latin typeface="Calibri Light" panose="020F0302020204030204" pitchFamily="34" charset="0"/>
              <a:cs typeface="Calibri Light" panose="020F0302020204030204" pitchFamily="34" charset="0"/>
            </a:endParaRPr>
          </a:p>
          <a:p>
            <a:pPr marL="914400" lvl="1" indent="-393700" algn="l" rtl="0">
              <a:lnSpc>
                <a:spcPct val="90000"/>
              </a:lnSpc>
              <a:spcBef>
                <a:spcPts val="0"/>
              </a:spcBef>
              <a:spcAft>
                <a:spcPts val="0"/>
              </a:spcAft>
              <a:buClr>
                <a:srgbClr val="000000"/>
              </a:buClr>
              <a:buSzPct val="75000"/>
              <a:buChar char="○"/>
            </a:pPr>
            <a:r>
              <a:rPr lang="en-US" dirty="0">
                <a:solidFill>
                  <a:srgbClr val="000000"/>
                </a:solidFill>
                <a:latin typeface="Calibri Light" panose="020F0302020204030204" pitchFamily="34" charset="0"/>
                <a:cs typeface="Calibri Light" panose="020F0302020204030204" pitchFamily="34" charset="0"/>
              </a:rPr>
              <a:t>Excludes FLARE and Scholars Trust (WRLC)</a:t>
            </a:r>
            <a:endParaRPr dirty="0">
              <a:solidFill>
                <a:srgbClr val="000000"/>
              </a:solidFill>
              <a:latin typeface="Calibri Light" panose="020F0302020204030204" pitchFamily="34" charset="0"/>
              <a:cs typeface="Calibri Light" panose="020F0302020204030204" pitchFamily="34" charset="0"/>
            </a:endParaRPr>
          </a:p>
          <a:p>
            <a:pPr marL="495300" lvl="0" indent="-457200" algn="l" rtl="0">
              <a:lnSpc>
                <a:spcPct val="90000"/>
              </a:lnSpc>
              <a:spcBef>
                <a:spcPts val="0"/>
              </a:spcBef>
              <a:spcAft>
                <a:spcPts val="0"/>
              </a:spcAft>
              <a:buClr>
                <a:srgbClr val="000000"/>
              </a:buClr>
              <a:buSzPts val="3000"/>
              <a:buFont typeface="Arial" panose="020B0604020202020204" pitchFamily="34" charset="0"/>
              <a:buChar char="•"/>
            </a:pPr>
            <a:r>
              <a:rPr lang="en-US" dirty="0">
                <a:solidFill>
                  <a:srgbClr val="000000"/>
                </a:solidFill>
              </a:rPr>
              <a:t>Over 300,000 </a:t>
            </a:r>
            <a:r>
              <a:rPr lang="en-US" dirty="0" smtClean="0">
                <a:solidFill>
                  <a:srgbClr val="000000"/>
                </a:solidFill>
              </a:rPr>
              <a:t>titles are held </a:t>
            </a:r>
            <a:r>
              <a:rPr lang="en-US" dirty="0">
                <a:solidFill>
                  <a:srgbClr val="000000"/>
                </a:solidFill>
              </a:rPr>
              <a:t>by one library in the Rosemont Alliance </a:t>
            </a:r>
            <a:endParaRPr dirty="0">
              <a:solidFill>
                <a:srgbClr val="000000"/>
              </a:solidFill>
            </a:endParaRPr>
          </a:p>
          <a:p>
            <a:pPr marL="495300" lvl="0" indent="-457200" algn="l" rtl="0">
              <a:lnSpc>
                <a:spcPct val="90000"/>
              </a:lnSpc>
              <a:spcBef>
                <a:spcPts val="0"/>
              </a:spcBef>
              <a:spcAft>
                <a:spcPts val="0"/>
              </a:spcAft>
              <a:buClr>
                <a:srgbClr val="000000"/>
              </a:buClr>
              <a:buSzPts val="3000"/>
              <a:buFont typeface="Arial" panose="020B0604020202020204" pitchFamily="34" charset="0"/>
              <a:buChar char="•"/>
            </a:pPr>
            <a:r>
              <a:rPr lang="en-US" dirty="0">
                <a:solidFill>
                  <a:srgbClr val="000000"/>
                </a:solidFill>
              </a:rPr>
              <a:t>61,538 </a:t>
            </a:r>
            <a:r>
              <a:rPr lang="en-US" dirty="0" smtClean="0">
                <a:solidFill>
                  <a:srgbClr val="000000"/>
                </a:solidFill>
              </a:rPr>
              <a:t>titles </a:t>
            </a:r>
            <a:r>
              <a:rPr lang="en-US" dirty="0">
                <a:solidFill>
                  <a:srgbClr val="000000"/>
                </a:solidFill>
              </a:rPr>
              <a:t>for which only one copy was reported in OCLC (U.S. holdings)</a:t>
            </a:r>
            <a:endParaRPr dirty="0">
              <a:solidFill>
                <a:srgbClr val="000000"/>
              </a:solidFill>
            </a:endParaRPr>
          </a:p>
          <a:p>
            <a:pPr marL="495300" lvl="0" indent="-457200" algn="l" rtl="0">
              <a:lnSpc>
                <a:spcPct val="90000"/>
              </a:lnSpc>
              <a:spcBef>
                <a:spcPts val="0"/>
              </a:spcBef>
              <a:spcAft>
                <a:spcPts val="0"/>
              </a:spcAft>
              <a:buClr>
                <a:srgbClr val="000000"/>
              </a:buClr>
              <a:buSzPts val="3000"/>
              <a:buFont typeface="Arial" panose="020B0604020202020204" pitchFamily="34" charset="0"/>
              <a:buChar char="•"/>
            </a:pPr>
            <a:r>
              <a:rPr lang="en-US" dirty="0">
                <a:solidFill>
                  <a:srgbClr val="000000"/>
                </a:solidFill>
              </a:rPr>
              <a:t>Data ingested into Tableau </a:t>
            </a:r>
            <a:endParaRPr dirty="0">
              <a:solidFill>
                <a:srgbClr val="000000"/>
              </a:solidFill>
            </a:endParaRPr>
          </a:p>
        </p:txBody>
      </p:sp>
      <p:sp>
        <p:nvSpPr>
          <p:cNvPr id="217" name="Google Shape;217;p32"/>
          <p:cNvSpPr txBox="1"/>
          <p:nvPr/>
        </p:nvSpPr>
        <p:spPr>
          <a:xfrm>
            <a:off x="304800" y="410100"/>
            <a:ext cx="5719200" cy="11901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US" sz="4000" dirty="0">
                <a:latin typeface="Calibri Light" panose="020F0302020204030204" pitchFamily="34" charset="0"/>
                <a:ea typeface="Calibri"/>
                <a:cs typeface="Calibri Light" panose="020F0302020204030204" pitchFamily="34" charset="0"/>
                <a:sym typeface="Calibri"/>
              </a:rPr>
              <a:t>Last Known Copy Initiative</a:t>
            </a:r>
            <a:endParaRPr sz="4000" dirty="0">
              <a:latin typeface="Calibri Light" panose="020F0302020204030204" pitchFamily="34" charset="0"/>
              <a:cs typeface="Calibri Light" panose="020F030202020403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3"/>
          <p:cNvSpPr txBox="1">
            <a:spLocks noGrp="1"/>
          </p:cNvSpPr>
          <p:nvPr>
            <p:ph type="title"/>
          </p:nvPr>
        </p:nvSpPr>
        <p:spPr>
          <a:xfrm>
            <a:off x="315950" y="309100"/>
            <a:ext cx="5633100" cy="1480200"/>
          </a:xfrm>
          <a:prstGeom prst="rect">
            <a:avLst/>
          </a:prstGeom>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1100"/>
              <a:buFont typeface="Arial"/>
              <a:buNone/>
            </a:pPr>
            <a:r>
              <a:rPr lang="en-US" sz="4000" dirty="0"/>
              <a:t>Last Known Copy Initiative - </a:t>
            </a:r>
            <a:r>
              <a:rPr lang="en-US" sz="4000" dirty="0" smtClean="0"/>
              <a:t>Tableau</a:t>
            </a:r>
            <a:endParaRPr dirty="0"/>
          </a:p>
        </p:txBody>
      </p:sp>
      <p:pic>
        <p:nvPicPr>
          <p:cNvPr id="3" name="Picture 2"/>
          <p:cNvPicPr>
            <a:picLocks noChangeAspect="1"/>
          </p:cNvPicPr>
          <p:nvPr/>
        </p:nvPicPr>
        <p:blipFill>
          <a:blip r:embed="rId3"/>
          <a:stretch>
            <a:fillRect/>
          </a:stretch>
        </p:blipFill>
        <p:spPr>
          <a:xfrm>
            <a:off x="315950" y="1644921"/>
            <a:ext cx="8459340" cy="4895512"/>
          </a:xfrm>
          <a:prstGeom prst="rect">
            <a:avLst/>
          </a:prstGeom>
        </p:spPr>
      </p:pic>
    </p:spTree>
    <p:extLst>
      <p:ext uri="{BB962C8B-B14F-4D97-AF65-F5344CB8AC3E}">
        <p14:creationId xmlns:p14="http://schemas.microsoft.com/office/powerpoint/2010/main" val="2001249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3"/>
          <p:cNvSpPr txBox="1">
            <a:spLocks noGrp="1"/>
          </p:cNvSpPr>
          <p:nvPr>
            <p:ph type="title"/>
          </p:nvPr>
        </p:nvSpPr>
        <p:spPr>
          <a:xfrm>
            <a:off x="315950" y="309100"/>
            <a:ext cx="5633100" cy="1480200"/>
          </a:xfrm>
          <a:prstGeom prst="rect">
            <a:avLst/>
          </a:prstGeom>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1100"/>
              <a:buFont typeface="Arial"/>
              <a:buNone/>
            </a:pPr>
            <a:r>
              <a:rPr lang="en-US" sz="4000" dirty="0"/>
              <a:t>Last Known Copy Initiative - Program Distribution</a:t>
            </a:r>
            <a:endParaRPr dirty="0"/>
          </a:p>
        </p:txBody>
      </p:sp>
      <p:pic>
        <p:nvPicPr>
          <p:cNvPr id="224" name="Google Shape;224;p33"/>
          <p:cNvPicPr preferRelativeResize="0"/>
          <p:nvPr/>
        </p:nvPicPr>
        <p:blipFill>
          <a:blip r:embed="rId3">
            <a:alphaModFix/>
          </a:blip>
          <a:stretch>
            <a:fillRect/>
          </a:stretch>
        </p:blipFill>
        <p:spPr>
          <a:xfrm>
            <a:off x="722672" y="1637533"/>
            <a:ext cx="7610168" cy="2566800"/>
          </a:xfrm>
          <a:prstGeom prst="rect">
            <a:avLst/>
          </a:prstGeom>
          <a:noFill/>
          <a:ln>
            <a:noFill/>
          </a:ln>
        </p:spPr>
      </p:pic>
      <p:sp>
        <p:nvSpPr>
          <p:cNvPr id="2" name="TextBox 1"/>
          <p:cNvSpPr txBox="1"/>
          <p:nvPr/>
        </p:nvSpPr>
        <p:spPr>
          <a:xfrm>
            <a:off x="427703" y="4204333"/>
            <a:ext cx="8214472" cy="1077218"/>
          </a:xfrm>
          <a:prstGeom prst="rect">
            <a:avLst/>
          </a:prstGeom>
          <a:noFill/>
        </p:spPr>
        <p:txBody>
          <a:bodyPr wrap="square" rtlCol="0">
            <a:spAutoFit/>
          </a:bodyPr>
          <a:lstStyle/>
          <a:p>
            <a:pPr marL="457200" indent="-457200">
              <a:buSzPct val="94000"/>
              <a:buFont typeface="Arial" panose="020B0604020202020204" pitchFamily="34" charset="0"/>
              <a:buChar char="•"/>
            </a:pPr>
            <a:r>
              <a:rPr lang="en-US" sz="3200" dirty="0">
                <a:latin typeface="Calibri Light" panose="020F0302020204030204" pitchFamily="34" charset="0"/>
                <a:cs typeface="Calibri Light" panose="020F0302020204030204" pitchFamily="34" charset="0"/>
              </a:rPr>
              <a:t>Libraries with last known copies ranged from holding one to over 10,000 titles</a:t>
            </a:r>
            <a:endParaRPr lang="en-US" sz="3200" dirty="0" smtClean="0">
              <a:latin typeface="Calibri Light" panose="020F0302020204030204" pitchFamily="34" charset="0"/>
              <a:cs typeface="Calibri Light" panose="020F030202020403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38"/>
          <p:cNvSpPr txBox="1">
            <a:spLocks noGrp="1"/>
          </p:cNvSpPr>
          <p:nvPr>
            <p:ph type="body" idx="1"/>
          </p:nvPr>
        </p:nvSpPr>
        <p:spPr>
          <a:xfrm>
            <a:off x="457200" y="1905000"/>
            <a:ext cx="8229600" cy="4373850"/>
          </a:xfrm>
          <a:prstGeom prst="rect">
            <a:avLst/>
          </a:prstGeom>
          <a:noFill/>
          <a:ln>
            <a:noFill/>
          </a:ln>
        </p:spPr>
        <p:txBody>
          <a:bodyPr spcFirstLastPara="1" wrap="square" lIns="91425" tIns="45700" rIns="91425" bIns="45700" anchor="t" anchorCtr="0">
            <a:noAutofit/>
          </a:bodyPr>
          <a:lstStyle/>
          <a:p>
            <a:pPr marL="495300" indent="-457200">
              <a:lnSpc>
                <a:spcPct val="90000"/>
              </a:lnSpc>
              <a:spcBef>
                <a:spcPts val="0"/>
              </a:spcBef>
              <a:buClr>
                <a:srgbClr val="000000"/>
              </a:buClr>
              <a:buSzPts val="3000"/>
            </a:pPr>
            <a:r>
              <a:rPr lang="en-US" dirty="0" smtClean="0">
                <a:solidFill>
                  <a:srgbClr val="000000"/>
                </a:solidFill>
              </a:rPr>
              <a:t>Identify small group of Rosemont Alliance libraries representing various programs and projected participation levels </a:t>
            </a:r>
          </a:p>
          <a:p>
            <a:pPr marL="495300" indent="-457200">
              <a:lnSpc>
                <a:spcPct val="90000"/>
              </a:lnSpc>
              <a:spcBef>
                <a:spcPts val="0"/>
              </a:spcBef>
              <a:buClr>
                <a:srgbClr val="000000"/>
              </a:buClr>
              <a:buSzPts val="3000"/>
            </a:pPr>
            <a:r>
              <a:rPr lang="en-US" dirty="0" smtClean="0">
                <a:solidFill>
                  <a:srgbClr val="000000"/>
                </a:solidFill>
              </a:rPr>
              <a:t>Update </a:t>
            </a:r>
            <a:r>
              <a:rPr lang="en-US" dirty="0">
                <a:solidFill>
                  <a:srgbClr val="000000"/>
                </a:solidFill>
              </a:rPr>
              <a:t>records with retention commitment</a:t>
            </a:r>
            <a:endParaRPr dirty="0">
              <a:solidFill>
                <a:srgbClr val="000000"/>
              </a:solidFill>
            </a:endParaRPr>
          </a:p>
          <a:p>
            <a:pPr marL="495300" indent="-457200">
              <a:lnSpc>
                <a:spcPct val="90000"/>
              </a:lnSpc>
              <a:spcBef>
                <a:spcPts val="0"/>
              </a:spcBef>
              <a:buClr>
                <a:srgbClr val="000000"/>
              </a:buClr>
              <a:buSzPts val="3000"/>
            </a:pPr>
            <a:r>
              <a:rPr lang="en-US" dirty="0">
                <a:solidFill>
                  <a:srgbClr val="000000"/>
                </a:solidFill>
              </a:rPr>
              <a:t>Disclose commitment in PAPR &amp; </a:t>
            </a:r>
            <a:r>
              <a:rPr lang="en-US" dirty="0" err="1">
                <a:solidFill>
                  <a:srgbClr val="000000"/>
                </a:solidFill>
              </a:rPr>
              <a:t>WorldCat</a:t>
            </a:r>
            <a:endParaRPr dirty="0">
              <a:solidFill>
                <a:srgbClr val="000000"/>
              </a:solidFill>
            </a:endParaRPr>
          </a:p>
          <a:p>
            <a:pPr marL="495300" indent="-457200">
              <a:lnSpc>
                <a:spcPct val="90000"/>
              </a:lnSpc>
              <a:spcBef>
                <a:spcPts val="0"/>
              </a:spcBef>
              <a:buClr>
                <a:srgbClr val="000000"/>
              </a:buClr>
              <a:buSzPts val="3000"/>
            </a:pPr>
            <a:r>
              <a:rPr lang="en-US" dirty="0">
                <a:solidFill>
                  <a:srgbClr val="000000"/>
                </a:solidFill>
              </a:rPr>
              <a:t>Pilot participants record information on factors that influenced their decision-making to develop best-practices</a:t>
            </a:r>
            <a:endParaRPr dirty="0">
              <a:solidFill>
                <a:srgbClr val="000000"/>
              </a:solidFill>
            </a:endParaRPr>
          </a:p>
        </p:txBody>
      </p:sp>
      <p:sp>
        <p:nvSpPr>
          <p:cNvPr id="257" name="Google Shape;257;p38"/>
          <p:cNvSpPr txBox="1"/>
          <p:nvPr/>
        </p:nvSpPr>
        <p:spPr>
          <a:xfrm>
            <a:off x="312234" y="410100"/>
            <a:ext cx="5620215" cy="11901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US" sz="4000" dirty="0">
                <a:latin typeface="Calibri Light" panose="020F0302020204030204" pitchFamily="34" charset="0"/>
                <a:ea typeface="Calibri"/>
                <a:cs typeface="Calibri Light" panose="020F0302020204030204" pitchFamily="34" charset="0"/>
                <a:sym typeface="Calibri"/>
              </a:rPr>
              <a:t>Last Known Copy </a:t>
            </a:r>
            <a:r>
              <a:rPr lang="en-US" sz="4000" dirty="0" smtClean="0">
                <a:latin typeface="Calibri Light" panose="020F0302020204030204" pitchFamily="34" charset="0"/>
                <a:ea typeface="Calibri"/>
                <a:cs typeface="Calibri Light" panose="020F0302020204030204" pitchFamily="34" charset="0"/>
                <a:sym typeface="Calibri"/>
              </a:rPr>
              <a:t>Initiative - Pilot Project Plan</a:t>
            </a:r>
            <a:endParaRPr sz="4000" dirty="0">
              <a:latin typeface="Calibri Light" panose="020F0302020204030204" pitchFamily="34" charset="0"/>
              <a:cs typeface="Calibri Light" panose="020F03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613</TotalTime>
  <Words>655</Words>
  <Application>Microsoft Office PowerPoint</Application>
  <PresentationFormat>On-screen Show (4:3)</PresentationFormat>
  <Paragraphs>82</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Courier New</vt:lpstr>
      <vt:lpstr>Office Theme</vt:lpstr>
      <vt:lpstr>Rosemont Shared Print Alliance Print Archive Network meeting  June 25, 2021</vt:lpstr>
      <vt:lpstr>PowerPoint Presentation</vt:lpstr>
      <vt:lpstr>PowerPoint Presentation</vt:lpstr>
      <vt:lpstr>PowerPoint Presentation</vt:lpstr>
      <vt:lpstr>PowerPoint Presentation</vt:lpstr>
      <vt:lpstr>PowerPoint Presentation</vt:lpstr>
      <vt:lpstr>Last Known Copy Initiative - Tableau</vt:lpstr>
      <vt:lpstr>Last Known Copy Initiative - Program Distribution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Rosemont Shared Print Alliance Executive Committee 2020 Annual Meeting November 30, 2020</dc:title>
  <dc:creator>Mark Jacobs</dc:creator>
  <cp:lastModifiedBy>Marie Waltz</cp:lastModifiedBy>
  <cp:revision>38</cp:revision>
  <dcterms:modified xsi:type="dcterms:W3CDTF">2021-06-24T15:43:37Z</dcterms:modified>
</cp:coreProperties>
</file>